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5.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6.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7.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8.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9.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10.xml" ContentType="application/vnd.openxmlformats-officedocument.theme+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1.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2.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13.xml" ContentType="application/vnd.openxmlformats-officedocument.theme+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theme/theme14.xml" ContentType="application/vnd.openxmlformats-officedocument.theme+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theme/theme15.xml" ContentType="application/vnd.openxmlformats-officedocument.theme+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theme/theme16.xml" ContentType="application/vnd.openxmlformats-officedocument.theme+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61" r:id="rId6"/>
    <p:sldMasterId id="2147484199" r:id="rId7"/>
    <p:sldMasterId id="2147484252" r:id="rId8"/>
    <p:sldMasterId id="2147484305" r:id="rId9"/>
    <p:sldMasterId id="2147484339" r:id="rId10"/>
    <p:sldMasterId id="2147484370" r:id="rId11"/>
    <p:sldMasterId id="2147484404" r:id="rId12"/>
    <p:sldMasterId id="2147484438" r:id="rId13"/>
    <p:sldMasterId id="2147484472" r:id="rId14"/>
    <p:sldMasterId id="2147484509" r:id="rId15"/>
    <p:sldMasterId id="2147484546" r:id="rId16"/>
    <p:sldMasterId id="2147484583" r:id="rId17"/>
    <p:sldMasterId id="2147484614" r:id="rId18"/>
    <p:sldMasterId id="2147484649" r:id="rId19"/>
    <p:sldMasterId id="2147484683" r:id="rId20"/>
  </p:sldMasterIdLst>
  <p:notesMasterIdLst>
    <p:notesMasterId r:id="rId71"/>
  </p:notesMasterIdLst>
  <p:handoutMasterIdLst>
    <p:handoutMasterId r:id="rId72"/>
  </p:handoutMasterIdLst>
  <p:sldIdLst>
    <p:sldId id="684" r:id="rId21"/>
    <p:sldId id="735" r:id="rId22"/>
    <p:sldId id="737" r:id="rId23"/>
    <p:sldId id="738" r:id="rId24"/>
    <p:sldId id="739" r:id="rId25"/>
    <p:sldId id="718" r:id="rId26"/>
    <p:sldId id="749" r:id="rId27"/>
    <p:sldId id="719" r:id="rId28"/>
    <p:sldId id="770" r:id="rId29"/>
    <p:sldId id="729" r:id="rId30"/>
    <p:sldId id="693" r:id="rId31"/>
    <p:sldId id="740" r:id="rId32"/>
    <p:sldId id="763" r:id="rId33"/>
    <p:sldId id="752" r:id="rId34"/>
    <p:sldId id="753" r:id="rId35"/>
    <p:sldId id="754" r:id="rId36"/>
    <p:sldId id="755" r:id="rId37"/>
    <p:sldId id="666" r:id="rId38"/>
    <p:sldId id="756" r:id="rId39"/>
    <p:sldId id="757" r:id="rId40"/>
    <p:sldId id="758" r:id="rId41"/>
    <p:sldId id="764" r:id="rId42"/>
    <p:sldId id="712" r:id="rId43"/>
    <p:sldId id="751" r:id="rId44"/>
    <p:sldId id="759" r:id="rId45"/>
    <p:sldId id="741" r:id="rId46"/>
    <p:sldId id="742" r:id="rId47"/>
    <p:sldId id="760" r:id="rId48"/>
    <p:sldId id="761" r:id="rId49"/>
    <p:sldId id="671" r:id="rId50"/>
    <p:sldId id="672" r:id="rId51"/>
    <p:sldId id="708" r:id="rId52"/>
    <p:sldId id="728" r:id="rId53"/>
    <p:sldId id="743" r:id="rId54"/>
    <p:sldId id="744" r:id="rId55"/>
    <p:sldId id="746" r:id="rId56"/>
    <p:sldId id="747" r:id="rId57"/>
    <p:sldId id="748" r:id="rId58"/>
    <p:sldId id="696" r:id="rId59"/>
    <p:sldId id="716" r:id="rId60"/>
    <p:sldId id="698" r:id="rId61"/>
    <p:sldId id="765" r:id="rId62"/>
    <p:sldId id="700" r:id="rId63"/>
    <p:sldId id="701" r:id="rId64"/>
    <p:sldId id="724" r:id="rId65"/>
    <p:sldId id="766" r:id="rId66"/>
    <p:sldId id="767" r:id="rId67"/>
    <p:sldId id="733" r:id="rId68"/>
    <p:sldId id="762" r:id="rId69"/>
    <p:sldId id="688" r:id="rId7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22E2FDD-D9FD-407C-B20D-7FC854F5722A}">
          <p14:sldIdLst>
            <p14:sldId id="684"/>
            <p14:sldId id="735"/>
            <p14:sldId id="737"/>
          </p14:sldIdLst>
        </p14:section>
        <p14:section name="Journey" id="{3AD75538-93E7-46AD-9D95-A32AF3C8EDAC}">
          <p14:sldIdLst>
            <p14:sldId id="738"/>
            <p14:sldId id="739"/>
            <p14:sldId id="718"/>
            <p14:sldId id="749"/>
            <p14:sldId id="719"/>
            <p14:sldId id="770"/>
            <p14:sldId id="729"/>
          </p14:sldIdLst>
        </p14:section>
        <p14:section name="Extend" id="{5B89658F-EDDA-482C-8F5D-3C0747122F59}">
          <p14:sldIdLst>
            <p14:sldId id="693"/>
            <p14:sldId id="740"/>
            <p14:sldId id="763"/>
            <p14:sldId id="752"/>
            <p14:sldId id="753"/>
            <p14:sldId id="754"/>
            <p14:sldId id="755"/>
            <p14:sldId id="666"/>
            <p14:sldId id="756"/>
            <p14:sldId id="757"/>
            <p14:sldId id="758"/>
            <p14:sldId id="764"/>
            <p14:sldId id="712"/>
            <p14:sldId id="751"/>
          </p14:sldIdLst>
        </p14:section>
        <p14:section name="Connect" id="{A8FF181F-61E0-4444-B9FD-C64ABD35307F}">
          <p14:sldIdLst>
            <p14:sldId id="759"/>
            <p14:sldId id="741"/>
            <p14:sldId id="742"/>
            <p14:sldId id="760"/>
            <p14:sldId id="761"/>
            <p14:sldId id="671"/>
            <p14:sldId id="672"/>
            <p14:sldId id="708"/>
            <p14:sldId id="728"/>
            <p14:sldId id="743"/>
            <p14:sldId id="744"/>
          </p14:sldIdLst>
        </p14:section>
        <p14:section name="Open" id="{CED4F074-2ECD-4D8F-94EA-DD8F915A9CBD}">
          <p14:sldIdLst>
            <p14:sldId id="746"/>
            <p14:sldId id="747"/>
            <p14:sldId id="748"/>
            <p14:sldId id="696"/>
          </p14:sldIdLst>
        </p14:section>
        <p14:section name="Untitled Section" id="{63A54735-E27F-40E5-B504-4467DF82F56A}">
          <p14:sldIdLst>
            <p14:sldId id="716"/>
          </p14:sldIdLst>
        </p14:section>
        <p14:section name="Resources" id="{339CD99B-EA0D-4277-BA18-9E27AF191526}">
          <p14:sldIdLst>
            <p14:sldId id="698"/>
            <p14:sldId id="765"/>
            <p14:sldId id="700"/>
            <p14:sldId id="701"/>
            <p14:sldId id="724"/>
            <p14:sldId id="766"/>
            <p14:sldId id="767"/>
          </p14:sldIdLst>
        </p14:section>
        <p14:section name="Summary" id="{30B19A6B-E0AA-4873-B77D-7290A4B8FAF4}">
          <p14:sldIdLst>
            <p14:sldId id="733"/>
            <p14:sldId id="762"/>
            <p14:sldId id="688"/>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90" autoAdjust="0"/>
    <p:restoredTop sz="94625" autoAdjust="0"/>
  </p:normalViewPr>
  <p:slideViewPr>
    <p:cSldViewPr snapToGrid="0">
      <p:cViewPr varScale="1">
        <p:scale>
          <a:sx n="92" d="100"/>
          <a:sy n="92" d="100"/>
        </p:scale>
        <p:origin x="444" y="9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p:scale>
        <a:sx n="80" d="100"/>
        <a:sy n="80" d="100"/>
      </p:scale>
      <p:origin x="0" y="-356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slide" Target="slides/slide43.xml"/><Relationship Id="rId68" Type="http://schemas.openxmlformats.org/officeDocument/2006/relationships/slide" Target="slides/slide48.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61" Type="http://schemas.openxmlformats.org/officeDocument/2006/relationships/slide" Target="slides/slide4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1.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2/9/2015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2/9/2015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30285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1545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764"/>
              </a:spcBef>
              <a:buNone/>
            </a:pPr>
            <a:r>
              <a:rPr lang="en-US" sz="900" dirty="0" smtClean="0"/>
              <a:t>Same code works in cloud and in on-premises </a:t>
            </a:r>
          </a:p>
          <a:p>
            <a:pPr marL="0" indent="0">
              <a:spcBef>
                <a:spcPts val="1764"/>
              </a:spcBef>
              <a:buNone/>
            </a:pPr>
            <a:r>
              <a:rPr lang="en-US" sz="900" dirty="0" smtClean="0"/>
              <a:t>Build market place apps and reach all Office 365 customers easily</a:t>
            </a:r>
          </a:p>
          <a:p>
            <a:pPr marL="0" indent="0">
              <a:spcBef>
                <a:spcPts val="1764"/>
              </a:spcBef>
              <a:buNone/>
            </a:pPr>
            <a:r>
              <a:rPr lang="en-US" sz="900" dirty="0" smtClean="0"/>
              <a:t>More flexible model with additional possibilities</a:t>
            </a:r>
          </a:p>
          <a:p>
            <a:pPr marL="0" indent="0">
              <a:spcBef>
                <a:spcPts val="1764"/>
              </a:spcBef>
              <a:buNone/>
            </a:pPr>
            <a:r>
              <a:rPr lang="en-US" sz="900" dirty="0" smtClean="0"/>
              <a:t>Standard .NET development tooling</a:t>
            </a:r>
          </a:p>
          <a:p>
            <a:endParaRPr lang="en-US" dirty="0"/>
          </a:p>
        </p:txBody>
      </p:sp>
      <p:sp>
        <p:nvSpPr>
          <p:cNvPr id="4" name="Date Placeholder 3"/>
          <p:cNvSpPr>
            <a:spLocks noGrp="1"/>
          </p:cNvSpPr>
          <p:nvPr>
            <p:ph type="dt" idx="10"/>
          </p:nvPr>
        </p:nvSpPr>
        <p:spPr/>
        <p:txBody>
          <a:bodyPr/>
          <a:lstStyle/>
          <a:p>
            <a:fld id="{C29A1E2C-431C-4968-9D4A-B5DF8A2A8AAD}" type="datetime1">
              <a:rPr lang="en-US" smtClean="0"/>
              <a:t>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34073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Take away</a:t>
            </a:r>
          </a:p>
          <a:p>
            <a:pPr marL="171450" indent="-171450">
              <a:buFont typeface="Arial" panose="020B0604020202020204" pitchFamily="34" charset="0"/>
              <a:buChar char="•"/>
            </a:pPr>
            <a:r>
              <a:rPr lang="en-US" baseline="0" dirty="0" smtClean="0"/>
              <a:t>Make smaller changes - ripples - rather than big, disruptive wave changes.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Key talking point - “No more hotfixes, service packs, or major upgrades.  Office 365 ProPlus can be the last Office client you’ll ever deploy.”</a:t>
            </a:r>
            <a:endParaRPr lang="en-US" dirty="0" smtClean="0"/>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Some customers</a:t>
            </a:r>
            <a:r>
              <a:rPr lang="en-US" sz="900" kern="1200" baseline="0" dirty="0" smtClean="0">
                <a:solidFill>
                  <a:schemeClr val="tx1"/>
                </a:solidFill>
                <a:effectLst/>
                <a:latin typeface="Segoe UI Light" pitchFamily="34" charset="0"/>
                <a:ea typeface="+mn-ea"/>
                <a:cs typeface="+mn-cs"/>
              </a:rPr>
              <a:t> have expressed concern regarding the inclusion of security update and non-security updates in the monthly Office 365 ProPlus updates, and the frequency with which those updates might be released.</a:t>
            </a:r>
          </a:p>
          <a:p>
            <a:pPr marL="0" indent="0">
              <a:buFont typeface="Arial" panose="020B0604020202020204" pitchFamily="34" charset="0"/>
              <a:buNone/>
            </a:pPr>
            <a:endParaRPr lang="en-US" sz="900" b="1"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kern="1200" dirty="0" smtClean="0">
                <a:solidFill>
                  <a:schemeClr val="tx1"/>
                </a:solidFill>
                <a:effectLst/>
                <a:latin typeface="Segoe UI Light" pitchFamily="34" charset="0"/>
                <a:ea typeface="+mn-ea"/>
                <a:cs typeface="+mn-cs"/>
              </a:rPr>
              <a:t>O365 </a:t>
            </a:r>
            <a:r>
              <a:rPr lang="en-US" sz="900" b="1" kern="1200" dirty="0" err="1" smtClean="0">
                <a:solidFill>
                  <a:schemeClr val="tx1"/>
                </a:solidFill>
                <a:effectLst/>
                <a:latin typeface="Segoe UI Light" pitchFamily="34" charset="0"/>
                <a:ea typeface="+mn-ea"/>
                <a:cs typeface="+mn-cs"/>
              </a:rPr>
              <a:t>ProPlus</a:t>
            </a:r>
            <a:r>
              <a:rPr lang="en-US" sz="900" b="1" kern="1200" baseline="0" dirty="0" smtClean="0">
                <a:solidFill>
                  <a:schemeClr val="tx1"/>
                </a:solidFill>
                <a:effectLst/>
                <a:latin typeface="Segoe UI Light" pitchFamily="34" charset="0"/>
                <a:ea typeface="+mn-ea"/>
                <a:cs typeface="+mn-cs"/>
              </a:rPr>
              <a:t> Servicing</a:t>
            </a:r>
            <a:endParaRPr lang="en-US" sz="900" b="1"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In a services world, we are constantly providing small, incremental enhancements to the security and value of our Office 365 services, including Office 365 </a:t>
            </a:r>
            <a:r>
              <a:rPr lang="en-US" sz="900" kern="1200" dirty="0" err="1" smtClean="0">
                <a:solidFill>
                  <a:schemeClr val="tx1"/>
                </a:solidFill>
                <a:effectLst/>
                <a:latin typeface="Segoe UI Light" pitchFamily="34" charset="0"/>
                <a:ea typeface="+mn-ea"/>
                <a:cs typeface="+mn-cs"/>
              </a:rPr>
              <a:t>ProPlus</a:t>
            </a:r>
            <a:r>
              <a:rPr lang="en-US" sz="900" kern="1200" dirty="0" smtClean="0">
                <a:solidFill>
                  <a:schemeClr val="tx1"/>
                </a:solidFill>
                <a:effectLst/>
                <a:latin typeface="Segoe UI Light" pitchFamily="34" charset="0"/>
                <a:ea typeface="+mn-ea"/>
                <a:cs typeface="+mn-cs"/>
              </a:rPr>
              <a:t>. </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Each month, a new build of Office 365 </a:t>
            </a:r>
            <a:r>
              <a:rPr lang="en-US" sz="900" kern="1200" dirty="0" err="1" smtClean="0">
                <a:solidFill>
                  <a:schemeClr val="tx1"/>
                </a:solidFill>
                <a:effectLst/>
                <a:latin typeface="Segoe UI Light" pitchFamily="34" charset="0"/>
                <a:ea typeface="+mn-ea"/>
                <a:cs typeface="+mn-cs"/>
              </a:rPr>
              <a:t>ProPlus</a:t>
            </a:r>
            <a:r>
              <a:rPr lang="en-US" sz="900" kern="1200" dirty="0" smtClean="0">
                <a:solidFill>
                  <a:schemeClr val="tx1"/>
                </a:solidFill>
                <a:effectLst/>
                <a:latin typeface="Segoe UI Light" pitchFamily="34" charset="0"/>
                <a:ea typeface="+mn-ea"/>
                <a:cs typeface="+mn-cs"/>
              </a:rPr>
              <a:t> may be released in the cloud.  Each monthly build may contain security updates, non-security updates, and functionality improvements. </a:t>
            </a:r>
            <a:r>
              <a:rPr lang="en-US" sz="900" kern="1200" baseline="0" dirty="0" smtClean="0">
                <a:solidFill>
                  <a:schemeClr val="tx1"/>
                </a:solidFill>
                <a:effectLst/>
                <a:latin typeface="Segoe UI Light" pitchFamily="34" charset="0"/>
                <a:ea typeface="+mn-ea"/>
                <a:cs typeface="+mn-cs"/>
              </a:rPr>
              <a:t> </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Updates are cumulative, so each build contains all the other changes from previous builds, however only the difference-  or delta-  between the new build and the existing one is installed.  </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aseline="0" dirty="0" smtClean="0"/>
              <a:t>Deltas are downloaded in the background and applied when Office apps are not running (or upon reboot).</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baseline="0" dirty="0" smtClean="0"/>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Some examples of the non-security value in monthly updates:</a:t>
            </a:r>
          </a:p>
          <a:p>
            <a:pPr marL="384431" marR="0" lvl="1"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Changing the Lync Icon on the Task bar to show presence (October, 2013)</a:t>
            </a:r>
          </a:p>
          <a:p>
            <a:pPr marL="384431" marR="0" lvl="1"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Adding spell check into the Lync client (October 2013)</a:t>
            </a:r>
          </a:p>
          <a:p>
            <a:pPr marL="384431" marR="0" lvl="1"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Changing “Enable updates” to “Apply Updates” (Feb 2014)</a:t>
            </a:r>
          </a:p>
          <a:p>
            <a:pPr marL="384431" marR="0" lvl="1"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err="1" smtClean="0">
                <a:solidFill>
                  <a:schemeClr val="tx1"/>
                </a:solidFill>
                <a:effectLst/>
                <a:latin typeface="Segoe UI Light" pitchFamily="34" charset="0"/>
                <a:ea typeface="+mn-ea"/>
                <a:cs typeface="+mn-cs"/>
              </a:rPr>
              <a:t>PowerMap</a:t>
            </a:r>
            <a:r>
              <a:rPr lang="en-US" sz="900" kern="1200" dirty="0" smtClean="0">
                <a:solidFill>
                  <a:schemeClr val="tx1"/>
                </a:solidFill>
                <a:effectLst/>
                <a:latin typeface="Segoe UI Light" pitchFamily="34" charset="0"/>
                <a:ea typeface="+mn-ea"/>
                <a:cs typeface="+mn-cs"/>
              </a:rPr>
              <a:t> Add-in for Excel (Feb 2014)</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kern="1200" dirty="0" smtClean="0">
                <a:solidFill>
                  <a:schemeClr val="tx1"/>
                </a:solidFill>
                <a:effectLst/>
                <a:latin typeface="Segoe UI Light" pitchFamily="34" charset="0"/>
                <a:ea typeface="+mn-ea"/>
                <a:cs typeface="+mn-cs"/>
              </a:rPr>
              <a:t>Traditional Model (MSI)</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Any software update involves changing code, regardless of the type of update, and so there is the same inherent risk when applying updates. </a:t>
            </a:r>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The traditional</a:t>
            </a:r>
            <a:r>
              <a:rPr lang="en-US" sz="900" kern="1200" baseline="0" dirty="0" smtClean="0">
                <a:solidFill>
                  <a:schemeClr val="tx1"/>
                </a:solidFill>
                <a:effectLst/>
                <a:latin typeface="Segoe UI Light" pitchFamily="34" charset="0"/>
                <a:ea typeface="+mn-ea"/>
                <a:cs typeface="+mn-cs"/>
              </a:rPr>
              <a:t> method of on-</a:t>
            </a:r>
            <a:r>
              <a:rPr lang="en-US" sz="900" kern="1200" baseline="0" dirty="0" err="1" smtClean="0">
                <a:solidFill>
                  <a:schemeClr val="tx1"/>
                </a:solidFill>
                <a:effectLst/>
                <a:latin typeface="Segoe UI Light" pitchFamily="34" charset="0"/>
                <a:ea typeface="+mn-ea"/>
                <a:cs typeface="+mn-cs"/>
              </a:rPr>
              <a:t>prem</a:t>
            </a:r>
            <a:r>
              <a:rPr lang="en-US" sz="900" kern="1200" baseline="0" dirty="0" smtClean="0">
                <a:solidFill>
                  <a:schemeClr val="tx1"/>
                </a:solidFill>
                <a:effectLst/>
                <a:latin typeface="Segoe UI Light" pitchFamily="34" charset="0"/>
                <a:ea typeface="+mn-ea"/>
                <a:cs typeface="+mn-cs"/>
              </a:rPr>
              <a:t> deployment </a:t>
            </a:r>
            <a:r>
              <a:rPr lang="en-US" sz="900" kern="1200" dirty="0" smtClean="0">
                <a:solidFill>
                  <a:schemeClr val="tx1"/>
                </a:solidFill>
                <a:effectLst/>
                <a:latin typeface="Segoe UI Light" pitchFamily="34" charset="0"/>
                <a:ea typeface="+mn-ea"/>
                <a:cs typeface="+mn-cs"/>
              </a:rPr>
              <a:t>(where there are 1 or more security updates and 1 or more non-security updates per month) provides the ability for IT groups to deploy certain types of change in their environment without testing (</a:t>
            </a:r>
            <a:r>
              <a:rPr lang="en-US" sz="900" kern="1200" dirty="0" err="1" smtClean="0">
                <a:solidFill>
                  <a:schemeClr val="tx1"/>
                </a:solidFill>
                <a:effectLst/>
                <a:latin typeface="Segoe UI Light" pitchFamily="34" charset="0"/>
                <a:ea typeface="+mn-ea"/>
                <a:cs typeface="+mn-cs"/>
              </a:rPr>
              <a:t>ie</a:t>
            </a:r>
            <a:r>
              <a:rPr lang="en-US" sz="900" kern="1200" dirty="0" smtClean="0">
                <a:solidFill>
                  <a:schemeClr val="tx1"/>
                </a:solidFill>
                <a:effectLst/>
                <a:latin typeface="Segoe UI Light" pitchFamily="34" charset="0"/>
                <a:ea typeface="+mn-ea"/>
                <a:cs typeface="+mn-cs"/>
              </a:rPr>
              <a:t>, security updates), and reject or delay other changes that may require more testing.  But</a:t>
            </a:r>
            <a:r>
              <a:rPr lang="en-US" sz="900" kern="1200" baseline="0" dirty="0" smtClean="0">
                <a:solidFill>
                  <a:schemeClr val="tx1"/>
                </a:solidFill>
                <a:effectLst/>
                <a:latin typeface="Segoe UI Light" pitchFamily="34" charset="0"/>
                <a:ea typeface="+mn-ea"/>
                <a:cs typeface="+mn-cs"/>
              </a:rPr>
              <a:t> t</a:t>
            </a:r>
            <a:r>
              <a:rPr lang="en-US" sz="900" kern="1200" dirty="0" smtClean="0">
                <a:solidFill>
                  <a:schemeClr val="tx1"/>
                </a:solidFill>
                <a:effectLst/>
                <a:latin typeface="Segoe UI Light" pitchFamily="34" charset="0"/>
                <a:ea typeface="+mn-ea"/>
                <a:cs typeface="+mn-cs"/>
              </a:rPr>
              <a:t>his provides the illusion of control since they can’t see what code has been changed. So this approach really means “I’m OK with deploying code changes in my environment, but I’m NOT OK with deploying code changes in my environment.”</a:t>
            </a:r>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kern="1200" dirty="0" smtClean="0">
              <a:solidFill>
                <a:schemeClr val="tx1"/>
              </a:solidFill>
              <a:effectLst/>
              <a:latin typeface="Segoe UI Light" pitchFamily="34" charset="0"/>
              <a:ea typeface="+mn-ea"/>
              <a:cs typeface="+mn-cs"/>
            </a:endParaRPr>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kern="1200" dirty="0" smtClean="0">
                <a:solidFill>
                  <a:schemeClr val="tx1"/>
                </a:solidFill>
                <a:effectLst/>
                <a:latin typeface="Segoe UI Light" pitchFamily="34" charset="0"/>
                <a:ea typeface="+mn-ea"/>
                <a:cs typeface="+mn-cs"/>
              </a:rPr>
              <a:t>Change</a:t>
            </a:r>
            <a:r>
              <a:rPr lang="en-US" sz="900" b="1" kern="1200" baseline="0" dirty="0" smtClean="0">
                <a:solidFill>
                  <a:schemeClr val="tx1"/>
                </a:solidFill>
                <a:effectLst/>
                <a:latin typeface="Segoe UI Light" pitchFamily="34" charset="0"/>
                <a:ea typeface="+mn-ea"/>
                <a:cs typeface="+mn-cs"/>
              </a:rPr>
              <a:t> Management and Risk Control</a:t>
            </a:r>
            <a:endParaRPr lang="en-US" sz="900" b="1"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When managed properly, the new update model actually reduces your risk…and it significantly reduces your testing efforts.  Meaning, if you are an organization that performs testing of Office updates prior to distributing them to your end-users, then you’re going to perform the same testing regardless of what’s inside the update, security or non-security. </a:t>
            </a:r>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This provides IT groups the ability to leverage a single process to manage change in their environment, regardless of what the change is.  Having fewer processes to manage makes introducing change more consistent, increases your ability to automate such processes, and greatly reduces your risk that comes with managing variance in your IT environment. </a:t>
            </a:r>
            <a:r>
              <a:rPr lang="en-US" sz="900" baseline="0" dirty="0" smtClean="0">
                <a:latin typeface="Segoe UI" charset="0"/>
                <a:cs typeface="Segoe UI" charset="0"/>
              </a:rPr>
              <a:t>One approach is to deploy a new build to a pilot audience.</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aseline="0" dirty="0" smtClean="0">
              <a:latin typeface="Segoe UI" charset="0"/>
              <a:cs typeface="Segoe UI" charset="0"/>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aseline="0" dirty="0" smtClean="0">
                <a:latin typeface="Segoe UI" charset="0"/>
                <a:cs typeface="Segoe UI" charset="0"/>
              </a:rPr>
              <a:t>Use Telemetry to provide objective data regarding usage or issues that arise for users with the new build.  This will help provide an evidence-based approach to determining “does this build work for me?”</a:t>
            </a:r>
            <a:endParaRPr lang="en-US" sz="900" kern="1200" dirty="0" smtClean="0">
              <a:solidFill>
                <a:schemeClr val="tx1"/>
              </a:solidFill>
              <a:effectLst/>
              <a:latin typeface="Segoe UI Light" pitchFamily="34" charset="0"/>
              <a:ea typeface="+mn-ea"/>
              <a:cs typeface="+mn-cs"/>
            </a:endParaRPr>
          </a:p>
          <a:p>
            <a:endParaRPr lang="en-US" baseline="0" dirty="0" smtClean="0"/>
          </a:p>
        </p:txBody>
      </p:sp>
      <p:sp>
        <p:nvSpPr>
          <p:cNvPr id="4" name="Header Placeholder 3"/>
          <p:cNvSpPr>
            <a:spLocks noGrp="1"/>
          </p:cNvSpPr>
          <p:nvPr>
            <p:ph type="hdr" sz="quarter" idx="10"/>
          </p:nvPr>
        </p:nvSpPr>
        <p:spPr/>
        <p:txBody>
          <a:bodyPr/>
          <a:lstStyle/>
          <a:p>
            <a:r>
              <a:rPr lang="en-US" dirty="0">
                <a:solidFill>
                  <a:prstClr val="black"/>
                </a:solidFill>
              </a:rPr>
              <a:t>Tech Ready 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7833B04-83DB-4404-B5C1-80D51D1DCEFE}" type="datetime1">
              <a:rPr lang="en-US" smtClean="0">
                <a:solidFill>
                  <a:prstClr val="black"/>
                </a:solidFill>
              </a:rPr>
              <a:pPr/>
              <a:t>2/9/2015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110344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2/9/2015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520131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DCDBB94D-5393-4E09-8E54-5B7E6E362488}" type="datetime1">
              <a:rPr lang="en-US" smtClean="0">
                <a:solidFill>
                  <a:prstClr val="black"/>
                </a:solidFill>
              </a:rPr>
              <a:pPr/>
              <a:t>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0466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69733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Lifecycle</a:t>
            </a:r>
          </a:p>
          <a:p>
            <a:pPr lvl="1"/>
            <a:r>
              <a:rPr lang="en-US" sz="900" kern="1200" dirty="0" smtClean="0">
                <a:solidFill>
                  <a:schemeClr val="tx1"/>
                </a:solidFill>
                <a:effectLst/>
                <a:latin typeface="Segoe UI Light" pitchFamily="34" charset="0"/>
                <a:ea typeface="+mn-ea"/>
                <a:cs typeface="+mn-cs"/>
              </a:rPr>
              <a:t>Not just the store</a:t>
            </a:r>
          </a:p>
          <a:p>
            <a:pPr lvl="1"/>
            <a:r>
              <a:rPr lang="en-US" sz="900" kern="1200" dirty="0" err="1" smtClean="0">
                <a:solidFill>
                  <a:schemeClr val="tx1"/>
                </a:solidFill>
                <a:effectLst/>
                <a:latin typeface="Segoe UI Light" pitchFamily="34" charset="0"/>
                <a:ea typeface="+mn-ea"/>
                <a:cs typeface="+mn-cs"/>
              </a:rPr>
              <a:t>Momuntem</a:t>
            </a:r>
            <a:r>
              <a:rPr lang="en-US" sz="900" kern="1200" dirty="0" smtClean="0">
                <a:solidFill>
                  <a:schemeClr val="tx1"/>
                </a:solidFill>
                <a:effectLst/>
                <a:latin typeface="Segoe UI Light" pitchFamily="34" charset="0"/>
                <a:ea typeface="+mn-ea"/>
                <a:cs typeface="+mn-cs"/>
              </a:rPr>
              <a:t> has been building store and on-</a:t>
            </a:r>
            <a:r>
              <a:rPr lang="en-US" sz="900" kern="1200" dirty="0" err="1" smtClean="0">
                <a:solidFill>
                  <a:schemeClr val="tx1"/>
                </a:solidFill>
                <a:effectLst/>
                <a:latin typeface="Segoe UI Light" pitchFamily="34" charset="0"/>
                <a:ea typeface="+mn-ea"/>
                <a:cs typeface="+mn-cs"/>
              </a:rPr>
              <a:t>prem</a:t>
            </a:r>
            <a:endParaRPr lang="en-US" sz="9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Store features ; subscriptions</a:t>
            </a:r>
          </a:p>
          <a:p>
            <a:pPr lvl="1"/>
            <a:r>
              <a:rPr lang="en-US" sz="900" kern="1200" dirty="0" smtClean="0">
                <a:solidFill>
                  <a:schemeClr val="tx1"/>
                </a:solidFill>
                <a:effectLst/>
                <a:latin typeface="Segoe UI Light" pitchFamily="34" charset="0"/>
                <a:ea typeface="+mn-ea"/>
                <a:cs typeface="+mn-cs"/>
              </a:rPr>
              <a:t>Business-ready</a:t>
            </a:r>
          </a:p>
          <a:p>
            <a:pPr lvl="1"/>
            <a:r>
              <a:rPr lang="en-US" sz="900" kern="1200" dirty="0" smtClean="0">
                <a:solidFill>
                  <a:schemeClr val="tx1"/>
                </a:solidFill>
                <a:effectLst/>
                <a:latin typeface="Segoe UI Light" pitchFamily="34" charset="0"/>
                <a:ea typeface="+mn-ea"/>
                <a:cs typeface="+mn-cs"/>
              </a:rPr>
              <a:t>Corporate catalog</a:t>
            </a:r>
          </a:p>
          <a:p>
            <a:pPr lvl="1"/>
            <a:r>
              <a:rPr lang="en-US" sz="900" kern="1200" dirty="0" smtClean="0">
                <a:solidFill>
                  <a:schemeClr val="tx1"/>
                </a:solidFill>
                <a:effectLst/>
                <a:latin typeface="Segoe UI Light" pitchFamily="34" charset="0"/>
                <a:ea typeface="+mn-ea"/>
                <a:cs typeface="+mn-cs"/>
              </a:rPr>
              <a:t>Training users to get new experiences</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712792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256027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4FBE006-0BDF-49DB-9BC3-5C54337B5B99}" type="datetime1">
              <a:rPr lang="en-US" smtClean="0"/>
              <a:t>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47649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Connected apps use the Office 365 APIs</a:t>
            </a:r>
          </a:p>
          <a:p>
            <a:r>
              <a:rPr lang="en-US" dirty="0" smtClean="0"/>
              <a:t>They</a:t>
            </a:r>
            <a:r>
              <a:rPr lang="en-US" baseline="0" dirty="0" smtClean="0"/>
              <a:t> are based on open standards such as REST and </a:t>
            </a:r>
            <a:r>
              <a:rPr lang="en-US" baseline="0" dirty="0" err="1" smtClean="0"/>
              <a:t>Oauth</a:t>
            </a:r>
            <a:endParaRPr lang="en-US" baseline="0" dirty="0" smtClean="0"/>
          </a:p>
          <a:p>
            <a:r>
              <a:rPr lang="en-US" baseline="0" dirty="0" smtClean="0"/>
              <a:t>They are much like any other API on the internet </a:t>
            </a:r>
          </a:p>
          <a:p>
            <a:r>
              <a:rPr lang="en-US" baseline="0" dirty="0" smtClean="0"/>
              <a:t>They are accessible on any platform and power app experiences on all devices</a:t>
            </a:r>
          </a:p>
          <a:p>
            <a:endParaRPr lang="en-US" baseline="0" dirty="0" smtClean="0"/>
          </a:p>
          <a:p>
            <a:r>
              <a:rPr lang="en-US" baseline="0" dirty="0" smtClean="0"/>
              <a:t>Developers can connect over 400 PB of Documents, Mail, Calendar and other data in Office 365 through these.</a:t>
            </a:r>
          </a:p>
          <a:p>
            <a:endParaRPr lang="en-US" baseline="0" dirty="0" smtClean="0"/>
          </a:p>
          <a:p>
            <a:r>
              <a:rPr lang="en-US" baseline="0" dirty="0" smtClean="0"/>
              <a:t>MS ship tooling with Visual Studio for Windows and Windows Phone development</a:t>
            </a:r>
          </a:p>
          <a:p>
            <a:r>
              <a:rPr lang="en-US" baseline="0" dirty="0" smtClean="0"/>
              <a:t>MS ship an Office 365 SDK for Android</a:t>
            </a:r>
          </a:p>
          <a:p>
            <a:r>
              <a:rPr lang="en-US" baseline="0" dirty="0" smtClean="0"/>
              <a:t>We will ship an iOS SDK later this year</a:t>
            </a:r>
          </a:p>
          <a:p>
            <a:endParaRPr lang="en-US" baseline="0" dirty="0" smtClean="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695492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2/9/2015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043276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D85F5-D4FD-4963-BC58-971881D27DEE}"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546933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759534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2/9/2015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32</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0156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IFTTT, </a:t>
            </a:r>
            <a:br>
              <a:rPr lang="en-US" dirty="0" smtClean="0"/>
            </a:br>
            <a:r>
              <a:rPr lang="en-US" dirty="0" smtClean="0"/>
              <a:t>API Sandbox</a:t>
            </a:r>
            <a:endParaRPr lang="en-US" dirty="0"/>
          </a:p>
        </p:txBody>
      </p:sp>
      <p:sp>
        <p:nvSpPr>
          <p:cNvPr id="4" name="Slide Number Placeholder 3"/>
          <p:cNvSpPr>
            <a:spLocks noGrp="1"/>
          </p:cNvSpPr>
          <p:nvPr>
            <p:ph type="sldNum" sz="quarter" idx="10"/>
          </p:nvPr>
        </p:nvSpPr>
        <p:spPr/>
        <p:txBody>
          <a:bodyPr/>
          <a:lstStyle/>
          <a:p>
            <a:fld id="{006D85F5-D4FD-4963-BC58-971881D27DEE}"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1947603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56772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926284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043204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EmpOnBoard</a:t>
            </a:r>
            <a:r>
              <a:rPr lang="en-US" dirty="0" smtClean="0"/>
              <a:t> by Chaks</a:t>
            </a:r>
            <a:endParaRPr lang="en-US" dirty="0"/>
          </a:p>
        </p:txBody>
      </p:sp>
      <p:sp>
        <p:nvSpPr>
          <p:cNvPr id="4" name="Date Placeholder 3"/>
          <p:cNvSpPr>
            <a:spLocks noGrp="1"/>
          </p:cNvSpPr>
          <p:nvPr>
            <p:ph type="dt" idx="10"/>
          </p:nvPr>
        </p:nvSpPr>
        <p:spPr/>
        <p:txBody>
          <a:bodyPr/>
          <a:lstStyle/>
          <a:p>
            <a:fld id="{1C279B59-6534-4679-950B-21AF9D8304FE}" type="datetime1">
              <a:rPr lang="en-US" smtClean="0"/>
              <a:t>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31275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Specific talking points on “show some leg:”</a:t>
            </a:r>
          </a:p>
          <a:p>
            <a:pPr lvl="1"/>
            <a:r>
              <a:rPr lang="en-US" sz="900" kern="1200" dirty="0" smtClean="0">
                <a:solidFill>
                  <a:schemeClr val="tx1"/>
                </a:solidFill>
                <a:effectLst/>
                <a:latin typeface="Segoe UI Light" pitchFamily="34" charset="0"/>
                <a:ea typeface="+mn-ea"/>
                <a:cs typeface="+mn-cs"/>
              </a:rPr>
              <a:t>Endpoints</a:t>
            </a:r>
          </a:p>
          <a:p>
            <a:pPr lvl="2"/>
            <a:r>
              <a:rPr lang="en-US" sz="900" kern="1200" dirty="0" smtClean="0">
                <a:solidFill>
                  <a:schemeClr val="tx1"/>
                </a:solidFill>
                <a:effectLst/>
                <a:latin typeface="Segoe UI Light" pitchFamily="34" charset="0"/>
                <a:ea typeface="+mn-ea"/>
                <a:cs typeface="+mn-cs"/>
              </a:rPr>
              <a:t>Building Apps for Office on the MAC</a:t>
            </a:r>
          </a:p>
          <a:p>
            <a:pPr lvl="2"/>
            <a:r>
              <a:rPr lang="en-US" sz="900" kern="1200" dirty="0" smtClean="0">
                <a:solidFill>
                  <a:schemeClr val="tx1"/>
                </a:solidFill>
                <a:effectLst/>
                <a:latin typeface="Segoe UI Light" pitchFamily="34" charset="0"/>
                <a:ea typeface="+mn-ea"/>
                <a:cs typeface="+mn-cs"/>
              </a:rPr>
              <a:t>Filling in Apps in Office Online, Word</a:t>
            </a:r>
          </a:p>
          <a:p>
            <a:pPr lvl="1"/>
            <a:r>
              <a:rPr lang="en-US" sz="900" kern="1200" dirty="0" smtClean="0">
                <a:solidFill>
                  <a:schemeClr val="tx1"/>
                </a:solidFill>
                <a:effectLst/>
                <a:latin typeface="Segoe UI Light" pitchFamily="34" charset="0"/>
                <a:ea typeface="+mn-ea"/>
                <a:cs typeface="+mn-cs"/>
              </a:rPr>
              <a:t>Connecting Entities</a:t>
            </a:r>
          </a:p>
          <a:p>
            <a:pPr lvl="2"/>
            <a:r>
              <a:rPr lang="en-US" sz="900" kern="1200" dirty="0" smtClean="0">
                <a:solidFill>
                  <a:schemeClr val="tx1"/>
                </a:solidFill>
                <a:effectLst/>
                <a:latin typeface="Segoe UI Light" pitchFamily="34" charset="0"/>
                <a:ea typeface="+mn-ea"/>
                <a:cs typeface="+mn-cs"/>
              </a:rPr>
              <a:t>Adding Entities for feeds and tasks.</a:t>
            </a:r>
          </a:p>
          <a:p>
            <a:pPr lvl="2"/>
            <a:r>
              <a:rPr lang="en-US" sz="900" kern="1200" dirty="0" smtClean="0">
                <a:solidFill>
                  <a:schemeClr val="tx1"/>
                </a:solidFill>
                <a:effectLst/>
                <a:latin typeface="Segoe UI Light" pitchFamily="34" charset="0"/>
                <a:ea typeface="+mn-ea"/>
                <a:cs typeface="+mn-cs"/>
              </a:rPr>
              <a:t>Embracing more of O365</a:t>
            </a:r>
          </a:p>
          <a:p>
            <a:pPr lvl="2"/>
            <a:r>
              <a:rPr lang="en-US" sz="900" kern="1200" dirty="0" smtClean="0">
                <a:solidFill>
                  <a:schemeClr val="tx1"/>
                </a:solidFill>
                <a:effectLst/>
                <a:latin typeface="Segoe UI Light" pitchFamily="34" charset="0"/>
                <a:ea typeface="+mn-ea"/>
                <a:cs typeface="+mn-cs"/>
              </a:rPr>
              <a:t>Working on tools to help developers navigate between entities, like you see in Pulse (We’re showing this, right?)</a:t>
            </a:r>
          </a:p>
          <a:p>
            <a:pPr lvl="1"/>
            <a:r>
              <a:rPr lang="en-US" sz="900" kern="1200" dirty="0" smtClean="0">
                <a:solidFill>
                  <a:schemeClr val="tx1"/>
                </a:solidFill>
                <a:effectLst/>
                <a:latin typeface="Segoe UI Light" pitchFamily="34" charset="0"/>
                <a:ea typeface="+mn-ea"/>
                <a:cs typeface="+mn-cs"/>
              </a:rPr>
              <a:t>Embracing Open</a:t>
            </a:r>
          </a:p>
          <a:p>
            <a:pPr lvl="2"/>
            <a:r>
              <a:rPr lang="en-US" sz="900" kern="1200" dirty="0" smtClean="0">
                <a:solidFill>
                  <a:schemeClr val="tx1"/>
                </a:solidFill>
                <a:effectLst/>
                <a:latin typeface="Segoe UI Light" pitchFamily="34" charset="0"/>
                <a:ea typeface="+mn-ea"/>
                <a:cs typeface="+mn-cs"/>
              </a:rPr>
              <a:t>Double-down on open standards, </a:t>
            </a:r>
            <a:r>
              <a:rPr lang="en-US" sz="900" kern="1200" dirty="0" err="1" smtClean="0">
                <a:solidFill>
                  <a:schemeClr val="tx1"/>
                </a:solidFill>
                <a:effectLst/>
                <a:latin typeface="Segoe UI Light" pitchFamily="34" charset="0"/>
                <a:ea typeface="+mn-ea"/>
                <a:cs typeface="+mn-cs"/>
              </a:rPr>
              <a:t>interop</a:t>
            </a:r>
            <a:r>
              <a:rPr lang="en-US" sz="900" kern="1200" dirty="0" smtClean="0">
                <a:solidFill>
                  <a:schemeClr val="tx1"/>
                </a:solidFill>
                <a:effectLst/>
                <a:latin typeface="Segoe UI Light" pitchFamily="34" charset="0"/>
                <a:ea typeface="+mn-ea"/>
                <a:cs typeface="+mn-cs"/>
              </a:rPr>
              <a:t>, protocols and programming frameworks</a:t>
            </a:r>
          </a:p>
          <a:p>
            <a:pPr lvl="2"/>
            <a:r>
              <a:rPr lang="en-US" sz="900" kern="1200" dirty="0" smtClean="0">
                <a:solidFill>
                  <a:schemeClr val="tx1"/>
                </a:solidFill>
                <a:effectLst/>
                <a:latin typeface="Segoe UI Light" pitchFamily="34" charset="0"/>
                <a:ea typeface="+mn-ea"/>
                <a:cs typeface="+mn-cs"/>
              </a:rPr>
              <a:t>Making more open source projects</a:t>
            </a:r>
          </a:p>
          <a:p>
            <a:pPr lvl="2"/>
            <a:r>
              <a:rPr lang="en-US" sz="900" kern="1200" dirty="0" smtClean="0">
                <a:solidFill>
                  <a:schemeClr val="tx1"/>
                </a:solidFill>
                <a:effectLst/>
                <a:latin typeface="Segoe UI Light" pitchFamily="34" charset="0"/>
                <a:ea typeface="+mn-ea"/>
                <a:cs typeface="+mn-cs"/>
              </a:rPr>
              <a:t>Contributing to more open source projects</a:t>
            </a:r>
          </a:p>
          <a:p>
            <a:pPr lvl="1"/>
            <a:r>
              <a:rPr lang="en-US" sz="900" kern="1200" dirty="0" smtClean="0">
                <a:solidFill>
                  <a:schemeClr val="tx1"/>
                </a:solidFill>
                <a:effectLst/>
                <a:latin typeface="Segoe UI Light" pitchFamily="34" charset="0"/>
                <a:ea typeface="+mn-ea"/>
                <a:cs typeface="+mn-cs"/>
              </a:rPr>
              <a:t>Integrating Platform</a:t>
            </a:r>
          </a:p>
          <a:p>
            <a:pPr lvl="2"/>
            <a:r>
              <a:rPr lang="en-US" sz="900" kern="1200" dirty="0" smtClean="0">
                <a:solidFill>
                  <a:schemeClr val="tx1"/>
                </a:solidFill>
                <a:effectLst/>
                <a:latin typeface="Segoe UI Light" pitchFamily="34" charset="0"/>
                <a:ea typeface="+mn-ea"/>
                <a:cs typeface="+mn-cs"/>
              </a:rPr>
              <a:t>Easier to manage apps across Azure and O365</a:t>
            </a:r>
          </a:p>
          <a:p>
            <a:pPr lvl="2"/>
            <a:r>
              <a:rPr lang="en-US" sz="900" kern="1200" dirty="0" smtClean="0">
                <a:solidFill>
                  <a:schemeClr val="tx1"/>
                </a:solidFill>
                <a:effectLst/>
                <a:latin typeface="Segoe UI Light" pitchFamily="34" charset="0"/>
                <a:ea typeface="+mn-ea"/>
                <a:cs typeface="+mn-cs"/>
              </a:rPr>
              <a:t>More support from VS for apps across not just SharePoint, but all of O365</a:t>
            </a:r>
          </a:p>
          <a:p>
            <a:pPr lvl="1"/>
            <a:r>
              <a:rPr lang="en-US" sz="900" kern="1200" dirty="0" smtClean="0">
                <a:solidFill>
                  <a:schemeClr val="tx1"/>
                </a:solidFill>
                <a:effectLst/>
                <a:latin typeface="Segoe UI Light" pitchFamily="34" charset="0"/>
                <a:ea typeface="+mn-ea"/>
                <a:cs typeface="+mn-cs"/>
              </a:rPr>
              <a:t>Empowering Users</a:t>
            </a:r>
          </a:p>
          <a:p>
            <a:pPr lvl="2"/>
            <a:r>
              <a:rPr lang="en-US" sz="900" kern="1200" dirty="0" smtClean="0">
                <a:solidFill>
                  <a:schemeClr val="tx1"/>
                </a:solidFill>
                <a:effectLst/>
                <a:latin typeface="Segoe UI Light" pitchFamily="34" charset="0"/>
                <a:ea typeface="+mn-ea"/>
                <a:cs typeface="+mn-cs"/>
              </a:rPr>
              <a:t>Make it easier for users to build solutions without code</a:t>
            </a:r>
          </a:p>
          <a:p>
            <a:pPr lvl="2"/>
            <a:r>
              <a:rPr lang="en-US" sz="900" kern="1200" dirty="0" smtClean="0">
                <a:solidFill>
                  <a:schemeClr val="tx1"/>
                </a:solidFill>
                <a:effectLst/>
                <a:latin typeface="Segoe UI Light" pitchFamily="34" charset="0"/>
                <a:ea typeface="+mn-ea"/>
                <a:cs typeface="+mn-cs"/>
              </a:rPr>
              <a:t>Connect those solutions to enhancement from pro-</a:t>
            </a:r>
            <a:r>
              <a:rPr lang="en-US" sz="900" kern="1200" dirty="0" err="1" smtClean="0">
                <a:solidFill>
                  <a:schemeClr val="tx1"/>
                </a:solidFill>
                <a:effectLst/>
                <a:latin typeface="Segoe UI Light" pitchFamily="34" charset="0"/>
                <a:ea typeface="+mn-ea"/>
                <a:cs typeface="+mn-cs"/>
              </a:rPr>
              <a:t>devs</a:t>
            </a: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773507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32436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71450" indent="-171450" rtl="0" fontAlgn="base">
              <a:buFont typeface="Arial" panose="020B0604020202020204" pitchFamily="34" charset="0"/>
              <a:buChar char="•"/>
            </a:pPr>
            <a:r>
              <a:rPr lang="en-US" sz="1200" b="1" i="0" u="none" strike="noStrike" kern="1200" dirty="0" smtClean="0">
                <a:solidFill>
                  <a:schemeClr val="tx1"/>
                </a:solidFill>
                <a:effectLst/>
                <a:latin typeface="Segoe UI Light" pitchFamily="34" charset="0"/>
                <a:ea typeface="+mn-ea"/>
                <a:cs typeface="+mn-cs"/>
              </a:rPr>
              <a:t>1 billion people use Office </a:t>
            </a:r>
            <a:r>
              <a:rPr lang="en-US" sz="1200" b="0" i="0" u="none" strike="noStrike" kern="1200" dirty="0" smtClean="0">
                <a:solidFill>
                  <a:schemeClr val="tx1"/>
                </a:solidFill>
                <a:effectLst/>
                <a:latin typeface="Segoe UI Light" pitchFamily="34" charset="0"/>
                <a:ea typeface="+mn-ea"/>
                <a:cs typeface="+mn-cs"/>
              </a:rPr>
              <a:t>– 1 in 7 people on the planet.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Office 365 is Microsoft’s fastest growing commercial product ever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Office 365 </a:t>
            </a:r>
            <a:r>
              <a:rPr lang="en-US" sz="1200" b="1" i="0" u="none" strike="noStrike" kern="1200" dirty="0" smtClean="0">
                <a:solidFill>
                  <a:schemeClr val="tx1"/>
                </a:solidFill>
                <a:effectLst/>
                <a:latin typeface="Segoe UI Light" pitchFamily="34" charset="0"/>
                <a:ea typeface="+mn-ea"/>
                <a:cs typeface="+mn-cs"/>
              </a:rPr>
              <a:t>Home and Personal total more than 5.6 million subscribers</a:t>
            </a:r>
            <a:r>
              <a:rPr lang="en-US" sz="1200" b="0" i="0" u="none" strike="noStrike" kern="1200" dirty="0" smtClean="0">
                <a:solidFill>
                  <a:schemeClr val="tx1"/>
                </a:solidFill>
                <a:effectLst/>
                <a:latin typeface="Segoe UI Light" pitchFamily="34" charset="0"/>
                <a:ea typeface="+mn-ea"/>
                <a:cs typeface="+mn-cs"/>
              </a:rPr>
              <a:t>, adding over 1 million subscribers again this quarter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1" i="0" u="none" strike="noStrike" kern="1200" dirty="0" smtClean="0">
                <a:solidFill>
                  <a:schemeClr val="tx1"/>
                </a:solidFill>
                <a:effectLst/>
                <a:latin typeface="Segoe UI Light" pitchFamily="34" charset="0"/>
                <a:ea typeface="+mn-ea"/>
                <a:cs typeface="+mn-cs"/>
              </a:rPr>
              <a:t>Commercial cloud revenue grew 147%</a:t>
            </a:r>
          </a:p>
          <a:p>
            <a:pPr marL="171450" indent="-171450" rtl="0" fontAlgn="base">
              <a:buFont typeface="Arial" panose="020B0604020202020204" pitchFamily="34" charset="0"/>
              <a:buChar char="•"/>
            </a:pPr>
            <a:r>
              <a:rPr lang="en-US" sz="1200" b="1" i="0" u="none" strike="noStrike" kern="1200" dirty="0" smtClean="0">
                <a:solidFill>
                  <a:schemeClr val="tx1"/>
                </a:solidFill>
                <a:effectLst/>
                <a:latin typeface="Segoe UI Light" pitchFamily="34" charset="0"/>
                <a:ea typeface="+mn-ea"/>
                <a:cs typeface="+mn-cs"/>
              </a:rPr>
              <a:t>Annualized run rate that exceeds $4.4 billion (in Q4 FY14).</a:t>
            </a:r>
            <a:r>
              <a:rPr lang="en-US" sz="1200" b="1"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1" i="0" u="none" strike="noStrike" kern="1200" dirty="0" smtClean="0">
                <a:solidFill>
                  <a:schemeClr val="tx1"/>
                </a:solidFill>
                <a:effectLst/>
                <a:latin typeface="Segoe UI Light" pitchFamily="34" charset="0"/>
                <a:ea typeface="+mn-ea"/>
                <a:cs typeface="+mn-cs"/>
              </a:rPr>
              <a:t>20 consecutive quarters of triple-digit </a:t>
            </a:r>
            <a:r>
              <a:rPr lang="en-US" sz="1200" b="0" i="0" u="none" strike="noStrike" kern="1200" dirty="0" smtClean="0">
                <a:solidFill>
                  <a:schemeClr val="tx1"/>
                </a:solidFill>
                <a:effectLst/>
                <a:latin typeface="Segoe UI Light" pitchFamily="34" charset="0"/>
                <a:ea typeface="+mn-ea"/>
                <a:cs typeface="+mn-cs"/>
              </a:rPr>
              <a:t>customer growth Y/Y, since launch in FY09 (Q4 FY14)</a:t>
            </a:r>
            <a:r>
              <a:rPr lang="en-US" sz="1200" b="0" i="0" kern="1200" dirty="0" smtClean="0">
                <a:solidFill>
                  <a:schemeClr val="tx1"/>
                </a:solidFill>
                <a:effectLst/>
                <a:latin typeface="Segoe UI Light" pitchFamily="34" charset="0"/>
                <a:ea typeface="+mn-ea"/>
                <a:cs typeface="+mn-cs"/>
              </a:rPr>
              <a:t> </a:t>
            </a:r>
          </a:p>
          <a:p>
            <a:pPr marL="171450" marR="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200" b="1" i="0" u="none" strike="noStrike" kern="1200" dirty="0" smtClean="0">
                <a:solidFill>
                  <a:schemeClr val="tx1"/>
                </a:solidFill>
                <a:effectLst/>
                <a:latin typeface="Segoe UI Light" pitchFamily="34" charset="0"/>
                <a:ea typeface="+mn-ea"/>
                <a:cs typeface="+mn-cs"/>
              </a:rPr>
              <a:t>35 million downloads </a:t>
            </a:r>
            <a:r>
              <a:rPr lang="en-US" sz="1200" b="0" i="0" u="none" strike="noStrike" kern="1200" dirty="0" smtClean="0">
                <a:solidFill>
                  <a:schemeClr val="tx1"/>
                </a:solidFill>
                <a:effectLst/>
                <a:latin typeface="Segoe UI Light" pitchFamily="34" charset="0"/>
                <a:ea typeface="+mn-ea"/>
                <a:cs typeface="+mn-cs"/>
              </a:rPr>
              <a:t>of Office</a:t>
            </a:r>
            <a:r>
              <a:rPr lang="en-US" sz="1200" b="0" i="0" u="none" strike="noStrike" kern="1200" baseline="0" dirty="0" smtClean="0">
                <a:solidFill>
                  <a:schemeClr val="tx1"/>
                </a:solidFill>
                <a:effectLst/>
                <a:latin typeface="Segoe UI Light" pitchFamily="34" charset="0"/>
                <a:ea typeface="+mn-ea"/>
                <a:cs typeface="+mn-cs"/>
              </a:rPr>
              <a:t> for </a:t>
            </a:r>
            <a:r>
              <a:rPr lang="en-US" sz="1200" b="0" i="0" u="none" strike="noStrike" kern="1200" dirty="0" smtClean="0">
                <a:solidFill>
                  <a:schemeClr val="tx1"/>
                </a:solidFill>
                <a:effectLst/>
                <a:latin typeface="Segoe UI Light" pitchFamily="34" charset="0"/>
                <a:ea typeface="+mn-ea"/>
                <a:cs typeface="+mn-cs"/>
              </a:rPr>
              <a:t>iPad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Over 50% of Office 365 revenue comes from international markets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Office 365 commercial seat growth in emerging markets of 162% Y/Y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Office 365 commercial seats nearly doubled, 99% Y/Y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Nearly 50% of Exchange licenses purchased in Q4 were cloud licenses, and 30% of the Exchange annuity installed base is now in the cloud. (For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24% of the Exchange installed base is now on Office 365, up 11pts Y/Y (Q4, FY14)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Yammer is used by more than 500,000 organizations (Q4, FY14 - WPC)</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Over 40% of Office EA renewal licenses were in the cloud, up from 10% last year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Over 80% of enterprise customers have more than 1 workload</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70% of Fortune 500 companies have purchased Office 365 in the last 12 months</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7 out of 10 Fortune 500 Manufacturing companies have a Microsoft cloud enterprise service.</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6 out of 10 Fortune 500 Financial Services companies have a Microsoft cloud enterprise service.</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SMB partners transacting over the trailing 12 months grew over 2x Y/Y (Q4, FY14)</a:t>
            </a:r>
            <a:r>
              <a:rPr lang="en-US" sz="1200" b="0" i="0" kern="1200" dirty="0" smtClean="0">
                <a:solidFill>
                  <a:schemeClr val="tx1"/>
                </a:solidFill>
                <a:effectLst/>
                <a:latin typeface="Segoe UI Light" pitchFamily="34" charset="0"/>
                <a:ea typeface="+mn-ea"/>
                <a:cs typeface="+mn-cs"/>
              </a:rPr>
              <a:t> </a:t>
            </a:r>
          </a:p>
          <a:p>
            <a:pPr marL="347665" defTabSz="681379">
              <a:spcBef>
                <a:spcPts val="450"/>
              </a:spcBef>
              <a:spcAft>
                <a:spcPts val="1200"/>
              </a:spcAft>
            </a:pPr>
            <a:endParaRPr lang="en-US" sz="1200" dirty="0" smtClean="0">
              <a:solidFill>
                <a:srgbClr val="505050"/>
              </a:solidFill>
            </a:endParaRPr>
          </a:p>
          <a:p>
            <a:endParaRPr lang="en-US" dirty="0"/>
          </a:p>
        </p:txBody>
      </p:sp>
      <p:sp>
        <p:nvSpPr>
          <p:cNvPr id="5" name="Slide Number Placeholder 4"/>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689525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9551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0192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50125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9389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p>
          <a:p>
            <a:endParaRPr lang="en-US" dirty="0" smtClean="0"/>
          </a:p>
          <a:p>
            <a:r>
              <a:rPr lang="en-US" baseline="0" dirty="0" smtClean="0"/>
              <a:t>The key to enterprise productivity going forward</a:t>
            </a:r>
          </a:p>
          <a:p>
            <a:r>
              <a:rPr lang="en-US" baseline="0" dirty="0" smtClean="0"/>
              <a:t>Microsoft’s strategic advantage in the Enterprise</a:t>
            </a:r>
          </a:p>
          <a:p>
            <a:r>
              <a:rPr lang="en-US" baseline="0" dirty="0" smtClean="0"/>
              <a:t>Partners and Developers are key to its success</a:t>
            </a:r>
          </a:p>
          <a:p>
            <a:endParaRPr lang="en-US" baseline="0" dirty="0" smtClean="0"/>
          </a:p>
          <a:p>
            <a:endParaRPr lang="en-US" baseline="0"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365572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A5DC92-143E-4441-A0C9-B63B214AE454}"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412831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Technology Journey</a:t>
            </a:r>
          </a:p>
          <a:p>
            <a:pPr lvl="1"/>
            <a:r>
              <a:rPr lang="en-US" sz="900" kern="1200" dirty="0" smtClean="0">
                <a:solidFill>
                  <a:schemeClr val="tx1"/>
                </a:solidFill>
                <a:effectLst/>
                <a:latin typeface="Segoe UI Light" pitchFamily="34" charset="0"/>
                <a:ea typeface="+mn-ea"/>
                <a:cs typeface="+mn-cs"/>
              </a:rPr>
              <a:t>Respect for the investments that you’ve already made</a:t>
            </a:r>
          </a:p>
          <a:p>
            <a:pPr lvl="1"/>
            <a:r>
              <a:rPr lang="en-US" sz="900" kern="1200" dirty="0" smtClean="0">
                <a:solidFill>
                  <a:schemeClr val="tx1"/>
                </a:solidFill>
                <a:effectLst/>
                <a:latin typeface="Segoe UI Light" pitchFamily="34" charset="0"/>
                <a:ea typeface="+mn-ea"/>
                <a:cs typeface="+mn-cs"/>
              </a:rPr>
              <a:t>Reaching out to a whole new world of possible.</a:t>
            </a:r>
          </a:p>
          <a:p>
            <a:endParaRPr lang="en-US" sz="4000" b="1" dirty="0" smtClean="0"/>
          </a:p>
        </p:txBody>
      </p:sp>
      <p:sp>
        <p:nvSpPr>
          <p:cNvPr id="4" name="Slide Number Placeholder 3"/>
          <p:cNvSpPr>
            <a:spLocks noGrp="1"/>
          </p:cNvSpPr>
          <p:nvPr>
            <p:ph type="sldNum" sz="quarter" idx="10"/>
          </p:nvPr>
        </p:nvSpPr>
        <p:spPr/>
        <p:txBody>
          <a:bodyPr/>
          <a:lstStyle/>
          <a:p>
            <a:fld id="{14979F40-820F-4F3D-8332-FDAADAF68E99}"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612976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should</a:t>
            </a:r>
            <a:r>
              <a:rPr lang="en-US" baseline="0" dirty="0" smtClean="0"/>
              <a:t> you care?</a:t>
            </a:r>
          </a:p>
          <a:p>
            <a:r>
              <a:rPr lang="en-US" baseline="0" dirty="0" smtClean="0"/>
              <a:t>Office 365 is the fastest growing commercial product in MS history</a:t>
            </a:r>
          </a:p>
          <a:p>
            <a:r>
              <a:rPr lang="en-US" baseline="0" dirty="0" smtClean="0"/>
              <a:t>SharePoint used to hold this crown</a:t>
            </a:r>
          </a:p>
          <a:p>
            <a:r>
              <a:rPr lang="en-US" baseline="0" dirty="0" smtClean="0"/>
              <a:t>SP commanded a $7B partner revenue attach</a:t>
            </a:r>
          </a:p>
          <a:p>
            <a:endParaRPr lang="en-US" baseline="0" dirty="0" smtClean="0"/>
          </a:p>
          <a:p>
            <a:r>
              <a:rPr lang="en-US" baseline="0" dirty="0" smtClean="0"/>
              <a:t>Office development is another Socket to attach to jump on that train!</a:t>
            </a:r>
          </a:p>
          <a:p>
            <a:endParaRPr lang="en-US" baseline="0" dirty="0" smtClean="0"/>
          </a:p>
          <a:p>
            <a:r>
              <a:rPr lang="en-US" baseline="0" dirty="0" smtClean="0"/>
              <a:t>Why?  </a:t>
            </a:r>
          </a:p>
          <a:p>
            <a:r>
              <a:rPr lang="en-US" baseline="0" dirty="0" smtClean="0"/>
              <a:t>Business Users, Consumers all use Office</a:t>
            </a:r>
          </a:p>
          <a:p>
            <a:endParaRPr lang="en-US" baseline="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Office is the universal language of productivity</a:t>
            </a:r>
          </a:p>
          <a:p>
            <a:endParaRPr lang="en-US" baseline="0" dirty="0" smtClean="0"/>
          </a:p>
          <a:p>
            <a:r>
              <a:rPr lang="en-US" baseline="0" dirty="0" smtClean="0"/>
              <a:t>1B+ Users</a:t>
            </a:r>
          </a:p>
          <a:p>
            <a:r>
              <a:rPr lang="en-US" baseline="0" dirty="0" smtClean="0"/>
              <a:t>1.2 – 1.8B mobile devices in the next 4 years</a:t>
            </a:r>
          </a:p>
          <a:p>
            <a:r>
              <a:rPr lang="en-US" baseline="0" dirty="0" smtClean="0"/>
              <a:t>2-3 hours in Office a day</a:t>
            </a:r>
            <a:endParaRPr lang="en-US" dirty="0" smtClean="0"/>
          </a:p>
          <a:p>
            <a:r>
              <a:rPr lang="en-US" dirty="0" smtClean="0"/>
              <a:t>400+ Petabytes of data</a:t>
            </a:r>
            <a:endParaRPr lang="en-US" baseline="0" dirty="0" smtClean="0"/>
          </a:p>
          <a:p>
            <a:r>
              <a:rPr lang="en-US" baseline="0" dirty="0" smtClean="0"/>
              <a:t>Valuable business data!</a:t>
            </a:r>
          </a:p>
          <a:p>
            <a:endParaRPr lang="en-US" baseline="0" dirty="0" smtClean="0"/>
          </a:p>
          <a:p>
            <a:r>
              <a:rPr lang="en-US" baseline="0" dirty="0" smtClean="0"/>
              <a:t>Office lets you move across the stack</a:t>
            </a:r>
          </a:p>
          <a:p>
            <a:r>
              <a:rPr lang="en-US" baseline="0" dirty="0" smtClean="0"/>
              <a:t>SMB &lt;-&gt; EPG</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837714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1979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App Model </a:t>
            </a:r>
            <a:r>
              <a:rPr lang="en-US" sz="900" kern="1200" dirty="0" err="1" smtClean="0">
                <a:solidFill>
                  <a:schemeClr val="tx1"/>
                </a:solidFill>
                <a:effectLst/>
                <a:latin typeface="Segoe UI Light" pitchFamily="34" charset="0"/>
                <a:ea typeface="+mn-ea"/>
                <a:cs typeface="+mn-cs"/>
              </a:rPr>
              <a:t>Redux</a:t>
            </a:r>
            <a:endParaRPr lang="en-US" sz="9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Why we do what we do</a:t>
            </a:r>
          </a:p>
          <a:p>
            <a:pPr lvl="1"/>
            <a:r>
              <a:rPr lang="en-US" sz="900" kern="1200" dirty="0" smtClean="0">
                <a:solidFill>
                  <a:schemeClr val="tx1"/>
                </a:solidFill>
                <a:effectLst/>
                <a:latin typeface="Segoe UI Light" pitchFamily="34" charset="0"/>
                <a:ea typeface="+mn-ea"/>
                <a:cs typeface="+mn-cs"/>
              </a:rPr>
              <a:t>It’s not just about the cloud</a:t>
            </a:r>
          </a:p>
          <a:p>
            <a:pPr lvl="1"/>
            <a:r>
              <a:rPr lang="en-US" sz="900" kern="1200" dirty="0" smtClean="0">
                <a:solidFill>
                  <a:schemeClr val="tx1"/>
                </a:solidFill>
                <a:effectLst/>
                <a:latin typeface="Segoe UI Light" pitchFamily="34" charset="0"/>
                <a:ea typeface="+mn-ea"/>
                <a:cs typeface="+mn-cs"/>
              </a:rPr>
              <a:t>Framework how we think about going forward.</a:t>
            </a:r>
          </a:p>
          <a:p>
            <a:endParaRPr lang="en-US" dirty="0"/>
          </a:p>
        </p:txBody>
      </p:sp>
      <p:sp>
        <p:nvSpPr>
          <p:cNvPr id="4" name="Slide Number Placeholder 3"/>
          <p:cNvSpPr>
            <a:spLocks noGrp="1"/>
          </p:cNvSpPr>
          <p:nvPr>
            <p:ph type="sldNum" sz="quarter" idx="10"/>
          </p:nvPr>
        </p:nvSpPr>
        <p:spPr/>
        <p:txBody>
          <a:bodyPr/>
          <a:lstStyle/>
          <a:p>
            <a:pPr defTabSz="914400">
              <a:defRPr/>
            </a:pPr>
            <a:fld id="{8CF28DF4-C4FE-4FA3-9AF9-6CC177454297}" type="slidenum">
              <a:rPr lang="en-US" smtClean="0">
                <a:solidFill>
                  <a:prstClr val="black"/>
                </a:solidFill>
                <a:latin typeface="Calibri"/>
              </a:rPr>
              <a:pPr defTabSz="914400">
                <a:defRPr/>
              </a:pPr>
              <a:t>12</a:t>
            </a:fld>
            <a:endParaRPr lang="en-US">
              <a:solidFill>
                <a:prstClr val="black"/>
              </a:solidFill>
              <a:latin typeface="Calibri"/>
            </a:endParaRPr>
          </a:p>
        </p:txBody>
      </p:sp>
    </p:spTree>
    <p:extLst>
      <p:ext uri="{BB962C8B-B14F-4D97-AF65-F5344CB8AC3E}">
        <p14:creationId xmlns:p14="http://schemas.microsoft.com/office/powerpoint/2010/main" val="3974137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6.xml"/><Relationship Id="rId5" Type="http://schemas.openxmlformats.org/officeDocument/2006/relationships/image" Target="../media/image10.jpg"/><Relationship Id="rId4" Type="http://schemas.openxmlformats.org/officeDocument/2006/relationships/image" Target="../media/image9.jp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1.jp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 Id="rId4" Type="http://schemas.openxmlformats.org/officeDocument/2006/relationships/image" Target="../media/image23.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Master" Target="../slideMasters/slideMaster11.xml"/><Relationship Id="rId4" Type="http://schemas.openxmlformats.org/officeDocument/2006/relationships/image" Target="../media/image31.png"/></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2.xml"/><Relationship Id="rId4" Type="http://schemas.openxmlformats.org/officeDocument/2006/relationships/image" Target="../media/image7.pn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Master" Target="../slideMasters/slideMaster12.xml"/><Relationship Id="rId4" Type="http://schemas.openxmlformats.org/officeDocument/2006/relationships/image" Target="../media/image31.png"/></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3.xml"/><Relationship Id="rId4" Type="http://schemas.openxmlformats.org/officeDocument/2006/relationships/image" Target="../media/image7.pn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Master" Target="../slideMasters/slideMaster13.xml"/><Relationship Id="rId4" Type="http://schemas.openxmlformats.org/officeDocument/2006/relationships/image" Target="../media/image31.png"/></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4.xml"/><Relationship Id="rId4" Type="http://schemas.openxmlformats.org/officeDocument/2006/relationships/image" Target="../media/image23.png"/></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4.xml"/><Relationship Id="rId4" Type="http://schemas.openxmlformats.org/officeDocument/2006/relationships/image" Target="../media/image22.png"/></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4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Master" Target="../slideMasters/slideMaster15.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5.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5.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6.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6.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7.xml"/><Relationship Id="rId4" Type="http://schemas.openxmlformats.org/officeDocument/2006/relationships/image" Target="../media/image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7.xml"/><Relationship Id="rId4" Type="http://schemas.openxmlformats.org/officeDocument/2006/relationships/image" Target="../media/image7.png"/></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7.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7.xml"/><Relationship Id="rId5" Type="http://schemas.openxmlformats.org/officeDocument/2006/relationships/image" Target="../media/image10.jpg"/><Relationship Id="rId4" Type="http://schemas.openxmlformats.org/officeDocument/2006/relationships/image" Target="../media/image9.jpg"/></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7.xml"/><Relationship Id="rId4" Type="http://schemas.openxmlformats.org/officeDocument/2006/relationships/image" Target="../media/image11.jpg"/></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71" indent="-276871">
              <a:tabLst>
                <a:tab pos="276871"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385559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smtClean="0"/>
              <a:t>Click to edit Master text styles</a:t>
            </a:r>
          </a:p>
        </p:txBody>
      </p:sp>
      <p:sp>
        <p:nvSpPr>
          <p:cNvPr id="4" name="Title 1"/>
          <p:cNvSpPr>
            <a:spLocks noGrp="1"/>
          </p:cNvSpPr>
          <p:nvPr>
            <p:ph type="title"/>
          </p:nvPr>
        </p:nvSpPr>
        <p:spPr>
          <a:xfrm>
            <a:off x="276949" y="1187623"/>
            <a:ext cx="11652805" cy="899665"/>
          </a:xfrm>
        </p:spPr>
        <p:txBody>
          <a:bodyPr/>
          <a:lstStyle>
            <a:lvl1pPr>
              <a:defRPr sz="7054"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3821838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47789406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9770693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89543"/>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8600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9182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146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spTree>
      <p:nvGrpSpPr>
        <p:cNvPr id="1" name=""/>
        <p:cNvGrpSpPr/>
        <p:nvPr/>
      </p:nvGrpSpPr>
      <p:grpSpPr>
        <a:xfrm>
          <a:off x="0" y="0"/>
          <a:ext cx="0" cy="0"/>
          <a:chOff x="0" y="0"/>
          <a:chExt cx="0" cy="0"/>
        </a:xfrm>
      </p:grpSpPr>
      <p:sp>
        <p:nvSpPr>
          <p:cNvPr id="10" name="Rectangle 9"/>
          <p:cNvSpPr/>
          <p:nvPr userDrawn="1"/>
        </p:nvSpPr>
        <p:spPr>
          <a:xfrm>
            <a:off x="280813" y="302924"/>
            <a:ext cx="11638845" cy="923201"/>
          </a:xfrm>
          <a:prstGeom prst="rect">
            <a:avLst/>
          </a:prstGeom>
        </p:spPr>
        <p:txBody>
          <a:bodyPr wrap="square">
            <a:spAutoFit/>
          </a:bodyPr>
          <a:lstStyle/>
          <a:p>
            <a:pPr defTabSz="913918"/>
            <a:r>
              <a:rPr lang="en-US" sz="5291" spc="-100"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764" dirty="0">
              <a:solidFill>
                <a:srgbClr val="FFFFFF"/>
              </a:solidFill>
            </a:endParaRPr>
          </a:p>
        </p:txBody>
      </p:sp>
    </p:spTree>
    <p:extLst>
      <p:ext uri="{BB962C8B-B14F-4D97-AF65-F5344CB8AC3E}">
        <p14:creationId xmlns:p14="http://schemas.microsoft.com/office/powerpoint/2010/main" val="13971490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69169" y="1289014"/>
            <a:ext cx="10548172" cy="52726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3" name="Rectangle 32"/>
          <p:cNvSpPr/>
          <p:nvPr userDrawn="1"/>
        </p:nvSpPr>
        <p:spPr bwMode="auto">
          <a:xfrm>
            <a:off x="2857115" y="1097965"/>
            <a:ext cx="4714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4" name="Rectangle 33"/>
          <p:cNvSpPr/>
          <p:nvPr userDrawn="1"/>
        </p:nvSpPr>
        <p:spPr bwMode="auto">
          <a:xfrm>
            <a:off x="5496188" y="1097965"/>
            <a:ext cx="47277"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5" name="Rectangle 34"/>
          <p:cNvSpPr/>
          <p:nvPr userDrawn="1"/>
        </p:nvSpPr>
        <p:spPr bwMode="auto">
          <a:xfrm>
            <a:off x="8134342" y="1097965"/>
            <a:ext cx="4727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486717" y="-1517694"/>
            <a:ext cx="44827" cy="10843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3183" y="2794027"/>
            <a:ext cx="7600149" cy="2262653"/>
          </a:xfrm>
          <a:prstGeom prst="rect">
            <a:avLst/>
          </a:prstGeom>
        </p:spPr>
      </p:pic>
      <p:sp useBgFill="1">
        <p:nvSpPr>
          <p:cNvPr id="38" name="Rectangle 37"/>
          <p:cNvSpPr/>
          <p:nvPr userDrawn="1"/>
        </p:nvSpPr>
        <p:spPr bwMode="auto">
          <a:xfrm>
            <a:off x="0" y="6561690"/>
            <a:ext cx="12188825" cy="29631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9" name="Rectangle 38"/>
          <p:cNvSpPr/>
          <p:nvPr userDrawn="1"/>
        </p:nvSpPr>
        <p:spPr bwMode="auto">
          <a:xfrm>
            <a:off x="42677" y="1239892"/>
            <a:ext cx="10965855" cy="54059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p:nvSpPr>
          <p:cNvPr id="40" name="Rectangle 39"/>
          <p:cNvSpPr/>
          <p:nvPr userDrawn="1"/>
        </p:nvSpPr>
        <p:spPr bwMode="auto">
          <a:xfrm>
            <a:off x="270343"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181620" y="3924909"/>
            <a:ext cx="2589993"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0343" y="1289016"/>
            <a:ext cx="2590751" cy="25928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543592" y="1289016"/>
            <a:ext cx="2590751" cy="259283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181620" y="1289016"/>
            <a:ext cx="2589993" cy="2592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04394" y="3924909"/>
            <a:ext cx="2591794"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04394" y="1289015"/>
            <a:ext cx="2591794" cy="25928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543592"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69169"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69169"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89900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89900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549801"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549801"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17551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17551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0343" y="1289017"/>
            <a:ext cx="896192" cy="43850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1</a:t>
            </a:r>
          </a:p>
        </p:txBody>
      </p:sp>
      <p:sp>
        <p:nvSpPr>
          <p:cNvPr id="57" name="Text Placeholder 24"/>
          <p:cNvSpPr txBox="1">
            <a:spLocks/>
          </p:cNvSpPr>
          <p:nvPr userDrawn="1"/>
        </p:nvSpPr>
        <p:spPr>
          <a:xfrm>
            <a:off x="270343"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5</a:t>
            </a:r>
          </a:p>
        </p:txBody>
      </p:sp>
      <p:sp>
        <p:nvSpPr>
          <p:cNvPr id="58" name="Text Placeholder 24"/>
          <p:cNvSpPr txBox="1">
            <a:spLocks/>
          </p:cNvSpPr>
          <p:nvPr userDrawn="1"/>
        </p:nvSpPr>
        <p:spPr>
          <a:xfrm>
            <a:off x="2904394" y="1289013"/>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2</a:t>
            </a:r>
          </a:p>
        </p:txBody>
      </p:sp>
      <p:sp>
        <p:nvSpPr>
          <p:cNvPr id="59" name="Text Placeholder 24"/>
          <p:cNvSpPr txBox="1">
            <a:spLocks/>
          </p:cNvSpPr>
          <p:nvPr userDrawn="1"/>
        </p:nvSpPr>
        <p:spPr>
          <a:xfrm>
            <a:off x="2904394"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6</a:t>
            </a:r>
          </a:p>
        </p:txBody>
      </p:sp>
      <p:sp>
        <p:nvSpPr>
          <p:cNvPr id="60" name="Text Placeholder 24"/>
          <p:cNvSpPr txBox="1">
            <a:spLocks/>
          </p:cNvSpPr>
          <p:nvPr userDrawn="1"/>
        </p:nvSpPr>
        <p:spPr>
          <a:xfrm>
            <a:off x="5543590"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3</a:t>
            </a:r>
          </a:p>
        </p:txBody>
      </p:sp>
      <p:sp>
        <p:nvSpPr>
          <p:cNvPr id="61" name="Text Placeholder 24"/>
          <p:cNvSpPr txBox="1">
            <a:spLocks/>
          </p:cNvSpPr>
          <p:nvPr userDrawn="1"/>
        </p:nvSpPr>
        <p:spPr>
          <a:xfrm>
            <a:off x="5543590"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7</a:t>
            </a:r>
          </a:p>
        </p:txBody>
      </p:sp>
      <p:sp>
        <p:nvSpPr>
          <p:cNvPr id="62" name="Text Placeholder 24"/>
          <p:cNvSpPr txBox="1">
            <a:spLocks/>
          </p:cNvSpPr>
          <p:nvPr userDrawn="1"/>
        </p:nvSpPr>
        <p:spPr>
          <a:xfrm>
            <a:off x="8181621"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4</a:t>
            </a:r>
          </a:p>
        </p:txBody>
      </p:sp>
      <p:sp>
        <p:nvSpPr>
          <p:cNvPr id="63" name="Text Placeholder 24"/>
          <p:cNvSpPr txBox="1">
            <a:spLocks/>
          </p:cNvSpPr>
          <p:nvPr userDrawn="1"/>
        </p:nvSpPr>
        <p:spPr>
          <a:xfrm>
            <a:off x="8181621"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8</a:t>
            </a:r>
          </a:p>
        </p:txBody>
      </p:sp>
    </p:spTree>
    <p:extLst>
      <p:ext uri="{BB962C8B-B14F-4D97-AF65-F5344CB8AC3E}">
        <p14:creationId xmlns:p14="http://schemas.microsoft.com/office/powerpoint/2010/main" val="3883057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7"/>
            <a:ext cx="11650487"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276974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17129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1407417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6938850" y="6356802"/>
            <a:ext cx="2741474" cy="364224"/>
          </a:xfrm>
          <a:prstGeom prst="rect">
            <a:avLst/>
          </a:prstGeom>
        </p:spPr>
        <p:txBody>
          <a:bodyPr lIns="89639" tIns="44819" rIns="89639" bIns="44819"/>
          <a:lstStyle/>
          <a:p>
            <a:pPr defTabSz="913951"/>
            <a:fld id="{D2467E7F-CF77-45C3-A44E-ED167671D9A0}" type="datetime1">
              <a:rPr lang="en-US" smtClean="0">
                <a:solidFill>
                  <a:srgbClr val="1A1A1A"/>
                </a:solidFill>
              </a:rPr>
              <a:pPr defTabSz="913951"/>
              <a:t>2/9/2015</a:t>
            </a:fld>
            <a:endParaRPr lang="en-US">
              <a:solidFill>
                <a:srgbClr val="1A1A1A"/>
              </a:solidFill>
            </a:endParaRPr>
          </a:p>
        </p:txBody>
      </p:sp>
      <p:sp>
        <p:nvSpPr>
          <p:cNvPr id="8" name="Slide Number Placeholder 7"/>
          <p:cNvSpPr>
            <a:spLocks noGrp="1"/>
          </p:cNvSpPr>
          <p:nvPr>
            <p:ph type="sldNum" sz="quarter" idx="14"/>
          </p:nvPr>
        </p:nvSpPr>
        <p:spPr>
          <a:xfrm>
            <a:off x="11443556" y="6356803"/>
            <a:ext cx="476103" cy="364224"/>
          </a:xfrm>
          <a:prstGeom prst="rect">
            <a:avLst/>
          </a:prstGeom>
        </p:spPr>
        <p:txBody>
          <a:bodyPr lIns="89639" tIns="44819" rIns="89639" bIns="44819"/>
          <a:lstStyle/>
          <a:p>
            <a:pPr defTabSz="913951"/>
            <a:fld id="{2775DF8E-1151-4C45-8C93-3AB060627CA9}" type="slidenum">
              <a:rPr lang="en-US" smtClean="0">
                <a:solidFill>
                  <a:srgbClr val="1A1A1A"/>
                </a:solidFill>
              </a:rPr>
              <a:pPr defTabSz="913951"/>
              <a:t>‹#›</a:t>
            </a:fld>
            <a:endParaRPr lang="en-US">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6969" y="6260887"/>
            <a:ext cx="1350186" cy="457242"/>
          </a:xfrm>
          <a:prstGeom prst="rect">
            <a:avLst/>
          </a:prstGeom>
        </p:spPr>
      </p:pic>
    </p:spTree>
    <p:extLst>
      <p:ext uri="{BB962C8B-B14F-4D97-AF65-F5344CB8AC3E}">
        <p14:creationId xmlns:p14="http://schemas.microsoft.com/office/powerpoint/2010/main" val="3876782981"/>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3599504"/>
      </p:ext>
    </p:extLst>
  </p:cSld>
  <p:clrMapOvr>
    <a:masterClrMapping/>
  </p:clrMapOvr>
  <p:transition spd="med">
    <p:pull/>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5063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623114669"/>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3116154837"/>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914143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499408" y="503769"/>
            <a:ext cx="11200599" cy="728133"/>
          </a:xfrm>
        </p:spPr>
        <p:txBody>
          <a:bodyPr>
            <a:noAutofit/>
          </a:bodyPr>
          <a:lstStyle>
            <a:lvl1pPr>
              <a:lnSpc>
                <a:spcPct val="95000"/>
              </a:lnSpc>
              <a:defRPr sz="4799"/>
            </a:lvl1pPr>
          </a:lstStyle>
          <a:p>
            <a:pPr lvl="0"/>
            <a:r>
              <a:rPr lang="en-US" dirty="0" smtClean="0"/>
              <a:t>Click to edit Master text styles</a:t>
            </a:r>
          </a:p>
        </p:txBody>
      </p:sp>
    </p:spTree>
    <p:extLst>
      <p:ext uri="{BB962C8B-B14F-4D97-AF65-F5344CB8AC3E}">
        <p14:creationId xmlns:p14="http://schemas.microsoft.com/office/powerpoint/2010/main" val="213444907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891429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25190499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978072892"/>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1" cy="2172903"/>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29868"/>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14228"/>
            <a:ext cx="12188825" cy="624348"/>
          </a:xfrm>
        </p:spPr>
        <p:txBody>
          <a:bodyPr/>
          <a:lstStyle>
            <a:lvl1pPr marL="0" indent="0" algn="ctr">
              <a:buNone/>
              <a:defRPr sz="3199"/>
            </a:lvl1pPr>
          </a:lstStyle>
          <a:p>
            <a:pPr lvl="0"/>
            <a:r>
              <a:rPr lang="en-US" dirty="0" smtClean="0"/>
              <a:t>Section Heading</a:t>
            </a:r>
          </a:p>
        </p:txBody>
      </p:sp>
    </p:spTree>
    <p:extLst>
      <p:ext uri="{BB962C8B-B14F-4D97-AF65-F5344CB8AC3E}">
        <p14:creationId xmlns:p14="http://schemas.microsoft.com/office/powerpoint/2010/main" val="11860358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734691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3950431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5767712"/>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0818237"/>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Logo on Backgrou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8667" y="1944769"/>
            <a:ext cx="7151491" cy="3355587"/>
          </a:xfrm>
          <a:prstGeom prst="rect">
            <a:avLst/>
          </a:prstGeom>
        </p:spPr>
      </p:pic>
    </p:spTree>
    <p:extLst>
      <p:ext uri="{BB962C8B-B14F-4D97-AF65-F5344CB8AC3E}">
        <p14:creationId xmlns:p14="http://schemas.microsoft.com/office/powerpoint/2010/main" val="141116253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1" y="6061768"/>
            <a:ext cx="1517373" cy="326167"/>
          </a:xfrm>
          <a:prstGeom prst="rect">
            <a:avLst/>
          </a:prstGeom>
        </p:spPr>
      </p:pic>
      <p:sp>
        <p:nvSpPr>
          <p:cNvPr id="4"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499744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5" y="6061768"/>
            <a:ext cx="1522008" cy="326167"/>
          </a:xfrm>
          <a:prstGeom prst="rect">
            <a:avLst/>
          </a:prstGeom>
        </p:spPr>
      </p:pic>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41536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4"/>
            <a:ext cx="8961852"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smtClean="0"/>
              <a:t>Speaker Name</a:t>
            </a:r>
          </a:p>
        </p:txBody>
      </p:sp>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186103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9"/>
            <a:ext cx="9858106"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7825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40748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10273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53750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294371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0531112"/>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gradFill>
                  <a:gsLst>
                    <a:gs pos="2920">
                      <a:schemeClr val="tx2"/>
                    </a:gs>
                    <a:gs pos="39000">
                      <a:schemeClr val="tx2"/>
                    </a:gs>
                  </a:gsLst>
                  <a:lin ang="5400000" scaled="0"/>
                </a:gradFill>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9581894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61790502"/>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030778"/>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2453918"/>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7892514"/>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5456226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634161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685498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3"/>
            <a:ext cx="11652805" cy="899665"/>
          </a:xfrm>
        </p:spPr>
        <p:txBody>
          <a:bodyPr/>
          <a:lstStyle>
            <a:lvl1pPr>
              <a:defRPr sz="705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694712423"/>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2553938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9673614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3" indent="-228653">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0345626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71" indent="-276871">
              <a:tabLst>
                <a:tab pos="276871"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3210726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smtClean="0"/>
              <a:t>Click to edit Master text styles</a:t>
            </a:r>
          </a:p>
        </p:txBody>
      </p:sp>
      <p:sp>
        <p:nvSpPr>
          <p:cNvPr id="4" name="Title 1"/>
          <p:cNvSpPr>
            <a:spLocks noGrp="1"/>
          </p:cNvSpPr>
          <p:nvPr>
            <p:ph type="title"/>
          </p:nvPr>
        </p:nvSpPr>
        <p:spPr>
          <a:xfrm>
            <a:off x="276949" y="1187623"/>
            <a:ext cx="11652805" cy="899665"/>
          </a:xfrm>
        </p:spPr>
        <p:txBody>
          <a:bodyPr/>
          <a:lstStyle>
            <a:lvl1pPr>
              <a:defRPr sz="7054"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83742837"/>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73265760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14264304"/>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263101"/>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3106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7229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5832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spTree>
      <p:nvGrpSpPr>
        <p:cNvPr id="1" name=""/>
        <p:cNvGrpSpPr/>
        <p:nvPr/>
      </p:nvGrpSpPr>
      <p:grpSpPr>
        <a:xfrm>
          <a:off x="0" y="0"/>
          <a:ext cx="0" cy="0"/>
          <a:chOff x="0" y="0"/>
          <a:chExt cx="0" cy="0"/>
        </a:xfrm>
      </p:grpSpPr>
      <p:sp>
        <p:nvSpPr>
          <p:cNvPr id="10" name="Rectangle 9"/>
          <p:cNvSpPr/>
          <p:nvPr userDrawn="1"/>
        </p:nvSpPr>
        <p:spPr>
          <a:xfrm>
            <a:off x="280813" y="302924"/>
            <a:ext cx="11638845" cy="923201"/>
          </a:xfrm>
          <a:prstGeom prst="rect">
            <a:avLst/>
          </a:prstGeom>
        </p:spPr>
        <p:txBody>
          <a:bodyPr wrap="square">
            <a:spAutoFit/>
          </a:bodyPr>
          <a:lstStyle/>
          <a:p>
            <a:pPr defTabSz="913918"/>
            <a:r>
              <a:rPr lang="en-US" sz="5291" spc="-100"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764" dirty="0">
              <a:solidFill>
                <a:srgbClr val="FFFFFF"/>
              </a:solidFill>
            </a:endParaRPr>
          </a:p>
        </p:txBody>
      </p:sp>
    </p:spTree>
    <p:extLst>
      <p:ext uri="{BB962C8B-B14F-4D97-AF65-F5344CB8AC3E}">
        <p14:creationId xmlns:p14="http://schemas.microsoft.com/office/powerpoint/2010/main" val="5670582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69169" y="1289014"/>
            <a:ext cx="10548172" cy="52726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3" name="Rectangle 32"/>
          <p:cNvSpPr/>
          <p:nvPr userDrawn="1"/>
        </p:nvSpPr>
        <p:spPr bwMode="auto">
          <a:xfrm>
            <a:off x="2857115" y="1097965"/>
            <a:ext cx="4714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4" name="Rectangle 33"/>
          <p:cNvSpPr/>
          <p:nvPr userDrawn="1"/>
        </p:nvSpPr>
        <p:spPr bwMode="auto">
          <a:xfrm>
            <a:off x="5496188" y="1097965"/>
            <a:ext cx="47277"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5" name="Rectangle 34"/>
          <p:cNvSpPr/>
          <p:nvPr userDrawn="1"/>
        </p:nvSpPr>
        <p:spPr bwMode="auto">
          <a:xfrm>
            <a:off x="8134342" y="1097965"/>
            <a:ext cx="4727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486717" y="-1517694"/>
            <a:ext cx="44827" cy="10843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3183" y="2794027"/>
            <a:ext cx="7600149" cy="2262653"/>
          </a:xfrm>
          <a:prstGeom prst="rect">
            <a:avLst/>
          </a:prstGeom>
        </p:spPr>
      </p:pic>
      <p:sp useBgFill="1">
        <p:nvSpPr>
          <p:cNvPr id="38" name="Rectangle 37"/>
          <p:cNvSpPr/>
          <p:nvPr userDrawn="1"/>
        </p:nvSpPr>
        <p:spPr bwMode="auto">
          <a:xfrm>
            <a:off x="0" y="6561690"/>
            <a:ext cx="12188825" cy="29631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9" name="Rectangle 38"/>
          <p:cNvSpPr/>
          <p:nvPr userDrawn="1"/>
        </p:nvSpPr>
        <p:spPr bwMode="auto">
          <a:xfrm>
            <a:off x="42677" y="1239892"/>
            <a:ext cx="10965855" cy="54059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p:nvSpPr>
          <p:cNvPr id="40" name="Rectangle 39"/>
          <p:cNvSpPr/>
          <p:nvPr userDrawn="1"/>
        </p:nvSpPr>
        <p:spPr bwMode="auto">
          <a:xfrm>
            <a:off x="270343"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181620" y="3924909"/>
            <a:ext cx="2589993"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0343" y="1289016"/>
            <a:ext cx="2590751" cy="25928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543592" y="1289016"/>
            <a:ext cx="2590751" cy="259283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181620" y="1289016"/>
            <a:ext cx="2589993" cy="2592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04394" y="3924909"/>
            <a:ext cx="2591794"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04394" y="1289015"/>
            <a:ext cx="2591794" cy="25928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543592"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69169"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69169"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89900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89900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549801"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549801"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17551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17551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0343" y="1289017"/>
            <a:ext cx="896192" cy="43850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1</a:t>
            </a:r>
          </a:p>
        </p:txBody>
      </p:sp>
      <p:sp>
        <p:nvSpPr>
          <p:cNvPr id="57" name="Text Placeholder 24"/>
          <p:cNvSpPr txBox="1">
            <a:spLocks/>
          </p:cNvSpPr>
          <p:nvPr userDrawn="1"/>
        </p:nvSpPr>
        <p:spPr>
          <a:xfrm>
            <a:off x="270343"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5</a:t>
            </a:r>
          </a:p>
        </p:txBody>
      </p:sp>
      <p:sp>
        <p:nvSpPr>
          <p:cNvPr id="58" name="Text Placeholder 24"/>
          <p:cNvSpPr txBox="1">
            <a:spLocks/>
          </p:cNvSpPr>
          <p:nvPr userDrawn="1"/>
        </p:nvSpPr>
        <p:spPr>
          <a:xfrm>
            <a:off x="2904394" y="1289013"/>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2</a:t>
            </a:r>
          </a:p>
        </p:txBody>
      </p:sp>
      <p:sp>
        <p:nvSpPr>
          <p:cNvPr id="59" name="Text Placeholder 24"/>
          <p:cNvSpPr txBox="1">
            <a:spLocks/>
          </p:cNvSpPr>
          <p:nvPr userDrawn="1"/>
        </p:nvSpPr>
        <p:spPr>
          <a:xfrm>
            <a:off x="2904394"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6</a:t>
            </a:r>
          </a:p>
        </p:txBody>
      </p:sp>
      <p:sp>
        <p:nvSpPr>
          <p:cNvPr id="60" name="Text Placeholder 24"/>
          <p:cNvSpPr txBox="1">
            <a:spLocks/>
          </p:cNvSpPr>
          <p:nvPr userDrawn="1"/>
        </p:nvSpPr>
        <p:spPr>
          <a:xfrm>
            <a:off x="5543590"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3</a:t>
            </a:r>
          </a:p>
        </p:txBody>
      </p:sp>
      <p:sp>
        <p:nvSpPr>
          <p:cNvPr id="61" name="Text Placeholder 24"/>
          <p:cNvSpPr txBox="1">
            <a:spLocks/>
          </p:cNvSpPr>
          <p:nvPr userDrawn="1"/>
        </p:nvSpPr>
        <p:spPr>
          <a:xfrm>
            <a:off x="5543590"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7</a:t>
            </a:r>
          </a:p>
        </p:txBody>
      </p:sp>
      <p:sp>
        <p:nvSpPr>
          <p:cNvPr id="62" name="Text Placeholder 24"/>
          <p:cNvSpPr txBox="1">
            <a:spLocks/>
          </p:cNvSpPr>
          <p:nvPr userDrawn="1"/>
        </p:nvSpPr>
        <p:spPr>
          <a:xfrm>
            <a:off x="8181621"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4</a:t>
            </a:r>
          </a:p>
        </p:txBody>
      </p:sp>
      <p:sp>
        <p:nvSpPr>
          <p:cNvPr id="63" name="Text Placeholder 24"/>
          <p:cNvSpPr txBox="1">
            <a:spLocks/>
          </p:cNvSpPr>
          <p:nvPr userDrawn="1"/>
        </p:nvSpPr>
        <p:spPr>
          <a:xfrm>
            <a:off x="8181621"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8</a:t>
            </a:r>
          </a:p>
        </p:txBody>
      </p:sp>
    </p:spTree>
    <p:extLst>
      <p:ext uri="{BB962C8B-B14F-4D97-AF65-F5344CB8AC3E}">
        <p14:creationId xmlns:p14="http://schemas.microsoft.com/office/powerpoint/2010/main" val="3766077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7"/>
            <a:ext cx="11650487"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93729663"/>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62026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785524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6938850" y="6356802"/>
            <a:ext cx="2741474" cy="364224"/>
          </a:xfrm>
          <a:prstGeom prst="rect">
            <a:avLst/>
          </a:prstGeom>
        </p:spPr>
        <p:txBody>
          <a:bodyPr lIns="89639" tIns="44819" rIns="89639" bIns="44819"/>
          <a:lstStyle/>
          <a:p>
            <a:pPr defTabSz="913951"/>
            <a:fld id="{D2467E7F-CF77-45C3-A44E-ED167671D9A0}" type="datetime1">
              <a:rPr lang="en-US" smtClean="0">
                <a:solidFill>
                  <a:srgbClr val="1A1A1A"/>
                </a:solidFill>
              </a:rPr>
              <a:pPr defTabSz="913951"/>
              <a:t>2/9/2015</a:t>
            </a:fld>
            <a:endParaRPr lang="en-US">
              <a:solidFill>
                <a:srgbClr val="1A1A1A"/>
              </a:solidFill>
            </a:endParaRPr>
          </a:p>
        </p:txBody>
      </p:sp>
      <p:sp>
        <p:nvSpPr>
          <p:cNvPr id="8" name="Slide Number Placeholder 7"/>
          <p:cNvSpPr>
            <a:spLocks noGrp="1"/>
          </p:cNvSpPr>
          <p:nvPr>
            <p:ph type="sldNum" sz="quarter" idx="14"/>
          </p:nvPr>
        </p:nvSpPr>
        <p:spPr>
          <a:xfrm>
            <a:off x="11443556" y="6356803"/>
            <a:ext cx="476103" cy="364224"/>
          </a:xfrm>
          <a:prstGeom prst="rect">
            <a:avLst/>
          </a:prstGeom>
        </p:spPr>
        <p:txBody>
          <a:bodyPr lIns="89639" tIns="44819" rIns="89639" bIns="44819"/>
          <a:lstStyle/>
          <a:p>
            <a:pPr defTabSz="913951"/>
            <a:fld id="{2775DF8E-1151-4C45-8C93-3AB060627CA9}" type="slidenum">
              <a:rPr lang="en-US" smtClean="0">
                <a:solidFill>
                  <a:srgbClr val="1A1A1A"/>
                </a:solidFill>
              </a:rPr>
              <a:pPr defTabSz="913951"/>
              <a:t>‹#›</a:t>
            </a:fld>
            <a:endParaRPr lang="en-US">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6969" y="6260887"/>
            <a:ext cx="1350186" cy="457242"/>
          </a:xfrm>
          <a:prstGeom prst="rect">
            <a:avLst/>
          </a:prstGeom>
        </p:spPr>
      </p:pic>
    </p:spTree>
    <p:extLst>
      <p:ext uri="{BB962C8B-B14F-4D97-AF65-F5344CB8AC3E}">
        <p14:creationId xmlns:p14="http://schemas.microsoft.com/office/powerpoint/2010/main" val="244451976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16737087"/>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756632"/>
      </p:ext>
    </p:extLst>
  </p:cSld>
  <p:clrMapOvr>
    <a:masterClrMapping/>
  </p:clrMapOvr>
  <p:transition spd="med">
    <p:pull/>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2639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295820810"/>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132600800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8325987"/>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499408" y="503769"/>
            <a:ext cx="11200599" cy="728133"/>
          </a:xfrm>
        </p:spPr>
        <p:txBody>
          <a:bodyPr>
            <a:noAutofit/>
          </a:bodyPr>
          <a:lstStyle>
            <a:lvl1pPr>
              <a:lnSpc>
                <a:spcPct val="95000"/>
              </a:lnSpc>
              <a:defRPr sz="4799"/>
            </a:lvl1pPr>
          </a:lstStyle>
          <a:p>
            <a:pPr lvl="0"/>
            <a:r>
              <a:rPr lang="en-US" dirty="0" smtClean="0"/>
              <a:t>Click to edit Master text styles</a:t>
            </a:r>
          </a:p>
        </p:txBody>
      </p:sp>
    </p:spTree>
    <p:extLst>
      <p:ext uri="{BB962C8B-B14F-4D97-AF65-F5344CB8AC3E}">
        <p14:creationId xmlns:p14="http://schemas.microsoft.com/office/powerpoint/2010/main" val="2693910304"/>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53026599"/>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535410812"/>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1515408992"/>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1" cy="2172903"/>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27455489"/>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14228"/>
            <a:ext cx="12188825" cy="624348"/>
          </a:xfrm>
        </p:spPr>
        <p:txBody>
          <a:bodyPr/>
          <a:lstStyle>
            <a:lvl1pPr marL="0" indent="0" algn="ctr">
              <a:buNone/>
              <a:defRPr sz="3199"/>
            </a:lvl1pPr>
          </a:lstStyle>
          <a:p>
            <a:pPr lvl="0"/>
            <a:r>
              <a:rPr lang="en-US" dirty="0" smtClean="0"/>
              <a:t>Section Heading</a:t>
            </a:r>
          </a:p>
        </p:txBody>
      </p:sp>
    </p:spTree>
    <p:extLst>
      <p:ext uri="{BB962C8B-B14F-4D97-AF65-F5344CB8AC3E}">
        <p14:creationId xmlns:p14="http://schemas.microsoft.com/office/powerpoint/2010/main" val="2522909569"/>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7854510"/>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4191499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150070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85237764"/>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Logo on Backgrou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8667" y="1944769"/>
            <a:ext cx="7151491" cy="3355587"/>
          </a:xfrm>
          <a:prstGeom prst="rect">
            <a:avLst/>
          </a:prstGeom>
        </p:spPr>
      </p:pic>
    </p:spTree>
    <p:extLst>
      <p:ext uri="{BB962C8B-B14F-4D97-AF65-F5344CB8AC3E}">
        <p14:creationId xmlns:p14="http://schemas.microsoft.com/office/powerpoint/2010/main" val="20297147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54496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hoto Layout">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70" y="2084172"/>
            <a:ext cx="5899925"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5901482" cy="2062069"/>
          </a:xfrm>
          <a:solidFill>
            <a:schemeClr val="tx1"/>
          </a:solidFill>
        </p:spPr>
        <p:txBody>
          <a:bodyPr vert="horz" wrap="square" lIns="146304" tIns="91440" rIns="146304" bIns="91440" rtlCol="0" anchor="t" anchorCtr="0">
            <a:noAutofit/>
          </a:bodyPr>
          <a:lstStyle>
            <a:lvl1pPr>
              <a:defRPr lang="en-US" sz="5880" spc="-98" baseline="0" dirty="0">
                <a:solidFill>
                  <a:schemeClr val="bg1">
                    <a:lumMod val="75000"/>
                  </a:schemeClr>
                </a:soli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70" y="4146242"/>
            <a:ext cx="5899925" cy="1524136"/>
          </a:xfrm>
          <a:solidFill>
            <a:schemeClr val="tx1"/>
          </a:solidFill>
        </p:spPr>
        <p:txBody>
          <a:bodyPr tIns="109728" bIns="109728">
            <a:noAutofit/>
          </a:bodyPr>
          <a:lstStyle>
            <a:lvl1pPr marL="0" indent="0">
              <a:spcBef>
                <a:spcPts val="0"/>
              </a:spcBef>
              <a:buNone/>
              <a:defRPr sz="3136">
                <a:solidFill>
                  <a:schemeClr val="bg1">
                    <a:lumMod val="75000"/>
                  </a:schemeClr>
                </a:soli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930139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30755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39706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68007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4722791"/>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75765753"/>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8005606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97876775"/>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7954473"/>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5320131"/>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88830003"/>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73511492"/>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712826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077071"/>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618551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2955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865129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102198985"/>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061680411"/>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085442164"/>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87409152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178924499"/>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76095388"/>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50-50 Right Photo Layout_0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2" y="440492"/>
            <a:ext cx="2870723" cy="1318654"/>
          </a:xfrm>
          <a:prstGeom prst="rect">
            <a:avLst/>
          </a:prstGeom>
        </p:spPr>
      </p:pic>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7"/>
            <a:ext cx="1522008"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962122170"/>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50-50 Right Photo Layout_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2" y="440492"/>
            <a:ext cx="2870723" cy="1318654"/>
          </a:xfrm>
          <a:prstGeom prst="rect">
            <a:avLst/>
          </a:prstGeom>
        </p:spPr>
      </p:pic>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7"/>
            <a:ext cx="1522008"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96797471"/>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805345"/>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6141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a:prstGeom prst="rect">
            <a:avLst/>
          </a:prstGeom>
        </p:spPr>
        <p:txBody>
          <a:bodyPr anchor="b" anchorCtr="0"/>
          <a:lstStyle>
            <a:lvl1pPr>
              <a:defRPr sz="8796" spc="-300" baseline="0">
                <a:solidFill>
                  <a:schemeClr val="tx1"/>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3798538680"/>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463763"/>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800714"/>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40681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454550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6"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2449154427"/>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3380"/>
            <a:ext cx="1522007" cy="324553"/>
          </a:xfrm>
          <a:prstGeom prst="rect">
            <a:avLst/>
          </a:prstGeom>
        </p:spPr>
      </p:pic>
      <p:sp>
        <p:nvSpPr>
          <p:cNvPr id="3" name="Rectangle 2"/>
          <p:cNvSpPr/>
          <p:nvPr userDrawn="1"/>
        </p:nvSpPr>
        <p:spPr bwMode="gray">
          <a:xfrm>
            <a:off x="1060493" y="2575465"/>
            <a:ext cx="8056760" cy="66755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0383"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169" y="3429001"/>
            <a:ext cx="8028069"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79768" y="2880666"/>
            <a:ext cx="4602425" cy="940887"/>
          </a:xfrm>
          <a:prstGeom prst="rect">
            <a:avLst/>
          </a:prstGeom>
        </p:spPr>
      </p:pic>
    </p:spTree>
    <p:extLst>
      <p:ext uri="{BB962C8B-B14F-4D97-AF65-F5344CB8AC3E}">
        <p14:creationId xmlns:p14="http://schemas.microsoft.com/office/powerpoint/2010/main" val="3906543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3886" y="470068"/>
            <a:ext cx="4861478"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515" y="652746"/>
            <a:ext cx="4844999"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5731" y="3697962"/>
            <a:ext cx="4844999" cy="627580"/>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5018" y="3860155"/>
            <a:ext cx="4864639" cy="93576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5731" y="4697932"/>
            <a:ext cx="4844999" cy="16078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853" y="588334"/>
            <a:ext cx="10081073"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416" y="3001156"/>
            <a:ext cx="8050654" cy="1344828"/>
          </a:xfrm>
          <a:noFill/>
        </p:spPr>
        <p:txBody>
          <a:bodyPr vert="horz" wrap="square" lIns="146304" tIns="91440" rIns="146304" bIns="91440" rtlCol="0" anchor="t" anchorCtr="0">
            <a:noAutofit/>
          </a:bodyPr>
          <a:lstStyle>
            <a:lvl1pPr>
              <a:defRPr lang="en-US" sz="4312"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416" y="4370376"/>
            <a:ext cx="8050654" cy="1344828"/>
          </a:xfrm>
        </p:spPr>
        <p:txBody>
          <a:bodyPr tIns="109728" bIns="109728">
            <a:noAutofit/>
          </a:bodyPr>
          <a:lstStyle>
            <a:lvl1pPr marL="0" indent="0">
              <a:spcBef>
                <a:spcPts val="0"/>
              </a:spcBef>
              <a:buNone/>
              <a:defRPr lang="en-US" sz="3136"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180"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023466" y="470068"/>
            <a:ext cx="717264" cy="152949"/>
          </a:xfrm>
          <a:prstGeom prst="rect">
            <a:avLst/>
          </a:prstGeom>
        </p:spPr>
      </p:pic>
      <p:sp>
        <p:nvSpPr>
          <p:cNvPr id="5" name="Text Placeholder 4"/>
          <p:cNvSpPr>
            <a:spLocks noGrp="1"/>
          </p:cNvSpPr>
          <p:nvPr>
            <p:ph type="body" sz="quarter" idx="15" hasCustomPrompt="1"/>
          </p:nvPr>
        </p:nvSpPr>
        <p:spPr>
          <a:xfrm>
            <a:off x="8624971" y="1559050"/>
            <a:ext cx="1568335" cy="425495"/>
          </a:xfrm>
        </p:spPr>
        <p:txBody>
          <a:bodyPr/>
          <a:lstStyle>
            <a:lvl1pPr marL="0" indent="0" algn="r">
              <a:buNone/>
              <a:defRPr sz="1764" baseline="0"/>
            </a:lvl1pPr>
          </a:lstStyle>
          <a:p>
            <a:pPr lvl="0"/>
            <a:r>
              <a:rPr lang="en-US" dirty="0" smtClean="0"/>
              <a:t>Session Code</a:t>
            </a:r>
            <a:endParaRPr lang="en-US" dirty="0"/>
          </a:p>
        </p:txBody>
      </p:sp>
    </p:spTree>
    <p:extLst>
      <p:ext uri="{BB962C8B-B14F-4D97-AF65-F5344CB8AC3E}">
        <p14:creationId xmlns:p14="http://schemas.microsoft.com/office/powerpoint/2010/main" val="2000964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548076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916817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7698528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2662641"/>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892093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909853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7515640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6073853"/>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1830616"/>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3162228"/>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9918407"/>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9421045"/>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4289752"/>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54945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60846489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951284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6929571"/>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106791" y="1475741"/>
            <a:ext cx="5633939" cy="727571"/>
          </a:xfrm>
        </p:spPr>
        <p:txBody>
          <a:bodyPr/>
          <a:lstStyle/>
          <a:p>
            <a:endParaRPr lang="en-US"/>
          </a:p>
        </p:txBody>
      </p:sp>
    </p:spTree>
    <p:extLst>
      <p:ext uri="{BB962C8B-B14F-4D97-AF65-F5344CB8AC3E}">
        <p14:creationId xmlns:p14="http://schemas.microsoft.com/office/powerpoint/2010/main" val="4030093318"/>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3705317604"/>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584551214"/>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838560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388809227"/>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595932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98602184"/>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8770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27175645"/>
      </p:ext>
    </p:extLst>
  </p:cSld>
  <p:clrMapOvr>
    <a:masterClrMapping/>
  </p:clrMapOvr>
  <p:transition>
    <p:fade/>
  </p:transition>
  <p:timing>
    <p:tnLst>
      <p:par>
        <p:cTn id="1" dur="indefinite" restart="never" nodeType="tmRoot"/>
      </p:par>
    </p:tnLst>
  </p:timing>
  <p:hf hdr="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528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386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1721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883628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799"/>
            <a:ext cx="11149013" cy="2198551"/>
          </a:xfrm>
          <a:prstGeom prst="rect">
            <a:avLst/>
          </a:prstGeom>
        </p:spPr>
        <p:txBody>
          <a:bodyPr/>
          <a:lstStyle>
            <a:lvl1pPr marL="283635" indent="-283635">
              <a:buFont typeface="Wingdings" pitchFamily="2" charset="2"/>
              <a:buChar char=""/>
              <a:defRPr sz="3999"/>
            </a:lvl1pPr>
            <a:lvl2pPr marL="516563" indent="-232929">
              <a:buFont typeface="Wingdings" pitchFamily="2" charset="2"/>
              <a:buChar char=""/>
              <a:defRPr>
                <a:latin typeface="+mn-lt"/>
              </a:defRPr>
            </a:lvl2pPr>
            <a:lvl3pPr marL="739981" indent="-223422">
              <a:buFont typeface="Wingdings" pitchFamily="2" charset="2"/>
              <a:buChar char=""/>
              <a:tabLst/>
              <a:defRPr>
                <a:latin typeface="+mn-lt"/>
              </a:defRPr>
            </a:lvl3pPr>
            <a:lvl4pPr marL="912697" indent="-172715">
              <a:buFont typeface="Wingdings" pitchFamily="2" charset="2"/>
              <a:buChar char=""/>
              <a:defRPr>
                <a:latin typeface="+mn-lt"/>
              </a:defRPr>
            </a:lvl4pPr>
            <a:lvl5pPr marL="1085413" indent="-172715">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4038"/>
            <a:fld id="{FA4A93B8-B23A-4F35-A6A2-2F1F9227CD90}" type="slidenum">
              <a:rPr lang="en-US" smtClean="0">
                <a:gradFill>
                  <a:gsLst>
                    <a:gs pos="100000">
                      <a:srgbClr val="797A7D"/>
                    </a:gs>
                    <a:gs pos="0">
                      <a:srgbClr val="797A7D"/>
                    </a:gs>
                  </a:gsLst>
                  <a:lin ang="5400000" scaled="0"/>
                </a:gradFill>
              </a:rPr>
              <a:pPr defTabSz="914038"/>
              <a:t>‹#›</a:t>
            </a:fld>
            <a:endParaRPr lang="en-US">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2862" y="6309360"/>
            <a:ext cx="1774550" cy="548640"/>
          </a:xfrm>
          <a:prstGeom prst="rect">
            <a:avLst/>
          </a:prstGeom>
        </p:spPr>
      </p:pic>
    </p:spTree>
    <p:extLst>
      <p:ext uri="{BB962C8B-B14F-4D97-AF65-F5344CB8AC3E}">
        <p14:creationId xmlns:p14="http://schemas.microsoft.com/office/powerpoint/2010/main" val="2544034021"/>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48276537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746479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8469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43348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04202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8107480"/>
      </p:ext>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99085946"/>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1418742"/>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4968642"/>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47108327"/>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44368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1634957"/>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2166357"/>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0122550"/>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0594735"/>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604156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8963248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085770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62726163"/>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5619033"/>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955580714"/>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378047603"/>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249711573"/>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10681707"/>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38114938"/>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94828586"/>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36326765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318690200"/>
      </p:ext>
    </p:extLst>
  </p:cSld>
  <p:clrMapOvr>
    <a:masterClrMapping/>
  </p:clrMapOvr>
  <p:transition>
    <p:fade/>
  </p:transition>
  <p:timing>
    <p:tnLst>
      <p:par>
        <p:cTn id="1" dur="indefinite" restart="never" nodeType="tmRoot"/>
      </p:par>
    </p:tnLst>
  </p:timing>
  <p:hf hdr="0"/>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835177029"/>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91139"/>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6757"/>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923919"/>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576193"/>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992186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946764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4677454"/>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34532904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702918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118234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8782256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449929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3198529"/>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69987920"/>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88225305"/>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78110187"/>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4186430"/>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49171"/>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521132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3941388"/>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2202954"/>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6972944"/>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5348642"/>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5140388"/>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51652400"/>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064971265"/>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59283199"/>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845467547"/>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964401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1885873"/>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30728799"/>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99278339"/>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671108129"/>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513043969"/>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468848"/>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064535"/>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144314"/>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997435"/>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40693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715942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318581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5164135"/>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8669719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19226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95189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10021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413796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08377586"/>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4386895"/>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18985635"/>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8379951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051"/>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2195384"/>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0704000"/>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9541390"/>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3212732"/>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8879279"/>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2303770"/>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1713838"/>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764114"/>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05176443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562648952"/>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695940896"/>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539263127"/>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06979252"/>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51018064"/>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820518515"/>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126236802"/>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868050"/>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275120"/>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31737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634374"/>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60011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692631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234"/>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31103380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792620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57995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01670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01438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264595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509761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9740329"/>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9469686"/>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68800411"/>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3997101"/>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4203214"/>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3622816"/>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3989212"/>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7869564"/>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371625"/>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3691644024"/>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102607163"/>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6895434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498321908"/>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7643047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81553652"/>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987101397"/>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86306689"/>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421976"/>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5546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4973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6395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6287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828675036"/>
      </p:ext>
    </p:extLst>
  </p:cSld>
  <p:clrMapOvr>
    <a:masterClrMapping/>
  </p:clrMapOvr>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3867952495"/>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9173758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2/9/2015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457487144"/>
      </p:ext>
    </p:extLst>
  </p:cSld>
  <p:clrMapOvr>
    <a:masterClrMapping/>
  </p:clrMapOvr>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2973765729"/>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91122646"/>
      </p:ext>
    </p:extLst>
  </p:cSld>
  <p:clrMapOvr>
    <a:masterClrMapping/>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52408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381324161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1345852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071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62272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812938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04989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694494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0956864"/>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3927454"/>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8271557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94558061"/>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7246597"/>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416424"/>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7162574"/>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3097326"/>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50277799"/>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593465928"/>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4064820067"/>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684830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8457088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9366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73790272"/>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011467597"/>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108027527"/>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09664"/>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9865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2767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77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28599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258173068"/>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4147561086"/>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3079598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2/9/2015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1033096662"/>
      </p:ext>
    </p:extLst>
  </p:cSld>
  <p:clrMapOvr>
    <a:masterClrMapping/>
  </p:clrMapOvr>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2908914884"/>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71329017"/>
      </p:ext>
    </p:extLst>
  </p:cSld>
  <p:clrMapOvr>
    <a:masterClrMapping/>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290935"/>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245353462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2504544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23049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02373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23211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217675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99539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5440741"/>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5094445"/>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8595893"/>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60830760"/>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5092490"/>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3148344"/>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108366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2410684"/>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7166274"/>
      </p:ext>
    </p:extLst>
  </p:cSld>
  <p:clrMapOvr>
    <a:masterClrMapping/>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136011301"/>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374029165"/>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2229600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301442518"/>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887998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78568874"/>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700002911"/>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50361003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814256890"/>
      </p:ext>
    </p:extLst>
  </p:cSld>
  <p:clrMapOvr>
    <a:masterClrMapping/>
  </p:clrMapOvr>
  <p:transition>
    <p:fade/>
  </p:transition>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800623"/>
      </p:ext>
    </p:extLst>
  </p:cSld>
  <p:clrMapOvr>
    <a:masterClrMapping/>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12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696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3442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800586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191130080"/>
      </p:ext>
    </p:extLst>
  </p:cSld>
  <p:clrMapOvr>
    <a:masterClrMapping/>
  </p:clrMapOvr>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3710826626"/>
      </p:ext>
    </p:extLst>
  </p:cSld>
  <p:clrMapOvr>
    <a:masterClrMapping/>
  </p:clrMapOvr>
  <p:transition>
    <p:fade/>
  </p:transition>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0570682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2/9/2015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2696186155"/>
      </p:ext>
    </p:extLst>
  </p:cSld>
  <p:clrMapOvr>
    <a:masterClrMapping/>
  </p:clrMapOvr>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1227889462"/>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3259400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20000937"/>
      </p:ext>
    </p:extLst>
  </p:cSld>
  <p:clrMapOvr>
    <a:masterClrMapping/>
  </p:clrMapOvr>
  <p:transition>
    <p:fade/>
  </p:transition>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7158742"/>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3380"/>
            <a:ext cx="1522007" cy="324553"/>
          </a:xfrm>
          <a:prstGeom prst="rect">
            <a:avLst/>
          </a:prstGeom>
        </p:spPr>
      </p:pic>
      <p:sp>
        <p:nvSpPr>
          <p:cNvPr id="3" name="Rectangle 2"/>
          <p:cNvSpPr/>
          <p:nvPr userDrawn="1"/>
        </p:nvSpPr>
        <p:spPr bwMode="gray">
          <a:xfrm>
            <a:off x="1060493" y="2575465"/>
            <a:ext cx="8056760" cy="66755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0383"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169" y="3429001"/>
            <a:ext cx="8028069"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79768" y="2880666"/>
            <a:ext cx="4602425" cy="940887"/>
          </a:xfrm>
          <a:prstGeom prst="rect">
            <a:avLst/>
          </a:prstGeom>
        </p:spPr>
      </p:pic>
    </p:spTree>
    <p:extLst>
      <p:ext uri="{BB962C8B-B14F-4D97-AF65-F5344CB8AC3E}">
        <p14:creationId xmlns:p14="http://schemas.microsoft.com/office/powerpoint/2010/main" val="3783131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3886" y="470068"/>
            <a:ext cx="4861478"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515" y="652746"/>
            <a:ext cx="4844999"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5731" y="3697962"/>
            <a:ext cx="4844999" cy="627580"/>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5018" y="3860155"/>
            <a:ext cx="4864639" cy="93576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5731" y="4697932"/>
            <a:ext cx="4844999" cy="16078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853" y="588334"/>
            <a:ext cx="10081073"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416" y="3001156"/>
            <a:ext cx="8050654" cy="1344828"/>
          </a:xfrm>
          <a:noFill/>
        </p:spPr>
        <p:txBody>
          <a:bodyPr vert="horz" wrap="square" lIns="146304" tIns="91440" rIns="146304" bIns="91440" rtlCol="0" anchor="t" anchorCtr="0">
            <a:noAutofit/>
          </a:bodyPr>
          <a:lstStyle>
            <a:lvl1pPr>
              <a:defRPr lang="en-US" sz="4312"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416" y="4370376"/>
            <a:ext cx="8050654" cy="1344828"/>
          </a:xfrm>
        </p:spPr>
        <p:txBody>
          <a:bodyPr tIns="109728" bIns="109728">
            <a:noAutofit/>
          </a:bodyPr>
          <a:lstStyle>
            <a:lvl1pPr marL="0" indent="0">
              <a:spcBef>
                <a:spcPts val="0"/>
              </a:spcBef>
              <a:buNone/>
              <a:defRPr lang="en-US" sz="3136"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180"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023466" y="470068"/>
            <a:ext cx="717264" cy="152949"/>
          </a:xfrm>
          <a:prstGeom prst="rect">
            <a:avLst/>
          </a:prstGeom>
        </p:spPr>
      </p:pic>
      <p:sp>
        <p:nvSpPr>
          <p:cNvPr id="5" name="Text Placeholder 4"/>
          <p:cNvSpPr>
            <a:spLocks noGrp="1"/>
          </p:cNvSpPr>
          <p:nvPr>
            <p:ph type="body" sz="quarter" idx="15" hasCustomPrompt="1"/>
          </p:nvPr>
        </p:nvSpPr>
        <p:spPr>
          <a:xfrm>
            <a:off x="8624971" y="1559050"/>
            <a:ext cx="1568335" cy="425495"/>
          </a:xfrm>
        </p:spPr>
        <p:txBody>
          <a:bodyPr/>
          <a:lstStyle>
            <a:lvl1pPr marL="0" indent="0" algn="r">
              <a:buNone/>
              <a:defRPr sz="1764" baseline="0"/>
            </a:lvl1pPr>
          </a:lstStyle>
          <a:p>
            <a:pPr lvl="0"/>
            <a:r>
              <a:rPr lang="en-US" dirty="0" smtClean="0"/>
              <a:t>Session Code</a:t>
            </a:r>
            <a:endParaRPr lang="en-US" dirty="0"/>
          </a:p>
        </p:txBody>
      </p:sp>
    </p:spTree>
    <p:extLst>
      <p:ext uri="{BB962C8B-B14F-4D97-AF65-F5344CB8AC3E}">
        <p14:creationId xmlns:p14="http://schemas.microsoft.com/office/powerpoint/2010/main" val="945718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866768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720934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12695254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52798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950274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744768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2035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832745"/>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56494"/>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8835178"/>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3966597"/>
      </p:ext>
    </p:extLst>
  </p:cSld>
  <p:clrMapOvr>
    <a:masterClrMapping/>
  </p:clrMapOvr>
  <p:transition>
    <p:fade/>
  </p:transition>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8106742"/>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0520858"/>
      </p:ext>
    </p:extLst>
  </p:cSld>
  <p:clrMapOvr>
    <a:masterClrMapping/>
  </p:clrMapOvr>
  <p:transition>
    <p:fade/>
  </p:transition>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730391"/>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4746790"/>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87542944"/>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106791" y="1475741"/>
            <a:ext cx="5633939" cy="727571"/>
          </a:xfrm>
        </p:spPr>
        <p:txBody>
          <a:bodyPr/>
          <a:lstStyle/>
          <a:p>
            <a:endParaRPr lang="en-US"/>
          </a:p>
        </p:txBody>
      </p:sp>
    </p:spTree>
    <p:extLst>
      <p:ext uri="{BB962C8B-B14F-4D97-AF65-F5344CB8AC3E}">
        <p14:creationId xmlns:p14="http://schemas.microsoft.com/office/powerpoint/2010/main" val="83199744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62541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832616204"/>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46584458"/>
      </p:ext>
    </p:extLst>
  </p:cSld>
  <p:clrMapOvr>
    <a:masterClrMapping/>
  </p:clrMapOvr>
  <p:transition>
    <p:fade/>
  </p:transition>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7240277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21173198"/>
      </p:ext>
    </p:extLst>
  </p:cSld>
  <p:clrMapOvr>
    <a:masterClrMapping/>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7098417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17709378"/>
      </p:ext>
    </p:extLst>
  </p:cSld>
  <p:clrMapOvr>
    <a:masterClrMapping/>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774253"/>
      </p:ext>
    </p:extLst>
  </p:cSld>
  <p:clrMapOvr>
    <a:masterClrMapping/>
  </p:clrMapOvr>
  <p:transition>
    <p:fade/>
  </p:transition>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3642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0672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3742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245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735193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799"/>
            <a:ext cx="11149013" cy="2198551"/>
          </a:xfrm>
          <a:prstGeom prst="rect">
            <a:avLst/>
          </a:prstGeom>
        </p:spPr>
        <p:txBody>
          <a:bodyPr/>
          <a:lstStyle>
            <a:lvl1pPr marL="283635" indent="-283635">
              <a:buFont typeface="Wingdings" pitchFamily="2" charset="2"/>
              <a:buChar char=""/>
              <a:defRPr sz="3999"/>
            </a:lvl1pPr>
            <a:lvl2pPr marL="516563" indent="-232929">
              <a:buFont typeface="Wingdings" pitchFamily="2" charset="2"/>
              <a:buChar char=""/>
              <a:defRPr>
                <a:latin typeface="+mn-lt"/>
              </a:defRPr>
            </a:lvl2pPr>
            <a:lvl3pPr marL="739981" indent="-223422">
              <a:buFont typeface="Wingdings" pitchFamily="2" charset="2"/>
              <a:buChar char=""/>
              <a:tabLst/>
              <a:defRPr>
                <a:latin typeface="+mn-lt"/>
              </a:defRPr>
            </a:lvl3pPr>
            <a:lvl4pPr marL="912697" indent="-172715">
              <a:buFont typeface="Wingdings" pitchFamily="2" charset="2"/>
              <a:buChar char=""/>
              <a:defRPr>
                <a:latin typeface="+mn-lt"/>
              </a:defRPr>
            </a:lvl4pPr>
            <a:lvl5pPr marL="1085413" indent="-172715">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4038"/>
            <a:fld id="{FA4A93B8-B23A-4F35-A6A2-2F1F9227CD90}" type="slidenum">
              <a:rPr lang="en-US" smtClean="0">
                <a:gradFill>
                  <a:gsLst>
                    <a:gs pos="100000">
                      <a:srgbClr val="797A7D"/>
                    </a:gs>
                    <a:gs pos="0">
                      <a:srgbClr val="797A7D"/>
                    </a:gs>
                  </a:gsLst>
                  <a:lin ang="5400000" scaled="0"/>
                </a:gradFill>
              </a:rPr>
              <a:pPr defTabSz="914038"/>
              <a:t>‹#›</a:t>
            </a:fld>
            <a:endParaRPr lang="en-US">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2862" y="6309360"/>
            <a:ext cx="1774550" cy="548640"/>
          </a:xfrm>
          <a:prstGeom prst="rect">
            <a:avLst/>
          </a:prstGeom>
        </p:spPr>
      </p:pic>
    </p:spTree>
    <p:extLst>
      <p:ext uri="{BB962C8B-B14F-4D97-AF65-F5344CB8AC3E}">
        <p14:creationId xmlns:p14="http://schemas.microsoft.com/office/powerpoint/2010/main" val="1824375079"/>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5" name="Rectangle 14"/>
          <p:cNvSpPr/>
          <p:nvPr userDrawn="1"/>
        </p:nvSpPr>
        <p:spPr bwMode="white">
          <a:xfrm>
            <a:off x="1" y="1"/>
            <a:ext cx="12188202" cy="6858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5"/>
          <p:cNvSpPr>
            <a:spLocks noChangeArrowheads="1"/>
          </p:cNvSpPr>
          <p:nvPr userDrawn="1"/>
        </p:nvSpPr>
        <p:spPr bwMode="auto">
          <a:xfrm>
            <a:off x="3113" y="4309989"/>
            <a:ext cx="12185713" cy="2551127"/>
          </a:xfrm>
          <a:prstGeom prst="rect">
            <a:avLst/>
          </a:prstGeom>
          <a:solidFill>
            <a:srgbClr val="4D9ED7"/>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0" name="Rectangle 7"/>
          <p:cNvSpPr>
            <a:spLocks noChangeArrowheads="1"/>
          </p:cNvSpPr>
          <p:nvPr userDrawn="1"/>
        </p:nvSpPr>
        <p:spPr bwMode="auto">
          <a:xfrm>
            <a:off x="1" y="5729528"/>
            <a:ext cx="12185714" cy="1131586"/>
          </a:xfrm>
          <a:prstGeom prst="rect">
            <a:avLst/>
          </a:prstGeom>
          <a:solidFill>
            <a:srgbClr val="00188F"/>
          </a:solidFill>
          <a:ln>
            <a:noFill/>
          </a:ln>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1" name="Rectangle 8"/>
          <p:cNvSpPr>
            <a:spLocks noChangeArrowheads="1"/>
          </p:cNvSpPr>
          <p:nvPr userDrawn="1"/>
        </p:nvSpPr>
        <p:spPr bwMode="auto">
          <a:xfrm>
            <a:off x="3112" y="3343393"/>
            <a:ext cx="12182604"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3" name="Rectangle 12"/>
          <p:cNvSpPr/>
          <p:nvPr userDrawn="1"/>
        </p:nvSpPr>
        <p:spPr bwMode="white">
          <a:xfrm>
            <a:off x="1" y="-312"/>
            <a:ext cx="12188202" cy="6858623"/>
          </a:xfrm>
          <a:prstGeom prst="rect">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7364372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5"/>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1.34362E-6 L -3.90605E-7 -1.3436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1.34362E-6 L -3.90605E-7 -1.34362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950"/>
                                        <p:tgtEl>
                                          <p:spTgt spid="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1.34362E-6 L -3.90605E-7 -1.34362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1_Title Slide - ANIMATED">
    <p:bg bwMode="auto">
      <p:bgPr>
        <a:solidFill>
          <a:schemeClr val="bg2"/>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0" y="0"/>
            <a:ext cx="12188825" cy="68580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33621" y="5209395"/>
            <a:ext cx="3301738" cy="1549224"/>
          </a:xfrm>
          <a:prstGeom prst="rect">
            <a:avLst/>
          </a:prstGeom>
        </p:spPr>
      </p:pic>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72892" y="112902"/>
            <a:ext cx="1962467" cy="752064"/>
          </a:xfrm>
          <a:prstGeom prst="rect">
            <a:avLst/>
          </a:prstGeom>
        </p:spPr>
      </p:pic>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16897365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grpId="0" nodeType="withEffect">
                                  <p:stCondLst>
                                    <p:cond delay="7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950"/>
                                        <p:tgtEl>
                                          <p:spTgt spid="17"/>
                                        </p:tgtEl>
                                      </p:cBhvr>
                                    </p:animEffect>
                                  </p:childTnLst>
                                </p:cTn>
                              </p:par>
                              <p:par>
                                <p:cTn id="22" presetID="63" presetClass="path" presetSubtype="0" decel="100000" fill="hold" grpId="1" nodeType="withEffect">
                                  <p:stCondLst>
                                    <p:cond delay="700"/>
                                  </p:stCondLst>
                                  <p:childTnLst>
                                    <p:animMotion origin="layout" path="M -0.01455 -1.34362E-6 L -3.90605E-7 -1.34362E-6 " pathEditMode="relative" rAng="0" ptsTypes="AA">
                                      <p:cBhvr>
                                        <p:cTn id="23" dur="950" fill="hold"/>
                                        <p:tgtEl>
                                          <p:spTgt spid="17"/>
                                        </p:tgtEl>
                                        <p:attrNameLst>
                                          <p:attrName>ppt_x</p:attrName>
                                          <p:attrName>ppt_y</p:attrName>
                                        </p:attrNameLst>
                                      </p:cBhvr>
                                      <p:rCtr x="728" y="0"/>
                                    </p:animMotion>
                                  </p:childTnLst>
                                </p:cTn>
                              </p:par>
                              <p:par>
                                <p:cTn id="24" presetID="6" presetClass="emph" presetSubtype="0" accel="100000" autoRev="1" fill="hold" grpId="2" nodeType="withEffect">
                                  <p:stCondLst>
                                    <p:cond delay="0"/>
                                  </p:stCondLst>
                                  <p:childTnLst>
                                    <p:animScale>
                                      <p:cBhvr>
                                        <p:cTn id="25"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5"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40217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3398312753"/>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7168398"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4594053"/>
            <a:ext cx="7169531"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7602973" y="298255"/>
            <a:ext cx="4321634" cy="6275864"/>
          </a:xfrm>
          <a:prstGeom prst="rect">
            <a:avLst/>
          </a:prstGeom>
        </p:spPr>
      </p:pic>
    </p:spTree>
    <p:extLst>
      <p:ext uri="{BB962C8B-B14F-4D97-AF65-F5344CB8AC3E}">
        <p14:creationId xmlns:p14="http://schemas.microsoft.com/office/powerpoint/2010/main" val="15198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961913"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pic>
        <p:nvPicPr>
          <p:cNvPr id="6" name="Picture 5"/>
          <p:cNvPicPr>
            <a:picLocks noChangeAspect="1"/>
          </p:cNvPicPr>
          <p:nvPr userDrawn="1"/>
        </p:nvPicPr>
        <p:blipFill>
          <a:blip r:embed="rId2"/>
          <a:stretch>
            <a:fillRect/>
          </a:stretch>
        </p:blipFill>
        <p:spPr>
          <a:xfrm>
            <a:off x="3853524" y="2894898"/>
            <a:ext cx="8335302" cy="3963103"/>
          </a:xfrm>
          <a:prstGeom prst="rect">
            <a:avLst/>
          </a:prstGeom>
        </p:spPr>
      </p:pic>
    </p:spTree>
    <p:extLst>
      <p:ext uri="{BB962C8B-B14F-4D97-AF65-F5344CB8AC3E}">
        <p14:creationId xmlns:p14="http://schemas.microsoft.com/office/powerpoint/2010/main" val="301200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7752258"/>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5954936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83102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71123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0954427"/>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1250">
                      <a:schemeClr val="bg1"/>
                    </a:gs>
                    <a:gs pos="100000">
                      <a:schemeClr val="bg1"/>
                    </a:gs>
                  </a:gsLst>
                  <a:lin ang="5400000" scaled="0"/>
                </a:gradFill>
              </a:defRPr>
            </a:lvl1pPr>
            <a:lvl2pPr marL="28004" indent="0">
              <a:buNone/>
              <a:defRPr sz="1960">
                <a:gradFill>
                  <a:gsLst>
                    <a:gs pos="1250">
                      <a:schemeClr val="bg1"/>
                    </a:gs>
                    <a:gs pos="100000">
                      <a:schemeClr val="bg1"/>
                    </a:gs>
                  </a:gsLst>
                  <a:lin ang="5400000" scaled="0"/>
                </a:gradFill>
              </a:defRPr>
            </a:lvl2pPr>
            <a:lvl3pPr marL="219362" indent="0">
              <a:buNone/>
              <a:defRPr sz="1960">
                <a:gradFill>
                  <a:gsLst>
                    <a:gs pos="1250">
                      <a:schemeClr val="bg1"/>
                    </a:gs>
                    <a:gs pos="100000">
                      <a:schemeClr val="bg1"/>
                    </a:gs>
                  </a:gsLst>
                  <a:lin ang="5400000" scaled="0"/>
                </a:gradFill>
              </a:defRPr>
            </a:lvl3pPr>
            <a:lvl4pPr marL="466728" indent="0">
              <a:buNone/>
              <a:defRPr sz="1764">
                <a:gradFill>
                  <a:gsLst>
                    <a:gs pos="1250">
                      <a:schemeClr val="bg1"/>
                    </a:gs>
                    <a:gs pos="100000">
                      <a:schemeClr val="bg1"/>
                    </a:gs>
                  </a:gsLst>
                  <a:lin ang="5400000" scaled="0"/>
                </a:gradFill>
              </a:defRPr>
            </a:lvl4pPr>
            <a:lvl5pPr marL="724983" indent="0">
              <a:buNone/>
              <a:defRPr sz="1764">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1222572527"/>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6"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3781808599"/>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Tree>
    <p:extLst>
      <p:ext uri="{BB962C8B-B14F-4D97-AF65-F5344CB8AC3E}">
        <p14:creationId xmlns:p14="http://schemas.microsoft.com/office/powerpoint/2010/main" val="2735027699"/>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09591507"/>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03605327"/>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4396266"/>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85950885"/>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01809" y="6566899"/>
            <a:ext cx="358520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CNFIDENTIAL – INTERNAL ONLY</a:t>
            </a:r>
          </a:p>
        </p:txBody>
      </p:sp>
    </p:spTree>
    <p:extLst>
      <p:ext uri="{BB962C8B-B14F-4D97-AF65-F5344CB8AC3E}">
        <p14:creationId xmlns:p14="http://schemas.microsoft.com/office/powerpoint/2010/main" val="18415096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849880"/>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6706925"/>
      </p:ext>
    </p:extLst>
  </p:cSld>
  <p:clrMapOvr>
    <a:masterClrMapping/>
  </p:clrMapOvr>
  <p:transition>
    <p:fade/>
  </p:transition>
  <p:timing>
    <p:tnLst>
      <p:par>
        <p:cTn id="1" dur="indefinite" restart="never" nodeType="tmRoot"/>
      </p:par>
    </p:tn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4365847"/>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6905752"/>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609930241"/>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959193858"/>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05806471"/>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63965716"/>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16519372"/>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98924751"/>
      </p:ext>
    </p:extLst>
  </p:cSld>
  <p:clrMapOvr>
    <a:masterClrMapping/>
  </p:clrMapOvr>
  <p:transition>
    <p:fade/>
  </p:transition>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5984413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9710257"/>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6"/>
            <a:ext cx="5377147" cy="899665"/>
          </a:xfrm>
        </p:spPr>
        <p:txBody>
          <a:bodyPr/>
          <a:lstStyle>
            <a:lvl1pPr>
              <a:defRPr sz="646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916835775"/>
      </p:ext>
    </p:extLst>
  </p:cSld>
  <p:clrMapOvr>
    <a:masterClrMapping/>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94502309"/>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28089685"/>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02883988"/>
      </p:ext>
    </p:extLst>
  </p:cSld>
  <p:clrMapOvr>
    <a:masterClrMapping/>
  </p:clrMapOvr>
  <p:transition>
    <p:fade/>
  </p:transition>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685207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08039" y="307247"/>
            <a:ext cx="11149013" cy="747897"/>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16337" y="1203349"/>
            <a:ext cx="11650488" cy="2495748"/>
          </a:xfrm>
        </p:spPr>
        <p:txBody>
          <a:bodyPr lIns="146304" tIns="91440" rIns="146304" bIns="91440"/>
          <a:lstStyle>
            <a:lvl1pPr marL="0" indent="0">
              <a:spcAft>
                <a:spcPts val="588"/>
              </a:spcAft>
              <a:buNone/>
              <a:defRPr/>
            </a:lvl1pPr>
            <a:lvl2pPr marL="339462" indent="0">
              <a:spcAft>
                <a:spcPts val="588"/>
              </a:spcAft>
              <a:buNone/>
              <a:defRPr/>
            </a:lvl2pPr>
            <a:lvl3pPr marL="572644" indent="0">
              <a:spcAft>
                <a:spcPts val="588"/>
              </a:spcAft>
              <a:buNone/>
              <a:defRPr/>
            </a:lvl3pPr>
            <a:lvl4pPr marL="797898" indent="0">
              <a:spcAft>
                <a:spcPts val="588"/>
              </a:spcAft>
              <a:buNone/>
              <a:defRPr/>
            </a:lvl4pPr>
            <a:lvl5pPr marL="1029490" indent="0">
              <a:spcAft>
                <a:spcPts val="588"/>
              </a:spcAft>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9684144"/>
      </p:ext>
    </p:extLst>
  </p:cSld>
  <p:clrMapOvr>
    <a:masterClrMapping/>
  </p:clrMapOvr>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270182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635251755"/>
      </p:ext>
    </p:extLst>
  </p:cSld>
  <p:clrMapOvr>
    <a:masterClrMapping/>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2045601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8419592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5511632"/>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63579121"/>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10890726"/>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01115025"/>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41057720"/>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9532932"/>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75687058"/>
      </p:ext>
    </p:extLst>
  </p:cSld>
  <p:clrMapOvr>
    <a:masterClrMapping/>
  </p:clrMapOvr>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9938297"/>
      </p:ext>
    </p:extLst>
  </p:cSld>
  <p:clrMapOvr>
    <a:masterClrMapping/>
  </p:clrMapOvr>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23697521"/>
      </p:ext>
    </p:extLst>
  </p:cSld>
  <p:clrMapOvr>
    <a:masterClrMapping/>
  </p:clrMapOvr>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83882998"/>
      </p:ext>
    </p:extLst>
  </p:cSld>
  <p:clrMapOvr>
    <a:masterClrMapping/>
  </p:clrMapOvr>
  <p:timing>
    <p:tnLst>
      <p:par>
        <p:cTn id="1" dur="indefinite" restart="never" nodeType="tmRoot"/>
      </p:par>
    </p:tnLst>
  </p:timing>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85222145"/>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8312421"/>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95821890"/>
      </p:ext>
    </p:extLst>
  </p:cSld>
  <p:clrMapOvr>
    <a:masterClrMapping/>
  </p:clrMapOvr>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23938568"/>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18877312"/>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892559"/>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17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8851601"/>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356570596"/>
      </p:ext>
    </p:extLst>
  </p:cSld>
  <p:clrMapOvr>
    <a:masterClrMapping/>
  </p:clrMapOvr>
  <p:transition>
    <p:fade/>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2" y="-1587"/>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17" tIns="45617" rIns="45617" bIns="45617" numCol="1" spcCol="0" rtlCol="0" fromWordArt="0" anchor="ctr" anchorCtr="0" forceAA="0" compatLnSpc="1">
            <a:prstTxWarp prst="textNoShape">
              <a:avLst/>
            </a:prstTxWarp>
            <a:noAutofit/>
          </a:bodyPr>
          <a:lstStyle/>
          <a:p>
            <a:pPr algn="ctr" defTabSz="912037" fontAlgn="base">
              <a:spcBef>
                <a:spcPct val="0"/>
              </a:spcBef>
              <a:spcAft>
                <a:spcPct val="0"/>
              </a:spcAft>
            </a:pPr>
            <a:endParaRPr lang="en-US" sz="2298"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Text Placeholder 2"/>
          <p:cNvSpPr>
            <a:spLocks noGrp="1"/>
          </p:cNvSpPr>
          <p:nvPr>
            <p:ph type="body" idx="1" hasCustomPrompt="1"/>
          </p:nvPr>
        </p:nvSpPr>
        <p:spPr>
          <a:xfrm>
            <a:off x="520702" y="616805"/>
            <a:ext cx="5232401" cy="1283435"/>
          </a:xfrm>
          <a:prstGeom prst="rect">
            <a:avLst/>
          </a:prstGeom>
        </p:spPr>
        <p:txBody>
          <a:bodyPr>
            <a:noAutofit/>
          </a:bodyPr>
          <a:lstStyle>
            <a:lvl1pPr marL="0" indent="0">
              <a:buNone/>
              <a:defRPr sz="5494" b="0" i="0" cap="none" baseline="0">
                <a:gradFill>
                  <a:gsLst>
                    <a:gs pos="100000">
                      <a:schemeClr val="bg1"/>
                    </a:gs>
                    <a:gs pos="0">
                      <a:schemeClr val="bg1"/>
                    </a:gs>
                  </a:gsLst>
                  <a:lin ang="5400000" scaled="0"/>
                </a:gradFill>
                <a:latin typeface="+mj-lt"/>
                <a:cs typeface="Segoe Pro Light"/>
              </a:defRPr>
            </a:lvl1pPr>
            <a:lvl2pPr marL="608117" indent="0">
              <a:buNone/>
              <a:defRPr sz="2698" b="1"/>
            </a:lvl2pPr>
            <a:lvl3pPr marL="1216235" indent="0">
              <a:buNone/>
              <a:defRPr sz="2398" b="1"/>
            </a:lvl3pPr>
            <a:lvl4pPr marL="1824352" indent="0">
              <a:buNone/>
              <a:defRPr sz="2098" b="1"/>
            </a:lvl4pPr>
            <a:lvl5pPr marL="2432469" indent="0">
              <a:buNone/>
              <a:defRPr sz="2098" b="1"/>
            </a:lvl5pPr>
            <a:lvl6pPr marL="3040588" indent="0">
              <a:buNone/>
              <a:defRPr sz="2098" b="1"/>
            </a:lvl6pPr>
            <a:lvl7pPr marL="3648705" indent="0">
              <a:buNone/>
              <a:defRPr sz="2098" b="1"/>
            </a:lvl7pPr>
            <a:lvl8pPr marL="4256820" indent="0">
              <a:buNone/>
              <a:defRPr sz="2098" b="1"/>
            </a:lvl8pPr>
            <a:lvl9pPr marL="4864940" indent="0">
              <a:buNone/>
              <a:defRPr sz="2098" b="1"/>
            </a:lvl9pPr>
          </a:lstStyle>
          <a:p>
            <a:pPr lvl="0"/>
            <a:r>
              <a:rPr lang="en-US" dirty="0" smtClean="0"/>
              <a:t>Click to edit Master text styles.</a:t>
            </a:r>
          </a:p>
        </p:txBody>
      </p:sp>
      <p:sp>
        <p:nvSpPr>
          <p:cNvPr id="6" name="Content Placeholder 5"/>
          <p:cNvSpPr>
            <a:spLocks noGrp="1"/>
          </p:cNvSpPr>
          <p:nvPr>
            <p:ph sz="quarter" idx="4"/>
          </p:nvPr>
        </p:nvSpPr>
        <p:spPr>
          <a:xfrm>
            <a:off x="6507236" y="688975"/>
            <a:ext cx="5484741" cy="332399"/>
          </a:xfrm>
          <a:prstGeom prst="rect">
            <a:avLst/>
          </a:prstGeom>
        </p:spPr>
        <p:txBody>
          <a:bodyPr>
            <a:noAutofit/>
          </a:bodyPr>
          <a:lstStyle>
            <a:lvl1pPr marL="0" indent="0">
              <a:spcBef>
                <a:spcPts val="1198"/>
              </a:spcBef>
              <a:buNone/>
              <a:defRPr lang="en-US" sz="1998" b="0" i="0" kern="1200" spc="0" dirty="0" smtClean="0">
                <a:gradFill>
                  <a:gsLst>
                    <a:gs pos="100000">
                      <a:schemeClr val="bg2"/>
                    </a:gs>
                    <a:gs pos="0">
                      <a:schemeClr val="bg2"/>
                    </a:gs>
                  </a:gsLst>
                  <a:lin ang="5400000" scaled="0"/>
                </a:gradFill>
                <a:latin typeface="+mn-lt"/>
                <a:ea typeface="+mn-ea"/>
                <a:cs typeface="Segoe Pro Light"/>
              </a:defRPr>
            </a:lvl1pPr>
            <a:lvl2pPr marL="912175" indent="-380072">
              <a:defRPr lang="en-US" sz="2098" kern="1200" dirty="0" smtClean="0">
                <a:solidFill>
                  <a:schemeClr val="bg2">
                    <a:lumMod val="50000"/>
                  </a:schemeClr>
                </a:solidFill>
                <a:latin typeface="+mn-lt"/>
                <a:ea typeface="+mn-ea"/>
                <a:cs typeface="Arial" pitchFamily="34" charset="0"/>
              </a:defRPr>
            </a:lvl2pPr>
            <a:lvl3pPr marL="912175" indent="-228045">
              <a:defRPr lang="en-US" sz="1898" kern="1200" dirty="0" smtClean="0">
                <a:solidFill>
                  <a:schemeClr val="bg2">
                    <a:lumMod val="50000"/>
                  </a:schemeClr>
                </a:solidFill>
                <a:latin typeface="+mn-lt"/>
                <a:ea typeface="+mn-ea"/>
                <a:cs typeface="Arial" pitchFamily="34" charset="0"/>
              </a:defRPr>
            </a:lvl3pPr>
            <a:lvl4pPr marL="1216235" indent="-228045">
              <a:defRPr lang="en-US" sz="1600" kern="1200" dirty="0" smtClean="0">
                <a:solidFill>
                  <a:schemeClr val="bg2">
                    <a:lumMod val="50000"/>
                  </a:schemeClr>
                </a:solidFill>
                <a:latin typeface="+mn-lt"/>
                <a:ea typeface="+mn-ea"/>
                <a:cs typeface="Arial" pitchFamily="34" charset="0"/>
              </a:defRPr>
            </a:lvl4pPr>
            <a:lvl5pPr marL="1444280" indent="-228045">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442" y="6166420"/>
            <a:ext cx="1617872" cy="52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20703" y="1900240"/>
            <a:ext cx="5255444" cy="615227"/>
          </a:xfrm>
          <a:prstGeom prst="rect">
            <a:avLst/>
          </a:prstGeom>
        </p:spPr>
        <p:txBody>
          <a:bodyPr>
            <a:noAutofit/>
          </a:bodyPr>
          <a:lstStyle>
            <a:lvl1pPr marL="0" indent="0">
              <a:spcBef>
                <a:spcPts val="1198"/>
              </a:spcBef>
              <a:buFont typeface="Arial" pitchFamily="34" charset="0"/>
              <a:buNone/>
              <a:defRPr lang="en-US" sz="1998" b="0" i="0" kern="1200" spc="0" dirty="0" smtClean="0">
                <a:gradFill>
                  <a:gsLst>
                    <a:gs pos="100000">
                      <a:schemeClr val="bg1"/>
                    </a:gs>
                    <a:gs pos="0">
                      <a:schemeClr val="bg1"/>
                    </a:gs>
                  </a:gsLst>
                  <a:lin ang="5400000" scaled="0"/>
                </a:gradFill>
                <a:latin typeface="Segoe Pro Light"/>
                <a:ea typeface="+mn-ea"/>
                <a:cs typeface="Segoe Pro Light"/>
              </a:defRPr>
            </a:lvl1pPr>
            <a:lvl2pPr marL="912175" indent="-380072">
              <a:defRPr lang="en-US" sz="2098" kern="1200" dirty="0" smtClean="0">
                <a:solidFill>
                  <a:schemeClr val="bg2">
                    <a:lumMod val="50000"/>
                  </a:schemeClr>
                </a:solidFill>
                <a:latin typeface="+mn-lt"/>
                <a:ea typeface="+mn-ea"/>
                <a:cs typeface="Arial" pitchFamily="34" charset="0"/>
              </a:defRPr>
            </a:lvl2pPr>
            <a:lvl3pPr marL="912175" indent="-228045">
              <a:defRPr lang="en-US" sz="1898" kern="1200" dirty="0" smtClean="0">
                <a:solidFill>
                  <a:schemeClr val="bg2">
                    <a:lumMod val="50000"/>
                  </a:schemeClr>
                </a:solidFill>
                <a:latin typeface="+mn-lt"/>
                <a:ea typeface="+mn-ea"/>
                <a:cs typeface="Arial" pitchFamily="34" charset="0"/>
              </a:defRPr>
            </a:lvl3pPr>
            <a:lvl4pPr marL="1216235" indent="-228045">
              <a:defRPr lang="en-US" sz="1600" kern="1200" dirty="0" smtClean="0">
                <a:solidFill>
                  <a:schemeClr val="bg2">
                    <a:lumMod val="50000"/>
                  </a:schemeClr>
                </a:solidFill>
                <a:latin typeface="+mn-lt"/>
                <a:ea typeface="+mn-ea"/>
                <a:cs typeface="Arial" pitchFamily="34" charset="0"/>
              </a:defRPr>
            </a:lvl4pPr>
            <a:lvl5pPr marL="1444280" indent="-228045">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dirty="0" smtClean="0"/>
              <a:t>Click to edit Master text styles</a:t>
            </a:r>
          </a:p>
        </p:txBody>
      </p:sp>
    </p:spTree>
    <p:extLst>
      <p:ext uri="{BB962C8B-B14F-4D97-AF65-F5344CB8AC3E}">
        <p14:creationId xmlns:p14="http://schemas.microsoft.com/office/powerpoint/2010/main" val="3118577242"/>
      </p:ext>
    </p:extLst>
  </p:cSld>
  <p:clrMapOvr>
    <a:masterClrMapping/>
  </p:clrMapOvr>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a:prstGeom prst="rect">
            <a:avLst/>
          </a:prstGeom>
        </p:spPr>
        <p:txBody>
          <a:bodyPr anchor="b" anchorCtr="0"/>
          <a:lstStyle>
            <a:lvl1pPr>
              <a:defRPr sz="8792"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9" y="6141750"/>
            <a:ext cx="1586959" cy="549178"/>
          </a:xfrm>
          <a:prstGeom prst="rect">
            <a:avLst/>
          </a:prstGeom>
        </p:spPr>
      </p:pic>
    </p:spTree>
    <p:extLst>
      <p:ext uri="{BB962C8B-B14F-4D97-AF65-F5344CB8AC3E}">
        <p14:creationId xmlns:p14="http://schemas.microsoft.com/office/powerpoint/2010/main" val="4171694585"/>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7312410"/>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1975926"/>
          </a:xfrm>
          <a:prstGeom prst="rect">
            <a:avLst/>
          </a:prstGeom>
        </p:spPr>
        <p:txBody>
          <a:bodyPr/>
          <a:lstStyle>
            <a:lvl1pPr marL="0" indent="0">
              <a:spcBef>
                <a:spcPts val="2398"/>
              </a:spcBef>
              <a:buNone/>
              <a:defRPr sz="3998">
                <a:gradFill>
                  <a:gsLst>
                    <a:gs pos="100000">
                      <a:schemeClr val="bg2"/>
                    </a:gs>
                    <a:gs pos="0">
                      <a:schemeClr val="bg2"/>
                    </a:gs>
                  </a:gsLst>
                  <a:lin ang="5400000" scaled="0"/>
                </a:gradFill>
                <a:latin typeface="+mj-lt"/>
              </a:defRPr>
            </a:lvl1pPr>
            <a:lvl2pPr marL="0" indent="0">
              <a:buNone/>
              <a:defRPr sz="1998">
                <a:gradFill>
                  <a:gsLst>
                    <a:gs pos="100000">
                      <a:schemeClr val="bg2"/>
                    </a:gs>
                    <a:gs pos="0">
                      <a:schemeClr val="bg2"/>
                    </a:gs>
                  </a:gsLst>
                  <a:lin ang="5400000" scaled="0"/>
                </a:gradFill>
              </a:defRPr>
            </a:lvl2pPr>
            <a:lvl3pPr marL="231591" indent="0">
              <a:buNone/>
              <a:defRPr sz="1998">
                <a:gradFill>
                  <a:gsLst>
                    <a:gs pos="100000">
                      <a:schemeClr val="bg2"/>
                    </a:gs>
                    <a:gs pos="0">
                      <a:schemeClr val="bg2"/>
                    </a:gs>
                  </a:gsLst>
                  <a:lin ang="5400000" scaled="0"/>
                </a:gradFill>
              </a:defRPr>
            </a:lvl3pPr>
            <a:lvl4pPr marL="456838" indent="0">
              <a:buNone/>
              <a:defRPr sz="1998">
                <a:gradFill>
                  <a:gsLst>
                    <a:gs pos="100000">
                      <a:schemeClr val="bg2"/>
                    </a:gs>
                    <a:gs pos="0">
                      <a:schemeClr val="bg2"/>
                    </a:gs>
                  </a:gsLst>
                  <a:lin ang="5400000" scaled="0"/>
                </a:gradFill>
              </a:defRPr>
            </a:lvl4pPr>
            <a:lvl5pPr marL="693188" indent="0">
              <a:buNone/>
              <a:defRPr sz="1998">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3639"/>
            <a:fld id="{727B4C2D-45E2-4621-8491-2995EB46A674}" type="slidenum">
              <a:rPr lang="en-US" smtClean="0">
                <a:gradFill>
                  <a:gsLst>
                    <a:gs pos="100000">
                      <a:srgbClr val="797A7D"/>
                    </a:gs>
                    <a:gs pos="0">
                      <a:srgbClr val="797A7D"/>
                    </a:gs>
                  </a:gsLst>
                  <a:lin ang="5400000" scaled="0"/>
                </a:gradFill>
              </a:rPr>
              <a:pPr defTabSz="91363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47587993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237906"/>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4"/>
            <a:ext cx="11722682" cy="1205345"/>
          </a:xfrm>
          <a:prstGeom prst="rect">
            <a:avLst/>
          </a:prstGeom>
        </p:spPr>
        <p:txBody>
          <a:bodyPr/>
          <a:lstStyle>
            <a:lvl1pPr>
              <a:defRPr sz="3998">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90"/>
            <a:ext cx="11533187" cy="5159375"/>
          </a:xfrm>
          <a:prstGeom prst="rect">
            <a:avLst/>
          </a:prstGeom>
        </p:spPr>
        <p:txBody>
          <a:bodyPr/>
          <a:lstStyle>
            <a:lvl1pPr marL="342628" indent="-342628">
              <a:lnSpc>
                <a:spcPct val="100000"/>
              </a:lnSpc>
              <a:spcBef>
                <a:spcPts val="1798"/>
              </a:spcBef>
              <a:buClr>
                <a:schemeClr val="accent1"/>
              </a:buClr>
              <a:buSzPct val="100000"/>
              <a:buFont typeface="Arial" pitchFamily="34" charset="0"/>
              <a:buChar char="•"/>
              <a:defRPr sz="3198">
                <a:solidFill>
                  <a:srgbClr val="002050">
                    <a:alpha val="99000"/>
                  </a:srgbClr>
                </a:solidFill>
                <a:latin typeface="Segoe UI Light" panose="020B0502040204020203" pitchFamily="34" charset="0"/>
                <a:cs typeface="Segoe UI Light" panose="020B0502040204020203" pitchFamily="34" charset="0"/>
              </a:defRPr>
            </a:lvl1pPr>
            <a:lvl2pPr marL="807399" indent="-344215">
              <a:lnSpc>
                <a:spcPct val="100000"/>
              </a:lnSpc>
              <a:spcBef>
                <a:spcPts val="400"/>
              </a:spcBef>
              <a:spcAft>
                <a:spcPts val="400"/>
              </a:spcAft>
              <a:buClr>
                <a:schemeClr val="tx1">
                  <a:lumMod val="75000"/>
                  <a:lumOff val="25000"/>
                </a:schemeClr>
              </a:buClr>
              <a:buSzPct val="85000"/>
              <a:buFont typeface="Segoe UI" pitchFamily="34" charset="0"/>
              <a:buChar char="–"/>
              <a:defRPr sz="2798">
                <a:solidFill>
                  <a:schemeClr val="tx1">
                    <a:alpha val="99000"/>
                  </a:schemeClr>
                </a:solidFill>
                <a:latin typeface="Segoe UI Light" panose="020B0502040204020203" pitchFamily="34" charset="0"/>
                <a:cs typeface="Segoe UI Light" panose="020B0502040204020203" pitchFamily="34" charset="0"/>
              </a:defRPr>
            </a:lvl2pPr>
            <a:lvl3pPr marL="1197614" indent="-342628">
              <a:lnSpc>
                <a:spcPct val="100000"/>
              </a:lnSpc>
              <a:spcBef>
                <a:spcPts val="200"/>
              </a:spcBef>
              <a:spcAft>
                <a:spcPts val="200"/>
              </a:spcAft>
              <a:buClr>
                <a:schemeClr val="tx1">
                  <a:lumMod val="75000"/>
                  <a:lumOff val="25000"/>
                </a:schemeClr>
              </a:buClr>
              <a:buSzPct val="85000"/>
              <a:buFont typeface="Courier New" pitchFamily="49" charset="0"/>
              <a:buChar char="o"/>
              <a:defRPr sz="1798">
                <a:solidFill>
                  <a:schemeClr val="tx1">
                    <a:alpha val="99000"/>
                  </a:schemeClr>
                </a:solidFill>
                <a:latin typeface="Segoe UI Light" panose="020B0502040204020203" pitchFamily="34" charset="0"/>
                <a:cs typeface="Segoe UI Light" panose="020B0502040204020203" pitchFamily="34" charset="0"/>
              </a:defRPr>
            </a:lvl3pPr>
            <a:lvl4pPr>
              <a:defRPr sz="1998"/>
            </a:lvl4pPr>
            <a:lvl5pPr>
              <a:defRPr sz="1998"/>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57074802"/>
      </p:ext>
    </p:extLst>
  </p:cSld>
  <p:clrMapOvr>
    <a:masterClrMapping/>
  </p:clrMapOvr>
  <p:transition>
    <p:fade/>
  </p:transition>
  <p:timing>
    <p:tnLst>
      <p:par>
        <p:cTn id="1" dur="indefinite" restart="never" nodeType="tmRoot"/>
      </p:par>
    </p:tnLst>
  </p:timing>
  <p:hf hdr="0"/>
</p:sldLayout>
</file>

<file path=ppt/slideLayouts/slideLayout54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398200571"/>
      </p:ext>
    </p:extLst>
  </p:cSld>
  <p:clrMapOvr>
    <a:masterClrMapping/>
  </p:clrMapOvr>
  <p:transition>
    <p:fade/>
  </p:transition>
  <p:timing>
    <p:tnLst>
      <p:par>
        <p:cTn id="1" dur="indefinite" restart="never" nodeType="tmRoot"/>
      </p:par>
    </p:tnLst>
  </p:timing>
  <p:hf hdr="0"/>
</p:sldLayout>
</file>

<file path=ppt/slideLayouts/slideLayout542.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364">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3695933"/>
      </p:ext>
    </p:extLst>
  </p:cSld>
  <p:clrMapOvr>
    <a:masterClrMapping/>
  </p:clrMapOvr>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3639" rtl="0" eaLnBrk="1" fontAlgn="auto" latinLnBrk="0" hangingPunct="1">
              <a:lnSpc>
                <a:spcPct val="90000"/>
              </a:lnSpc>
              <a:spcBef>
                <a:spcPts val="0"/>
              </a:spcBef>
              <a:spcAft>
                <a:spcPts val="0"/>
              </a:spcAft>
              <a:buClr>
                <a:srgbClr val="00DCFF"/>
              </a:buClr>
              <a:buSzPct val="90000"/>
              <a:buFont typeface="Arial" pitchFamily="34" charset="0"/>
              <a:buNone/>
              <a:tabLst/>
              <a:defRPr sz="2798" b="1" cap="all" baseline="0">
                <a:solidFill>
                  <a:schemeClr val="bg1">
                    <a:alpha val="99000"/>
                  </a:schemeClr>
                </a:solidFill>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3"/>
            <a:ext cx="10720676" cy="1383983"/>
          </a:xfrm>
          <a:prstGeom prst="rect">
            <a:avLst/>
          </a:prstGeom>
        </p:spPr>
        <p:txBody>
          <a:bodyPr anchor="ctr"/>
          <a:lstStyle>
            <a:lvl1pPr algn="l">
              <a:defRPr sz="7194" baseline="0">
                <a:solidFill>
                  <a:schemeClr val="bg1">
                    <a:alpha val="99000"/>
                  </a:schemeClr>
                </a:solidFill>
                <a:latin typeface="Segoe UI Light" panose="020B0502040204020203" pitchFamily="34" charset="0"/>
                <a:cs typeface="Segoe UI Light" panose="020B0502040204020203" pitchFamily="34" charset="0"/>
              </a:defRPr>
            </a:lvl1pPr>
            <a:lvl2pPr>
              <a:defRPr sz="5994">
                <a:solidFill>
                  <a:schemeClr val="bg1">
                    <a:alpha val="99000"/>
                  </a:schemeClr>
                </a:solidFill>
                <a:latin typeface="+mj-lt"/>
              </a:defRPr>
            </a:lvl2pPr>
            <a:lvl3pPr>
              <a:defRPr sz="5994">
                <a:solidFill>
                  <a:schemeClr val="bg1">
                    <a:alpha val="99000"/>
                  </a:schemeClr>
                </a:solidFill>
                <a:latin typeface="+mj-lt"/>
              </a:defRPr>
            </a:lvl3pPr>
            <a:lvl4pPr>
              <a:defRPr sz="5994">
                <a:solidFill>
                  <a:schemeClr val="bg1">
                    <a:alpha val="99000"/>
                  </a:schemeClr>
                </a:solidFill>
                <a:latin typeface="+mj-lt"/>
              </a:defRPr>
            </a:lvl4pPr>
            <a:lvl5pPr>
              <a:defRPr sz="5994">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459974662"/>
      </p:ext>
    </p:extLst>
  </p:cSld>
  <p:clrMapOvr>
    <a:masterClrMapping/>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2" y="3775166"/>
            <a:ext cx="11354938" cy="1933979"/>
          </a:xfrm>
          <a:prstGeom prst="rect">
            <a:avLst/>
          </a:prstGeom>
        </p:spPr>
        <p:txBody>
          <a:bodyPr anchor="t" anchorCtr="0">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2" y="2942705"/>
            <a:ext cx="11354938" cy="748146"/>
          </a:xfrm>
          <a:prstGeom prst="rect">
            <a:avLst/>
          </a:prstGeom>
        </p:spPr>
        <p:txBody>
          <a:bodyPr>
            <a:noAutofit/>
          </a:bodyPr>
          <a:lstStyle>
            <a:lvl1pPr marL="0" indent="0" algn="l">
              <a:lnSpc>
                <a:spcPct val="90000"/>
              </a:lnSpc>
              <a:spcBef>
                <a:spcPts val="0"/>
              </a:spcBef>
              <a:buNone/>
              <a:defRPr sz="2398" b="0" cap="none" baseline="0">
                <a:solidFill>
                  <a:schemeClr val="bg1">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94576342"/>
      </p:ext>
    </p:extLst>
  </p:cSld>
  <p:clrMapOvr>
    <a:masterClrMapping/>
  </p:clrMapOvr>
  <p:transition>
    <p:fade/>
  </p:transition>
  <p:timing>
    <p:tnLst>
      <p:par>
        <p:cTn id="1" dur="indefinite" restart="never" nodeType="tmRoot"/>
      </p:par>
    </p:tnLst>
  </p:timing>
  <p:hf hdr="0"/>
</p:sldLayout>
</file>

<file path=ppt/slideLayouts/slideLayout54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976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719526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8"/>
            <a:ext cx="11652805" cy="2018835"/>
          </a:xfrm>
        </p:spPr>
        <p:txBody>
          <a:bodyPr/>
          <a:lstStyle>
            <a:lvl1pPr marL="0" indent="0">
              <a:buNone/>
              <a:defRPr/>
            </a:lvl1pPr>
            <a:lvl2pPr marL="28000" indent="0">
              <a:buNone/>
              <a:defRPr sz="1960"/>
            </a:lvl2pPr>
            <a:lvl3pPr marL="219341" indent="0">
              <a:buNone/>
              <a:defRPr sz="1960"/>
            </a:lvl3pPr>
            <a:lvl4pPr marL="466683" indent="0">
              <a:buNone/>
              <a:defRPr sz="1764"/>
            </a:lvl4pPr>
            <a:lvl5pPr marL="72491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4794767"/>
      </p:ext>
    </p:extLst>
  </p:cSld>
  <p:clrMapOvr>
    <a:masterClrMapping/>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282554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70" y="440492"/>
            <a:ext cx="2870723" cy="1318654"/>
          </a:xfrm>
          <a:prstGeom prst="rect">
            <a:avLst/>
          </a:prstGeom>
        </p:spPr>
      </p:pic>
    </p:spTree>
    <p:extLst>
      <p:ext uri="{BB962C8B-B14F-4D97-AF65-F5344CB8AC3E}">
        <p14:creationId xmlns:p14="http://schemas.microsoft.com/office/powerpoint/2010/main" val="6155396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2978656"/>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2"/>
            <a:ext cx="5901482" cy="206206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11127036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5" y="3877272"/>
            <a:ext cx="6271784"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4" y="2075840"/>
            <a:ext cx="8065659"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704965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4"/>
            <a:ext cx="8065661" cy="1792326"/>
          </a:xfrm>
          <a:noFill/>
        </p:spPr>
        <p:txBody>
          <a:bodyPr lIns="146304" tIns="109728" rIns="146304" bIns="109728">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7" y="6061767"/>
            <a:ext cx="1522007" cy="326167"/>
          </a:xfrm>
          <a:prstGeom prst="rect">
            <a:avLst/>
          </a:prstGeom>
        </p:spPr>
      </p:pic>
    </p:spTree>
    <p:extLst>
      <p:ext uri="{BB962C8B-B14F-4D97-AF65-F5344CB8AC3E}">
        <p14:creationId xmlns:p14="http://schemas.microsoft.com/office/powerpoint/2010/main" val="2118007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1927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47244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41960692"/>
      </p:ext>
    </p:extLst>
  </p:cSld>
  <p:clrMapOvr>
    <a:masterClrMapping/>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89016178"/>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51347424"/>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71391605"/>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552268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365119"/>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gradFill>
                  <a:gsLst>
                    <a:gs pos="2920">
                      <a:schemeClr val="tx1"/>
                    </a:gs>
                    <a:gs pos="100000">
                      <a:schemeClr val="tx1"/>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39482470"/>
      </p:ext>
    </p:extLst>
  </p:cSld>
  <p:clrMapOvr>
    <a:masterClrMapping/>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0284563"/>
      </p:ext>
    </p:extLst>
  </p:cSld>
  <p:clrMapOvr>
    <a:masterClrMapping/>
  </p:clrMapOvr>
  <p:transition>
    <p:fade/>
  </p:transition>
  <p:timing>
    <p:tnLst>
      <p:par>
        <p:cTn id="1" dur="indefinite" restart="never" nodeType="tmRoot"/>
      </p:par>
    </p:tnLst>
  </p:timing>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5149811"/>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9619527"/>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9051648"/>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96240270"/>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1320024"/>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1014299"/>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2"/>
            <a:ext cx="11652805"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1628277748"/>
      </p:ext>
    </p:extLst>
  </p:cSld>
  <p:clrMapOvr>
    <a:masterClrMapping/>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129676257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4270275"/>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532731505"/>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0"/>
            <a:ext cx="9858104" cy="899665"/>
          </a:xfrm>
        </p:spPr>
        <p:txBody>
          <a:bodyPr/>
          <a:lstStyle>
            <a:lvl1pPr marL="228629" indent="-228629">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2501646"/>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2084174"/>
            <a:ext cx="9858104" cy="899665"/>
          </a:xfrm>
        </p:spPr>
        <p:txBody>
          <a:bodyPr/>
          <a:lstStyle>
            <a:lvl1pPr marL="276842" indent="-276842">
              <a:tabLst>
                <a:tab pos="276842"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4"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6064961"/>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p:txBody>
      </p:sp>
      <p:sp>
        <p:nvSpPr>
          <p:cNvPr id="4" name="Title 1"/>
          <p:cNvSpPr>
            <a:spLocks noGrp="1"/>
          </p:cNvSpPr>
          <p:nvPr>
            <p:ph type="title"/>
          </p:nvPr>
        </p:nvSpPr>
        <p:spPr>
          <a:xfrm>
            <a:off x="276950" y="1187622"/>
            <a:ext cx="11652805" cy="899665"/>
          </a:xfrm>
        </p:spPr>
        <p:txBody>
          <a:bodyPr/>
          <a:lstStyle>
            <a:lvl1pPr>
              <a:defRPr sz="705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4076118"/>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578315924"/>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5" y="2"/>
            <a:ext cx="6049293" cy="6857999"/>
          </a:xfrm>
          <a:prstGeom prst="rect">
            <a:avLst/>
          </a:prstGeom>
        </p:spPr>
      </p:pic>
    </p:spTree>
    <p:extLst>
      <p:ext uri="{BB962C8B-B14F-4D97-AF65-F5344CB8AC3E}">
        <p14:creationId xmlns:p14="http://schemas.microsoft.com/office/powerpoint/2010/main" val="3740795421"/>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975533"/>
      </p:ext>
    </p:extLst>
  </p:cSld>
  <p:clrMapOvr>
    <a:masterClrMapping/>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30170"/>
      </p:ext>
    </p:extLst>
  </p:cSld>
  <p:clrMapOvr>
    <a:masterClrMapping/>
  </p:clrMapOvr>
  <p:transition>
    <p:fade/>
  </p:transition>
  <p:timing>
    <p:tnLst>
      <p:par>
        <p:cTn id="1" dur="indefinite" restart="never" nodeType="tmRoot"/>
      </p:par>
    </p:tnLst>
  </p:timing>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335463"/>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7915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662693"/>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063242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24300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4921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85078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33127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31939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33156892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25257966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3256697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2172128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53314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7908131"/>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54760758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1967553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98459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0175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0994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8925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4218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803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556741133"/>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2618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1" y="6061768"/>
            <a:ext cx="1517373" cy="326167"/>
          </a:xfrm>
          <a:prstGeom prst="rect">
            <a:avLst/>
          </a:prstGeom>
        </p:spPr>
      </p:pic>
      <p:sp>
        <p:nvSpPr>
          <p:cNvPr id="4"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3042031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5" y="6061768"/>
            <a:ext cx="1522008" cy="326167"/>
          </a:xfrm>
          <a:prstGeom prst="rect">
            <a:avLst/>
          </a:prstGeom>
        </p:spPr>
      </p:pic>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07306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4"/>
            <a:ext cx="8961852"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smtClean="0"/>
              <a:t>Speaker Name</a:t>
            </a:r>
          </a:p>
        </p:txBody>
      </p:sp>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195675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9"/>
            <a:ext cx="9858106"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89250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37403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045511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762176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513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7703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gradFill>
                  <a:gsLst>
                    <a:gs pos="2920">
                      <a:schemeClr val="tx2"/>
                    </a:gs>
                    <a:gs pos="39000">
                      <a:schemeClr val="tx2"/>
                    </a:gs>
                  </a:gsLst>
                  <a:lin ang="5400000" scaled="0"/>
                </a:gradFill>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7617584"/>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3491848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418339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299123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466848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6579745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589428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913824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3"/>
            <a:ext cx="11652805" cy="899665"/>
          </a:xfrm>
        </p:spPr>
        <p:txBody>
          <a:bodyPr/>
          <a:lstStyle>
            <a:lvl1pPr>
              <a:defRPr sz="705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86546053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68325799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3204834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3" indent="-228653">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22828642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26" Type="http://schemas.openxmlformats.org/officeDocument/2006/relationships/slideLayout" Target="../slideLayouts/slideLayout336.xml"/><Relationship Id="rId3" Type="http://schemas.openxmlformats.org/officeDocument/2006/relationships/slideLayout" Target="../slideLayouts/slideLayout313.xml"/><Relationship Id="rId21" Type="http://schemas.openxmlformats.org/officeDocument/2006/relationships/slideLayout" Target="../slideLayouts/slideLayout331.xml"/><Relationship Id="rId34" Type="http://schemas.openxmlformats.org/officeDocument/2006/relationships/theme" Target="../theme/theme10.xml"/><Relationship Id="rId7" Type="http://schemas.openxmlformats.org/officeDocument/2006/relationships/slideLayout" Target="../slideLayouts/slideLayout317.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5" Type="http://schemas.openxmlformats.org/officeDocument/2006/relationships/slideLayout" Target="../slideLayouts/slideLayout335.xml"/><Relationship Id="rId33" Type="http://schemas.openxmlformats.org/officeDocument/2006/relationships/slideLayout" Target="../slideLayouts/slideLayout343.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20" Type="http://schemas.openxmlformats.org/officeDocument/2006/relationships/slideLayout" Target="../slideLayouts/slideLayout330.xml"/><Relationship Id="rId29" Type="http://schemas.openxmlformats.org/officeDocument/2006/relationships/slideLayout" Target="../slideLayouts/slideLayout339.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24" Type="http://schemas.openxmlformats.org/officeDocument/2006/relationships/slideLayout" Target="../slideLayouts/slideLayout334.xml"/><Relationship Id="rId32" Type="http://schemas.openxmlformats.org/officeDocument/2006/relationships/slideLayout" Target="../slideLayouts/slideLayout342.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23" Type="http://schemas.openxmlformats.org/officeDocument/2006/relationships/slideLayout" Target="../slideLayouts/slideLayout333.xml"/><Relationship Id="rId28" Type="http://schemas.openxmlformats.org/officeDocument/2006/relationships/slideLayout" Target="../slideLayouts/slideLayout338.xml"/><Relationship Id="rId36" Type="http://schemas.openxmlformats.org/officeDocument/2006/relationships/image" Target="../media/image5.png"/><Relationship Id="rId10" Type="http://schemas.openxmlformats.org/officeDocument/2006/relationships/slideLayout" Target="../slideLayouts/slideLayout320.xml"/><Relationship Id="rId19" Type="http://schemas.openxmlformats.org/officeDocument/2006/relationships/slideLayout" Target="../slideLayouts/slideLayout329.xml"/><Relationship Id="rId31" Type="http://schemas.openxmlformats.org/officeDocument/2006/relationships/slideLayout" Target="../slideLayouts/slideLayout341.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 Id="rId22" Type="http://schemas.openxmlformats.org/officeDocument/2006/relationships/slideLayout" Target="../slideLayouts/slideLayout332.xml"/><Relationship Id="rId27" Type="http://schemas.openxmlformats.org/officeDocument/2006/relationships/slideLayout" Target="../slideLayouts/slideLayout337.xml"/><Relationship Id="rId30" Type="http://schemas.openxmlformats.org/officeDocument/2006/relationships/slideLayout" Target="../slideLayouts/slideLayout340.xml"/><Relationship Id="rId35"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51.xml"/><Relationship Id="rId13" Type="http://schemas.openxmlformats.org/officeDocument/2006/relationships/slideLayout" Target="../slideLayouts/slideLayout356.xml"/><Relationship Id="rId18" Type="http://schemas.openxmlformats.org/officeDocument/2006/relationships/slideLayout" Target="../slideLayouts/slideLayout361.xml"/><Relationship Id="rId26" Type="http://schemas.openxmlformats.org/officeDocument/2006/relationships/slideLayout" Target="../slideLayouts/slideLayout369.xml"/><Relationship Id="rId3" Type="http://schemas.openxmlformats.org/officeDocument/2006/relationships/slideLayout" Target="../slideLayouts/slideLayout346.xml"/><Relationship Id="rId21" Type="http://schemas.openxmlformats.org/officeDocument/2006/relationships/slideLayout" Target="../slideLayouts/slideLayout364.xml"/><Relationship Id="rId34" Type="http://schemas.openxmlformats.org/officeDocument/2006/relationships/slideLayout" Target="../slideLayouts/slideLayout377.xml"/><Relationship Id="rId7" Type="http://schemas.openxmlformats.org/officeDocument/2006/relationships/slideLayout" Target="../slideLayouts/slideLayout350.xml"/><Relationship Id="rId12" Type="http://schemas.openxmlformats.org/officeDocument/2006/relationships/slideLayout" Target="../slideLayouts/slideLayout355.xml"/><Relationship Id="rId17" Type="http://schemas.openxmlformats.org/officeDocument/2006/relationships/slideLayout" Target="../slideLayouts/slideLayout360.xml"/><Relationship Id="rId25" Type="http://schemas.openxmlformats.org/officeDocument/2006/relationships/slideLayout" Target="../slideLayouts/slideLayout368.xml"/><Relationship Id="rId33" Type="http://schemas.openxmlformats.org/officeDocument/2006/relationships/slideLayout" Target="../slideLayouts/slideLayout376.xml"/><Relationship Id="rId38" Type="http://schemas.openxmlformats.org/officeDocument/2006/relationships/image" Target="../media/image27.png"/><Relationship Id="rId2" Type="http://schemas.openxmlformats.org/officeDocument/2006/relationships/slideLayout" Target="../slideLayouts/slideLayout345.xml"/><Relationship Id="rId16" Type="http://schemas.openxmlformats.org/officeDocument/2006/relationships/slideLayout" Target="../slideLayouts/slideLayout359.xml"/><Relationship Id="rId20" Type="http://schemas.openxmlformats.org/officeDocument/2006/relationships/slideLayout" Target="../slideLayouts/slideLayout363.xml"/><Relationship Id="rId29" Type="http://schemas.openxmlformats.org/officeDocument/2006/relationships/slideLayout" Target="../slideLayouts/slideLayout372.xml"/><Relationship Id="rId1" Type="http://schemas.openxmlformats.org/officeDocument/2006/relationships/slideLayout" Target="../slideLayouts/slideLayout344.xml"/><Relationship Id="rId6" Type="http://schemas.openxmlformats.org/officeDocument/2006/relationships/slideLayout" Target="../slideLayouts/slideLayout349.xml"/><Relationship Id="rId11" Type="http://schemas.openxmlformats.org/officeDocument/2006/relationships/slideLayout" Target="../slideLayouts/slideLayout354.xml"/><Relationship Id="rId24" Type="http://schemas.openxmlformats.org/officeDocument/2006/relationships/slideLayout" Target="../slideLayouts/slideLayout367.xml"/><Relationship Id="rId32" Type="http://schemas.openxmlformats.org/officeDocument/2006/relationships/slideLayout" Target="../slideLayouts/slideLayout375.xml"/><Relationship Id="rId37" Type="http://schemas.openxmlformats.org/officeDocument/2006/relationships/theme" Target="../theme/theme11.xml"/><Relationship Id="rId5" Type="http://schemas.openxmlformats.org/officeDocument/2006/relationships/slideLayout" Target="../slideLayouts/slideLayout348.xml"/><Relationship Id="rId15" Type="http://schemas.openxmlformats.org/officeDocument/2006/relationships/slideLayout" Target="../slideLayouts/slideLayout358.xml"/><Relationship Id="rId23" Type="http://schemas.openxmlformats.org/officeDocument/2006/relationships/slideLayout" Target="../slideLayouts/slideLayout366.xml"/><Relationship Id="rId28" Type="http://schemas.openxmlformats.org/officeDocument/2006/relationships/slideLayout" Target="../slideLayouts/slideLayout371.xml"/><Relationship Id="rId36" Type="http://schemas.openxmlformats.org/officeDocument/2006/relationships/slideLayout" Target="../slideLayouts/slideLayout379.xml"/><Relationship Id="rId10" Type="http://schemas.openxmlformats.org/officeDocument/2006/relationships/slideLayout" Target="../slideLayouts/slideLayout353.xml"/><Relationship Id="rId19" Type="http://schemas.openxmlformats.org/officeDocument/2006/relationships/slideLayout" Target="../slideLayouts/slideLayout362.xml"/><Relationship Id="rId31" Type="http://schemas.openxmlformats.org/officeDocument/2006/relationships/slideLayout" Target="../slideLayouts/slideLayout374.xml"/><Relationship Id="rId4" Type="http://schemas.openxmlformats.org/officeDocument/2006/relationships/slideLayout" Target="../slideLayouts/slideLayout347.xml"/><Relationship Id="rId9" Type="http://schemas.openxmlformats.org/officeDocument/2006/relationships/slideLayout" Target="../slideLayouts/slideLayout352.xml"/><Relationship Id="rId14" Type="http://schemas.openxmlformats.org/officeDocument/2006/relationships/slideLayout" Target="../slideLayouts/slideLayout357.xml"/><Relationship Id="rId22" Type="http://schemas.openxmlformats.org/officeDocument/2006/relationships/slideLayout" Target="../slideLayouts/slideLayout365.xml"/><Relationship Id="rId27" Type="http://schemas.openxmlformats.org/officeDocument/2006/relationships/slideLayout" Target="../slideLayouts/slideLayout370.xml"/><Relationship Id="rId30" Type="http://schemas.openxmlformats.org/officeDocument/2006/relationships/slideLayout" Target="../slideLayouts/slideLayout373.xml"/><Relationship Id="rId35" Type="http://schemas.openxmlformats.org/officeDocument/2006/relationships/slideLayout" Target="../slideLayouts/slideLayout37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87.xml"/><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26" Type="http://schemas.openxmlformats.org/officeDocument/2006/relationships/slideLayout" Target="../slideLayouts/slideLayout405.xml"/><Relationship Id="rId3" Type="http://schemas.openxmlformats.org/officeDocument/2006/relationships/slideLayout" Target="../slideLayouts/slideLayout382.xml"/><Relationship Id="rId21" Type="http://schemas.openxmlformats.org/officeDocument/2006/relationships/slideLayout" Target="../slideLayouts/slideLayout400.xml"/><Relationship Id="rId34" Type="http://schemas.openxmlformats.org/officeDocument/2006/relationships/slideLayout" Target="../slideLayouts/slideLayout413.xml"/><Relationship Id="rId7" Type="http://schemas.openxmlformats.org/officeDocument/2006/relationships/slideLayout" Target="../slideLayouts/slideLayout386.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5" Type="http://schemas.openxmlformats.org/officeDocument/2006/relationships/slideLayout" Target="../slideLayouts/slideLayout404.xml"/><Relationship Id="rId33" Type="http://schemas.openxmlformats.org/officeDocument/2006/relationships/slideLayout" Target="../slideLayouts/slideLayout412.xml"/><Relationship Id="rId38" Type="http://schemas.openxmlformats.org/officeDocument/2006/relationships/image" Target="../media/image27.png"/><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0" Type="http://schemas.openxmlformats.org/officeDocument/2006/relationships/slideLayout" Target="../slideLayouts/slideLayout399.xml"/><Relationship Id="rId29" Type="http://schemas.openxmlformats.org/officeDocument/2006/relationships/slideLayout" Target="../slideLayouts/slideLayout408.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24" Type="http://schemas.openxmlformats.org/officeDocument/2006/relationships/slideLayout" Target="../slideLayouts/slideLayout403.xml"/><Relationship Id="rId32" Type="http://schemas.openxmlformats.org/officeDocument/2006/relationships/slideLayout" Target="../slideLayouts/slideLayout411.xml"/><Relationship Id="rId37" Type="http://schemas.openxmlformats.org/officeDocument/2006/relationships/theme" Target="../theme/theme12.xml"/><Relationship Id="rId5" Type="http://schemas.openxmlformats.org/officeDocument/2006/relationships/slideLayout" Target="../slideLayouts/slideLayout384.xml"/><Relationship Id="rId15" Type="http://schemas.openxmlformats.org/officeDocument/2006/relationships/slideLayout" Target="../slideLayouts/slideLayout394.xml"/><Relationship Id="rId23" Type="http://schemas.openxmlformats.org/officeDocument/2006/relationships/slideLayout" Target="../slideLayouts/slideLayout402.xml"/><Relationship Id="rId28" Type="http://schemas.openxmlformats.org/officeDocument/2006/relationships/slideLayout" Target="../slideLayouts/slideLayout407.xml"/><Relationship Id="rId36" Type="http://schemas.openxmlformats.org/officeDocument/2006/relationships/slideLayout" Target="../slideLayouts/slideLayout415.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31" Type="http://schemas.openxmlformats.org/officeDocument/2006/relationships/slideLayout" Target="../slideLayouts/slideLayout410.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 Id="rId22" Type="http://schemas.openxmlformats.org/officeDocument/2006/relationships/slideLayout" Target="../slideLayouts/slideLayout401.xml"/><Relationship Id="rId27" Type="http://schemas.openxmlformats.org/officeDocument/2006/relationships/slideLayout" Target="../slideLayouts/slideLayout406.xml"/><Relationship Id="rId30" Type="http://schemas.openxmlformats.org/officeDocument/2006/relationships/slideLayout" Target="../slideLayouts/slideLayout409.xml"/><Relationship Id="rId35" Type="http://schemas.openxmlformats.org/officeDocument/2006/relationships/slideLayout" Target="../slideLayouts/slideLayout41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23.xml"/><Relationship Id="rId13" Type="http://schemas.openxmlformats.org/officeDocument/2006/relationships/slideLayout" Target="../slideLayouts/slideLayout428.xml"/><Relationship Id="rId18" Type="http://schemas.openxmlformats.org/officeDocument/2006/relationships/slideLayout" Target="../slideLayouts/slideLayout433.xml"/><Relationship Id="rId26" Type="http://schemas.openxmlformats.org/officeDocument/2006/relationships/slideLayout" Target="../slideLayouts/slideLayout441.xml"/><Relationship Id="rId3" Type="http://schemas.openxmlformats.org/officeDocument/2006/relationships/slideLayout" Target="../slideLayouts/slideLayout418.xml"/><Relationship Id="rId21" Type="http://schemas.openxmlformats.org/officeDocument/2006/relationships/slideLayout" Target="../slideLayouts/slideLayout436.xml"/><Relationship Id="rId34" Type="http://schemas.openxmlformats.org/officeDocument/2006/relationships/slideLayout" Target="../slideLayouts/slideLayout449.xml"/><Relationship Id="rId7" Type="http://schemas.openxmlformats.org/officeDocument/2006/relationships/slideLayout" Target="../slideLayouts/slideLayout422.xml"/><Relationship Id="rId12" Type="http://schemas.openxmlformats.org/officeDocument/2006/relationships/slideLayout" Target="../slideLayouts/slideLayout427.xml"/><Relationship Id="rId17" Type="http://schemas.openxmlformats.org/officeDocument/2006/relationships/slideLayout" Target="../slideLayouts/slideLayout432.xml"/><Relationship Id="rId25" Type="http://schemas.openxmlformats.org/officeDocument/2006/relationships/slideLayout" Target="../slideLayouts/slideLayout440.xml"/><Relationship Id="rId33" Type="http://schemas.openxmlformats.org/officeDocument/2006/relationships/slideLayout" Target="../slideLayouts/slideLayout448.xml"/><Relationship Id="rId38" Type="http://schemas.openxmlformats.org/officeDocument/2006/relationships/image" Target="../media/image27.png"/><Relationship Id="rId2" Type="http://schemas.openxmlformats.org/officeDocument/2006/relationships/slideLayout" Target="../slideLayouts/slideLayout417.xml"/><Relationship Id="rId16" Type="http://schemas.openxmlformats.org/officeDocument/2006/relationships/slideLayout" Target="../slideLayouts/slideLayout431.xml"/><Relationship Id="rId20" Type="http://schemas.openxmlformats.org/officeDocument/2006/relationships/slideLayout" Target="../slideLayouts/slideLayout435.xml"/><Relationship Id="rId29" Type="http://schemas.openxmlformats.org/officeDocument/2006/relationships/slideLayout" Target="../slideLayouts/slideLayout444.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slideLayout" Target="../slideLayouts/slideLayout426.xml"/><Relationship Id="rId24" Type="http://schemas.openxmlformats.org/officeDocument/2006/relationships/slideLayout" Target="../slideLayouts/slideLayout439.xml"/><Relationship Id="rId32" Type="http://schemas.openxmlformats.org/officeDocument/2006/relationships/slideLayout" Target="../slideLayouts/slideLayout447.xml"/><Relationship Id="rId37" Type="http://schemas.openxmlformats.org/officeDocument/2006/relationships/theme" Target="../theme/theme13.xml"/><Relationship Id="rId5" Type="http://schemas.openxmlformats.org/officeDocument/2006/relationships/slideLayout" Target="../slideLayouts/slideLayout420.xml"/><Relationship Id="rId15" Type="http://schemas.openxmlformats.org/officeDocument/2006/relationships/slideLayout" Target="../slideLayouts/slideLayout430.xml"/><Relationship Id="rId23" Type="http://schemas.openxmlformats.org/officeDocument/2006/relationships/slideLayout" Target="../slideLayouts/slideLayout438.xml"/><Relationship Id="rId28" Type="http://schemas.openxmlformats.org/officeDocument/2006/relationships/slideLayout" Target="../slideLayouts/slideLayout443.xml"/><Relationship Id="rId36" Type="http://schemas.openxmlformats.org/officeDocument/2006/relationships/slideLayout" Target="../slideLayouts/slideLayout451.xml"/><Relationship Id="rId10" Type="http://schemas.openxmlformats.org/officeDocument/2006/relationships/slideLayout" Target="../slideLayouts/slideLayout425.xml"/><Relationship Id="rId19" Type="http://schemas.openxmlformats.org/officeDocument/2006/relationships/slideLayout" Target="../slideLayouts/slideLayout434.xml"/><Relationship Id="rId31" Type="http://schemas.openxmlformats.org/officeDocument/2006/relationships/slideLayout" Target="../slideLayouts/slideLayout446.xml"/><Relationship Id="rId4" Type="http://schemas.openxmlformats.org/officeDocument/2006/relationships/slideLayout" Target="../slideLayouts/slideLayout419.xml"/><Relationship Id="rId9" Type="http://schemas.openxmlformats.org/officeDocument/2006/relationships/slideLayout" Target="../slideLayouts/slideLayout424.xml"/><Relationship Id="rId14" Type="http://schemas.openxmlformats.org/officeDocument/2006/relationships/slideLayout" Target="../slideLayouts/slideLayout429.xml"/><Relationship Id="rId22" Type="http://schemas.openxmlformats.org/officeDocument/2006/relationships/slideLayout" Target="../slideLayouts/slideLayout437.xml"/><Relationship Id="rId27" Type="http://schemas.openxmlformats.org/officeDocument/2006/relationships/slideLayout" Target="../slideLayouts/slideLayout442.xml"/><Relationship Id="rId30" Type="http://schemas.openxmlformats.org/officeDocument/2006/relationships/slideLayout" Target="../slideLayouts/slideLayout445.xml"/><Relationship Id="rId35" Type="http://schemas.openxmlformats.org/officeDocument/2006/relationships/slideLayout" Target="../slideLayouts/slideLayout45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59.xml"/><Relationship Id="rId13" Type="http://schemas.openxmlformats.org/officeDocument/2006/relationships/slideLayout" Target="../slideLayouts/slideLayout464.xml"/><Relationship Id="rId18" Type="http://schemas.openxmlformats.org/officeDocument/2006/relationships/slideLayout" Target="../slideLayouts/slideLayout469.xml"/><Relationship Id="rId26" Type="http://schemas.openxmlformats.org/officeDocument/2006/relationships/slideLayout" Target="../slideLayouts/slideLayout477.xml"/><Relationship Id="rId3" Type="http://schemas.openxmlformats.org/officeDocument/2006/relationships/slideLayout" Target="../slideLayouts/slideLayout454.xml"/><Relationship Id="rId21" Type="http://schemas.openxmlformats.org/officeDocument/2006/relationships/slideLayout" Target="../slideLayouts/slideLayout472.xml"/><Relationship Id="rId7" Type="http://schemas.openxmlformats.org/officeDocument/2006/relationships/slideLayout" Target="../slideLayouts/slideLayout458.xml"/><Relationship Id="rId12" Type="http://schemas.openxmlformats.org/officeDocument/2006/relationships/slideLayout" Target="../slideLayouts/slideLayout463.xml"/><Relationship Id="rId17" Type="http://schemas.openxmlformats.org/officeDocument/2006/relationships/slideLayout" Target="../slideLayouts/slideLayout468.xml"/><Relationship Id="rId25" Type="http://schemas.openxmlformats.org/officeDocument/2006/relationships/slideLayout" Target="../slideLayouts/slideLayout476.xml"/><Relationship Id="rId2" Type="http://schemas.openxmlformats.org/officeDocument/2006/relationships/slideLayout" Target="../slideLayouts/slideLayout453.xml"/><Relationship Id="rId16" Type="http://schemas.openxmlformats.org/officeDocument/2006/relationships/slideLayout" Target="../slideLayouts/slideLayout467.xml"/><Relationship Id="rId20" Type="http://schemas.openxmlformats.org/officeDocument/2006/relationships/slideLayout" Target="../slideLayouts/slideLayout471.xml"/><Relationship Id="rId29" Type="http://schemas.openxmlformats.org/officeDocument/2006/relationships/slideLayout" Target="../slideLayouts/slideLayout480.xml"/><Relationship Id="rId1" Type="http://schemas.openxmlformats.org/officeDocument/2006/relationships/slideLayout" Target="../slideLayouts/slideLayout452.xml"/><Relationship Id="rId6" Type="http://schemas.openxmlformats.org/officeDocument/2006/relationships/slideLayout" Target="../slideLayouts/slideLayout457.xml"/><Relationship Id="rId11" Type="http://schemas.openxmlformats.org/officeDocument/2006/relationships/slideLayout" Target="../slideLayouts/slideLayout462.xml"/><Relationship Id="rId24" Type="http://schemas.openxmlformats.org/officeDocument/2006/relationships/slideLayout" Target="../slideLayouts/slideLayout475.xml"/><Relationship Id="rId32" Type="http://schemas.openxmlformats.org/officeDocument/2006/relationships/image" Target="../media/image20.png"/><Relationship Id="rId5" Type="http://schemas.openxmlformats.org/officeDocument/2006/relationships/slideLayout" Target="../slideLayouts/slideLayout456.xml"/><Relationship Id="rId15" Type="http://schemas.openxmlformats.org/officeDocument/2006/relationships/slideLayout" Target="../slideLayouts/slideLayout466.xml"/><Relationship Id="rId23" Type="http://schemas.openxmlformats.org/officeDocument/2006/relationships/slideLayout" Target="../slideLayouts/slideLayout474.xml"/><Relationship Id="rId28" Type="http://schemas.openxmlformats.org/officeDocument/2006/relationships/slideLayout" Target="../slideLayouts/slideLayout479.xml"/><Relationship Id="rId10" Type="http://schemas.openxmlformats.org/officeDocument/2006/relationships/slideLayout" Target="../slideLayouts/slideLayout461.xml"/><Relationship Id="rId19" Type="http://schemas.openxmlformats.org/officeDocument/2006/relationships/slideLayout" Target="../slideLayouts/slideLayout470.xml"/><Relationship Id="rId31" Type="http://schemas.openxmlformats.org/officeDocument/2006/relationships/theme" Target="../theme/theme14.xml"/><Relationship Id="rId4" Type="http://schemas.openxmlformats.org/officeDocument/2006/relationships/slideLayout" Target="../slideLayouts/slideLayout455.xml"/><Relationship Id="rId9" Type="http://schemas.openxmlformats.org/officeDocument/2006/relationships/slideLayout" Target="../slideLayouts/slideLayout460.xml"/><Relationship Id="rId14" Type="http://schemas.openxmlformats.org/officeDocument/2006/relationships/slideLayout" Target="../slideLayouts/slideLayout465.xml"/><Relationship Id="rId22" Type="http://schemas.openxmlformats.org/officeDocument/2006/relationships/slideLayout" Target="../slideLayouts/slideLayout473.xml"/><Relationship Id="rId27" Type="http://schemas.openxmlformats.org/officeDocument/2006/relationships/slideLayout" Target="../slideLayouts/slideLayout478.xml"/><Relationship Id="rId30" Type="http://schemas.openxmlformats.org/officeDocument/2006/relationships/slideLayout" Target="../slideLayouts/slideLayout48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89.xml"/><Relationship Id="rId13" Type="http://schemas.openxmlformats.org/officeDocument/2006/relationships/slideLayout" Target="../slideLayouts/slideLayout494.xml"/><Relationship Id="rId18" Type="http://schemas.openxmlformats.org/officeDocument/2006/relationships/slideLayout" Target="../slideLayouts/slideLayout499.xml"/><Relationship Id="rId26" Type="http://schemas.openxmlformats.org/officeDocument/2006/relationships/slideLayout" Target="../slideLayouts/slideLayout507.xml"/><Relationship Id="rId3" Type="http://schemas.openxmlformats.org/officeDocument/2006/relationships/slideLayout" Target="../slideLayouts/slideLayout484.xml"/><Relationship Id="rId21" Type="http://schemas.openxmlformats.org/officeDocument/2006/relationships/slideLayout" Target="../slideLayouts/slideLayout502.xml"/><Relationship Id="rId34" Type="http://schemas.openxmlformats.org/officeDocument/2006/relationships/slideLayout" Target="../slideLayouts/slideLayout515.xml"/><Relationship Id="rId7" Type="http://schemas.openxmlformats.org/officeDocument/2006/relationships/slideLayout" Target="../slideLayouts/slideLayout488.xml"/><Relationship Id="rId12" Type="http://schemas.openxmlformats.org/officeDocument/2006/relationships/slideLayout" Target="../slideLayouts/slideLayout493.xml"/><Relationship Id="rId17" Type="http://schemas.openxmlformats.org/officeDocument/2006/relationships/slideLayout" Target="../slideLayouts/slideLayout498.xml"/><Relationship Id="rId25" Type="http://schemas.openxmlformats.org/officeDocument/2006/relationships/slideLayout" Target="../slideLayouts/slideLayout506.xml"/><Relationship Id="rId33" Type="http://schemas.openxmlformats.org/officeDocument/2006/relationships/slideLayout" Target="../slideLayouts/slideLayout514.xml"/><Relationship Id="rId2" Type="http://schemas.openxmlformats.org/officeDocument/2006/relationships/slideLayout" Target="../slideLayouts/slideLayout483.xml"/><Relationship Id="rId16" Type="http://schemas.openxmlformats.org/officeDocument/2006/relationships/slideLayout" Target="../slideLayouts/slideLayout497.xml"/><Relationship Id="rId20" Type="http://schemas.openxmlformats.org/officeDocument/2006/relationships/slideLayout" Target="../slideLayouts/slideLayout501.xml"/><Relationship Id="rId29" Type="http://schemas.openxmlformats.org/officeDocument/2006/relationships/slideLayout" Target="../slideLayouts/slideLayout510.xml"/><Relationship Id="rId1" Type="http://schemas.openxmlformats.org/officeDocument/2006/relationships/slideLayout" Target="../slideLayouts/slideLayout482.xml"/><Relationship Id="rId6" Type="http://schemas.openxmlformats.org/officeDocument/2006/relationships/slideLayout" Target="../slideLayouts/slideLayout487.xml"/><Relationship Id="rId11" Type="http://schemas.openxmlformats.org/officeDocument/2006/relationships/slideLayout" Target="../slideLayouts/slideLayout492.xml"/><Relationship Id="rId24" Type="http://schemas.openxmlformats.org/officeDocument/2006/relationships/slideLayout" Target="../slideLayouts/slideLayout505.xml"/><Relationship Id="rId32" Type="http://schemas.openxmlformats.org/officeDocument/2006/relationships/slideLayout" Target="../slideLayouts/slideLayout513.xml"/><Relationship Id="rId5" Type="http://schemas.openxmlformats.org/officeDocument/2006/relationships/slideLayout" Target="../slideLayouts/slideLayout486.xml"/><Relationship Id="rId15" Type="http://schemas.openxmlformats.org/officeDocument/2006/relationships/slideLayout" Target="../slideLayouts/slideLayout496.xml"/><Relationship Id="rId23" Type="http://schemas.openxmlformats.org/officeDocument/2006/relationships/slideLayout" Target="../slideLayouts/slideLayout504.xml"/><Relationship Id="rId28" Type="http://schemas.openxmlformats.org/officeDocument/2006/relationships/slideLayout" Target="../slideLayouts/slideLayout509.xml"/><Relationship Id="rId36" Type="http://schemas.openxmlformats.org/officeDocument/2006/relationships/image" Target="../media/image13.png"/><Relationship Id="rId10" Type="http://schemas.openxmlformats.org/officeDocument/2006/relationships/slideLayout" Target="../slideLayouts/slideLayout491.xml"/><Relationship Id="rId19" Type="http://schemas.openxmlformats.org/officeDocument/2006/relationships/slideLayout" Target="../slideLayouts/slideLayout500.xml"/><Relationship Id="rId31" Type="http://schemas.openxmlformats.org/officeDocument/2006/relationships/slideLayout" Target="../slideLayouts/slideLayout512.xml"/><Relationship Id="rId4" Type="http://schemas.openxmlformats.org/officeDocument/2006/relationships/slideLayout" Target="../slideLayouts/slideLayout485.xml"/><Relationship Id="rId9" Type="http://schemas.openxmlformats.org/officeDocument/2006/relationships/slideLayout" Target="../slideLayouts/slideLayout490.xml"/><Relationship Id="rId14" Type="http://schemas.openxmlformats.org/officeDocument/2006/relationships/slideLayout" Target="../slideLayouts/slideLayout495.xml"/><Relationship Id="rId22" Type="http://schemas.openxmlformats.org/officeDocument/2006/relationships/slideLayout" Target="../slideLayouts/slideLayout503.xml"/><Relationship Id="rId27" Type="http://schemas.openxmlformats.org/officeDocument/2006/relationships/slideLayout" Target="../slideLayouts/slideLayout508.xml"/><Relationship Id="rId30" Type="http://schemas.openxmlformats.org/officeDocument/2006/relationships/slideLayout" Target="../slideLayouts/slideLayout511.xml"/><Relationship Id="rId35"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23.xml"/><Relationship Id="rId13" Type="http://schemas.openxmlformats.org/officeDocument/2006/relationships/slideLayout" Target="../slideLayouts/slideLayout528.xml"/><Relationship Id="rId18" Type="http://schemas.openxmlformats.org/officeDocument/2006/relationships/slideLayout" Target="../slideLayouts/slideLayout533.xml"/><Relationship Id="rId26" Type="http://schemas.openxmlformats.org/officeDocument/2006/relationships/slideLayout" Target="../slideLayouts/slideLayout541.xml"/><Relationship Id="rId3" Type="http://schemas.openxmlformats.org/officeDocument/2006/relationships/slideLayout" Target="../slideLayouts/slideLayout518.xml"/><Relationship Id="rId21" Type="http://schemas.openxmlformats.org/officeDocument/2006/relationships/slideLayout" Target="../slideLayouts/slideLayout536.xml"/><Relationship Id="rId34" Type="http://schemas.openxmlformats.org/officeDocument/2006/relationships/theme" Target="../theme/theme16.xml"/><Relationship Id="rId7" Type="http://schemas.openxmlformats.org/officeDocument/2006/relationships/slideLayout" Target="../slideLayouts/slideLayout522.xml"/><Relationship Id="rId12" Type="http://schemas.openxmlformats.org/officeDocument/2006/relationships/slideLayout" Target="../slideLayouts/slideLayout527.xml"/><Relationship Id="rId17" Type="http://schemas.openxmlformats.org/officeDocument/2006/relationships/slideLayout" Target="../slideLayouts/slideLayout532.xml"/><Relationship Id="rId25" Type="http://schemas.openxmlformats.org/officeDocument/2006/relationships/slideLayout" Target="../slideLayouts/slideLayout540.xml"/><Relationship Id="rId33" Type="http://schemas.openxmlformats.org/officeDocument/2006/relationships/slideLayout" Target="../slideLayouts/slideLayout548.xml"/><Relationship Id="rId2" Type="http://schemas.openxmlformats.org/officeDocument/2006/relationships/slideLayout" Target="../slideLayouts/slideLayout517.xml"/><Relationship Id="rId16" Type="http://schemas.openxmlformats.org/officeDocument/2006/relationships/slideLayout" Target="../slideLayouts/slideLayout531.xml"/><Relationship Id="rId20" Type="http://schemas.openxmlformats.org/officeDocument/2006/relationships/slideLayout" Target="../slideLayouts/slideLayout535.xml"/><Relationship Id="rId29" Type="http://schemas.openxmlformats.org/officeDocument/2006/relationships/slideLayout" Target="../slideLayouts/slideLayout544.xml"/><Relationship Id="rId1" Type="http://schemas.openxmlformats.org/officeDocument/2006/relationships/slideLayout" Target="../slideLayouts/slideLayout516.xml"/><Relationship Id="rId6" Type="http://schemas.openxmlformats.org/officeDocument/2006/relationships/slideLayout" Target="../slideLayouts/slideLayout521.xml"/><Relationship Id="rId11" Type="http://schemas.openxmlformats.org/officeDocument/2006/relationships/slideLayout" Target="../slideLayouts/slideLayout526.xml"/><Relationship Id="rId24" Type="http://schemas.openxmlformats.org/officeDocument/2006/relationships/slideLayout" Target="../slideLayouts/slideLayout539.xml"/><Relationship Id="rId32" Type="http://schemas.openxmlformats.org/officeDocument/2006/relationships/slideLayout" Target="../slideLayouts/slideLayout547.xml"/><Relationship Id="rId5" Type="http://schemas.openxmlformats.org/officeDocument/2006/relationships/slideLayout" Target="../slideLayouts/slideLayout520.xml"/><Relationship Id="rId15" Type="http://schemas.openxmlformats.org/officeDocument/2006/relationships/slideLayout" Target="../slideLayouts/slideLayout530.xml"/><Relationship Id="rId23" Type="http://schemas.openxmlformats.org/officeDocument/2006/relationships/slideLayout" Target="../slideLayouts/slideLayout538.xml"/><Relationship Id="rId28" Type="http://schemas.openxmlformats.org/officeDocument/2006/relationships/slideLayout" Target="../slideLayouts/slideLayout543.xml"/><Relationship Id="rId10" Type="http://schemas.openxmlformats.org/officeDocument/2006/relationships/slideLayout" Target="../slideLayouts/slideLayout525.xml"/><Relationship Id="rId19" Type="http://schemas.openxmlformats.org/officeDocument/2006/relationships/slideLayout" Target="../slideLayouts/slideLayout534.xml"/><Relationship Id="rId31" Type="http://schemas.openxmlformats.org/officeDocument/2006/relationships/slideLayout" Target="../slideLayouts/slideLayout546.xml"/><Relationship Id="rId4" Type="http://schemas.openxmlformats.org/officeDocument/2006/relationships/slideLayout" Target="../slideLayouts/slideLayout519.xml"/><Relationship Id="rId9" Type="http://schemas.openxmlformats.org/officeDocument/2006/relationships/slideLayout" Target="../slideLayouts/slideLayout524.xml"/><Relationship Id="rId14" Type="http://schemas.openxmlformats.org/officeDocument/2006/relationships/slideLayout" Target="../slideLayouts/slideLayout529.xml"/><Relationship Id="rId22" Type="http://schemas.openxmlformats.org/officeDocument/2006/relationships/slideLayout" Target="../slideLayouts/slideLayout537.xml"/><Relationship Id="rId27" Type="http://schemas.openxmlformats.org/officeDocument/2006/relationships/slideLayout" Target="../slideLayouts/slideLayout542.xml"/><Relationship Id="rId30" Type="http://schemas.openxmlformats.org/officeDocument/2006/relationships/slideLayout" Target="../slideLayouts/slideLayout54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556.xml"/><Relationship Id="rId13" Type="http://schemas.openxmlformats.org/officeDocument/2006/relationships/slideLayout" Target="../slideLayouts/slideLayout561.xml"/><Relationship Id="rId18" Type="http://schemas.openxmlformats.org/officeDocument/2006/relationships/slideLayout" Target="../slideLayouts/slideLayout566.xml"/><Relationship Id="rId26" Type="http://schemas.openxmlformats.org/officeDocument/2006/relationships/slideLayout" Target="../slideLayouts/slideLayout574.xml"/><Relationship Id="rId3" Type="http://schemas.openxmlformats.org/officeDocument/2006/relationships/slideLayout" Target="../slideLayouts/slideLayout551.xml"/><Relationship Id="rId21" Type="http://schemas.openxmlformats.org/officeDocument/2006/relationships/slideLayout" Target="../slideLayouts/slideLayout569.xml"/><Relationship Id="rId34" Type="http://schemas.openxmlformats.org/officeDocument/2006/relationships/theme" Target="../theme/theme17.xml"/><Relationship Id="rId7" Type="http://schemas.openxmlformats.org/officeDocument/2006/relationships/slideLayout" Target="../slideLayouts/slideLayout555.xml"/><Relationship Id="rId12" Type="http://schemas.openxmlformats.org/officeDocument/2006/relationships/slideLayout" Target="../slideLayouts/slideLayout560.xml"/><Relationship Id="rId17" Type="http://schemas.openxmlformats.org/officeDocument/2006/relationships/slideLayout" Target="../slideLayouts/slideLayout565.xml"/><Relationship Id="rId25" Type="http://schemas.openxmlformats.org/officeDocument/2006/relationships/slideLayout" Target="../slideLayouts/slideLayout573.xml"/><Relationship Id="rId33" Type="http://schemas.openxmlformats.org/officeDocument/2006/relationships/slideLayout" Target="../slideLayouts/slideLayout581.xml"/><Relationship Id="rId2" Type="http://schemas.openxmlformats.org/officeDocument/2006/relationships/slideLayout" Target="../slideLayouts/slideLayout550.xml"/><Relationship Id="rId16" Type="http://schemas.openxmlformats.org/officeDocument/2006/relationships/slideLayout" Target="../slideLayouts/slideLayout564.xml"/><Relationship Id="rId20" Type="http://schemas.openxmlformats.org/officeDocument/2006/relationships/slideLayout" Target="../slideLayouts/slideLayout568.xml"/><Relationship Id="rId29" Type="http://schemas.openxmlformats.org/officeDocument/2006/relationships/slideLayout" Target="../slideLayouts/slideLayout577.xml"/><Relationship Id="rId1" Type="http://schemas.openxmlformats.org/officeDocument/2006/relationships/slideLayout" Target="../slideLayouts/slideLayout549.xml"/><Relationship Id="rId6" Type="http://schemas.openxmlformats.org/officeDocument/2006/relationships/slideLayout" Target="../slideLayouts/slideLayout554.xml"/><Relationship Id="rId11" Type="http://schemas.openxmlformats.org/officeDocument/2006/relationships/slideLayout" Target="../slideLayouts/slideLayout559.xml"/><Relationship Id="rId24" Type="http://schemas.openxmlformats.org/officeDocument/2006/relationships/slideLayout" Target="../slideLayouts/slideLayout572.xml"/><Relationship Id="rId32" Type="http://schemas.openxmlformats.org/officeDocument/2006/relationships/slideLayout" Target="../slideLayouts/slideLayout580.xml"/><Relationship Id="rId5" Type="http://schemas.openxmlformats.org/officeDocument/2006/relationships/slideLayout" Target="../slideLayouts/slideLayout553.xml"/><Relationship Id="rId15" Type="http://schemas.openxmlformats.org/officeDocument/2006/relationships/slideLayout" Target="../slideLayouts/slideLayout563.xml"/><Relationship Id="rId23" Type="http://schemas.openxmlformats.org/officeDocument/2006/relationships/slideLayout" Target="../slideLayouts/slideLayout571.xml"/><Relationship Id="rId28" Type="http://schemas.openxmlformats.org/officeDocument/2006/relationships/slideLayout" Target="../slideLayouts/slideLayout576.xml"/><Relationship Id="rId36" Type="http://schemas.openxmlformats.org/officeDocument/2006/relationships/image" Target="../media/image5.png"/><Relationship Id="rId10" Type="http://schemas.openxmlformats.org/officeDocument/2006/relationships/slideLayout" Target="../slideLayouts/slideLayout558.xml"/><Relationship Id="rId19" Type="http://schemas.openxmlformats.org/officeDocument/2006/relationships/slideLayout" Target="../slideLayouts/slideLayout567.xml"/><Relationship Id="rId31" Type="http://schemas.openxmlformats.org/officeDocument/2006/relationships/slideLayout" Target="../slideLayouts/slideLayout579.xml"/><Relationship Id="rId4" Type="http://schemas.openxmlformats.org/officeDocument/2006/relationships/slideLayout" Target="../slideLayouts/slideLayout552.xml"/><Relationship Id="rId9" Type="http://schemas.openxmlformats.org/officeDocument/2006/relationships/slideLayout" Target="../slideLayouts/slideLayout557.xml"/><Relationship Id="rId14" Type="http://schemas.openxmlformats.org/officeDocument/2006/relationships/slideLayout" Target="../slideLayouts/slideLayout562.xml"/><Relationship Id="rId22" Type="http://schemas.openxmlformats.org/officeDocument/2006/relationships/slideLayout" Target="../slideLayouts/slideLayout570.xml"/><Relationship Id="rId27" Type="http://schemas.openxmlformats.org/officeDocument/2006/relationships/slideLayout" Target="../slideLayouts/slideLayout575.xml"/><Relationship Id="rId30" Type="http://schemas.openxmlformats.org/officeDocument/2006/relationships/slideLayout" Target="../slideLayouts/slideLayout578.xml"/><Relationship Id="rId35"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image" Target="../media/image5.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image" Target="../media/image4.png"/><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slideLayout" Target="../slideLayouts/slideLayout117.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50" Type="http://schemas.openxmlformats.org/officeDocument/2006/relationships/slideLayout" Target="../slideLayouts/slideLayout128.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41" Type="http://schemas.openxmlformats.org/officeDocument/2006/relationships/slideLayout" Target="../slideLayouts/slideLayout119.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53" Type="http://schemas.openxmlformats.org/officeDocument/2006/relationships/image" Target="../media/image13.png"/><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52" Type="http://schemas.openxmlformats.org/officeDocument/2006/relationships/theme" Target="../theme/theme4.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8" Type="http://schemas.openxmlformats.org/officeDocument/2006/relationships/slideLayout" Target="../slideLayouts/slideLayout86.xml"/><Relationship Id="rId51" Type="http://schemas.openxmlformats.org/officeDocument/2006/relationships/slideLayout" Target="../slideLayouts/slideLayout12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42" Type="http://schemas.openxmlformats.org/officeDocument/2006/relationships/slideLayout" Target="../slideLayouts/slideLayout171.xml"/><Relationship Id="rId47" Type="http://schemas.openxmlformats.org/officeDocument/2006/relationships/slideLayout" Target="../slideLayouts/slideLayout176.xml"/><Relationship Id="rId50" Type="http://schemas.openxmlformats.org/officeDocument/2006/relationships/slideLayout" Target="../slideLayouts/slideLayout179.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46" Type="http://schemas.openxmlformats.org/officeDocument/2006/relationships/slideLayout" Target="../slideLayouts/slideLayout175.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41" Type="http://schemas.openxmlformats.org/officeDocument/2006/relationships/slideLayout" Target="../slideLayouts/slideLayout170.xml"/><Relationship Id="rId54" Type="http://schemas.openxmlformats.org/officeDocument/2006/relationships/image" Target="../media/image13.png"/><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slideLayout" Target="../slideLayouts/slideLayout169.xml"/><Relationship Id="rId45" Type="http://schemas.openxmlformats.org/officeDocument/2006/relationships/slideLayout" Target="../slideLayouts/slideLayout174.xml"/><Relationship Id="rId53" Type="http://schemas.openxmlformats.org/officeDocument/2006/relationships/theme" Target="../theme/theme5.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49" Type="http://schemas.openxmlformats.org/officeDocument/2006/relationships/slideLayout" Target="../slideLayouts/slideLayout178.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4" Type="http://schemas.openxmlformats.org/officeDocument/2006/relationships/slideLayout" Target="../slideLayouts/slideLayout173.xml"/><Relationship Id="rId52" Type="http://schemas.openxmlformats.org/officeDocument/2006/relationships/slideLayout" Target="../slideLayouts/slideLayout181.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43" Type="http://schemas.openxmlformats.org/officeDocument/2006/relationships/slideLayout" Target="../slideLayouts/slideLayout172.xml"/><Relationship Id="rId48" Type="http://schemas.openxmlformats.org/officeDocument/2006/relationships/slideLayout" Target="../slideLayouts/slideLayout177.xml"/><Relationship Id="rId8" Type="http://schemas.openxmlformats.org/officeDocument/2006/relationships/slideLayout" Target="../slideLayouts/slideLayout137.xml"/><Relationship Id="rId51" Type="http://schemas.openxmlformats.org/officeDocument/2006/relationships/slideLayout" Target="../slideLayouts/slideLayout1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34" Type="http://schemas.openxmlformats.org/officeDocument/2006/relationships/theme" Target="../theme/theme6.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slideLayout" Target="../slideLayouts/slideLayout214.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36" Type="http://schemas.openxmlformats.org/officeDocument/2006/relationships/image" Target="../media/image5.png"/><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 Id="rId35" Type="http://schemas.openxmlformats.org/officeDocument/2006/relationships/image" Target="../media/image4.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image" Target="../media/image20.png"/><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31" Type="http://schemas.openxmlformats.org/officeDocument/2006/relationships/theme" Target="../theme/theme7.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3" Type="http://schemas.openxmlformats.org/officeDocument/2006/relationships/slideLayout" Target="../slideLayouts/slideLayout247.xml"/><Relationship Id="rId21" Type="http://schemas.openxmlformats.org/officeDocument/2006/relationships/slideLayout" Target="../slideLayouts/slideLayout265.xml"/><Relationship Id="rId34" Type="http://schemas.openxmlformats.org/officeDocument/2006/relationships/theme" Target="../theme/theme8.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33" Type="http://schemas.openxmlformats.org/officeDocument/2006/relationships/slideLayout" Target="../slideLayouts/slideLayout277.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29" Type="http://schemas.openxmlformats.org/officeDocument/2006/relationships/slideLayout" Target="../slideLayouts/slideLayout273.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32" Type="http://schemas.openxmlformats.org/officeDocument/2006/relationships/slideLayout" Target="../slideLayouts/slideLayout276.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slideLayout" Target="../slideLayouts/slideLayout272.xml"/><Relationship Id="rId36" Type="http://schemas.openxmlformats.org/officeDocument/2006/relationships/image" Target="../media/image5.png"/><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31" Type="http://schemas.openxmlformats.org/officeDocument/2006/relationships/slideLayout" Target="../slideLayouts/slideLayout275.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slideLayout" Target="../slideLayouts/slideLayout271.xml"/><Relationship Id="rId30" Type="http://schemas.openxmlformats.org/officeDocument/2006/relationships/slideLayout" Target="../slideLayouts/slideLayout274.xml"/><Relationship Id="rId35" Type="http://schemas.openxmlformats.org/officeDocument/2006/relationships/image" Target="../media/image4.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26" Type="http://schemas.openxmlformats.org/officeDocument/2006/relationships/slideLayout" Target="../slideLayouts/slideLayout303.xml"/><Relationship Id="rId3" Type="http://schemas.openxmlformats.org/officeDocument/2006/relationships/slideLayout" Target="../slideLayouts/slideLayout280.xml"/><Relationship Id="rId21" Type="http://schemas.openxmlformats.org/officeDocument/2006/relationships/slideLayout" Target="../slideLayouts/slideLayout298.xml"/><Relationship Id="rId34" Type="http://schemas.openxmlformats.org/officeDocument/2006/relationships/theme" Target="../theme/theme9.xml"/><Relationship Id="rId7" Type="http://schemas.openxmlformats.org/officeDocument/2006/relationships/slideLayout" Target="../slideLayouts/slideLayout284.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slideLayout" Target="../slideLayouts/slideLayout302.xml"/><Relationship Id="rId33" Type="http://schemas.openxmlformats.org/officeDocument/2006/relationships/slideLayout" Target="../slideLayouts/slideLayout310.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29" Type="http://schemas.openxmlformats.org/officeDocument/2006/relationships/slideLayout" Target="../slideLayouts/slideLayout306.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slideLayout" Target="../slideLayouts/slideLayout301.xml"/><Relationship Id="rId32" Type="http://schemas.openxmlformats.org/officeDocument/2006/relationships/slideLayout" Target="../slideLayouts/slideLayout309.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28" Type="http://schemas.openxmlformats.org/officeDocument/2006/relationships/slideLayout" Target="../slideLayouts/slideLayout305.xml"/><Relationship Id="rId36" Type="http://schemas.openxmlformats.org/officeDocument/2006/relationships/image" Target="../media/image5.png"/><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31" Type="http://schemas.openxmlformats.org/officeDocument/2006/relationships/slideLayout" Target="../slideLayouts/slideLayout308.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 Id="rId27" Type="http://schemas.openxmlformats.org/officeDocument/2006/relationships/slideLayout" Target="../slideLayouts/slideLayout304.xml"/><Relationship Id="rId30" Type="http://schemas.openxmlformats.org/officeDocument/2006/relationships/slideLayout" Target="../slideLayouts/slideLayout307.xml"/><Relationship Id="rId35"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8" r:id="rId21"/>
    <p:sldLayoutId id="2147484151" r:id="rId22"/>
    <p:sldLayoutId id="2147484152" r:id="rId23"/>
    <p:sldLayoutId id="2147484154" r:id="rId24"/>
    <p:sldLayoutId id="2147484156" r:id="rId25"/>
    <p:sldLayoutId id="2147484157" r:id="rId26"/>
    <p:sldLayoutId id="2147484158" r:id="rId27"/>
    <p:sldLayoutId id="2147484159" r:id="rId28"/>
    <p:sldLayoutId id="2147484160" r:id="rId29"/>
    <p:sldLayoutId id="2147484197" r:id="rId30"/>
    <p:sldLayoutId id="2147484198" r:id="rId31"/>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83180234"/>
      </p:ext>
    </p:extLst>
  </p:cSld>
  <p:clrMap bg1="dk1" tx1="lt1" bg2="dk2" tx2="lt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 id="2147484456" r:id="rId18"/>
    <p:sldLayoutId id="2147484457" r:id="rId19"/>
    <p:sldLayoutId id="2147484458" r:id="rId20"/>
    <p:sldLayoutId id="2147484459" r:id="rId21"/>
    <p:sldLayoutId id="2147484460" r:id="rId22"/>
    <p:sldLayoutId id="2147484461" r:id="rId23"/>
    <p:sldLayoutId id="2147484462" r:id="rId24"/>
    <p:sldLayoutId id="2147484463" r:id="rId25"/>
    <p:sldLayoutId id="2147484464" r:id="rId26"/>
    <p:sldLayoutId id="2147484465" r:id="rId27"/>
    <p:sldLayoutId id="2147484466" r:id="rId28"/>
    <p:sldLayoutId id="2147484467" r:id="rId29"/>
    <p:sldLayoutId id="2147484468" r:id="rId30"/>
    <p:sldLayoutId id="2147484469" r:id="rId31"/>
    <p:sldLayoutId id="2147484470" r:id="rId32"/>
    <p:sldLayoutId id="2147484471"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314255916"/>
      </p:ext>
    </p:extLst>
  </p:cSld>
  <p:clrMap bg1="lt1" tx1="dk1" bg2="lt2" tx2="dk2" accent1="accent1" accent2="accent2" accent3="accent3" accent4="accent4" accent5="accent5" accent6="accent6" hlink="hlink" folHlink="folHlink"/>
  <p:sldLayoutIdLst>
    <p:sldLayoutId id="2147484473" r:id="rId1"/>
    <p:sldLayoutId id="2147484474" r:id="rId2"/>
    <p:sldLayoutId id="2147484475" r:id="rId3"/>
    <p:sldLayoutId id="2147484476" r:id="rId4"/>
    <p:sldLayoutId id="2147484477" r:id="rId5"/>
    <p:sldLayoutId id="2147484478" r:id="rId6"/>
    <p:sldLayoutId id="2147484479" r:id="rId7"/>
    <p:sldLayoutId id="2147484480" r:id="rId8"/>
    <p:sldLayoutId id="2147484481" r:id="rId9"/>
    <p:sldLayoutId id="2147484482" r:id="rId10"/>
    <p:sldLayoutId id="2147484483" r:id="rId11"/>
    <p:sldLayoutId id="2147484484" r:id="rId12"/>
    <p:sldLayoutId id="2147484485" r:id="rId13"/>
    <p:sldLayoutId id="2147484486" r:id="rId14"/>
    <p:sldLayoutId id="2147484487" r:id="rId15"/>
    <p:sldLayoutId id="2147484488" r:id="rId16"/>
    <p:sldLayoutId id="2147484489" r:id="rId17"/>
    <p:sldLayoutId id="2147484490" r:id="rId18"/>
    <p:sldLayoutId id="2147484491" r:id="rId19"/>
    <p:sldLayoutId id="2147484492" r:id="rId20"/>
    <p:sldLayoutId id="2147484493" r:id="rId21"/>
    <p:sldLayoutId id="2147484494" r:id="rId22"/>
    <p:sldLayoutId id="2147484495" r:id="rId23"/>
    <p:sldLayoutId id="2147484496" r:id="rId24"/>
    <p:sldLayoutId id="2147484497" r:id="rId25"/>
    <p:sldLayoutId id="2147484498" r:id="rId26"/>
    <p:sldLayoutId id="2147484499" r:id="rId27"/>
    <p:sldLayoutId id="2147484500" r:id="rId28"/>
    <p:sldLayoutId id="2147484501" r:id="rId29"/>
    <p:sldLayoutId id="2147484502" r:id="rId30"/>
    <p:sldLayoutId id="2147484503" r:id="rId31"/>
    <p:sldLayoutId id="2147484504" r:id="rId32"/>
    <p:sldLayoutId id="2147484505" r:id="rId33"/>
    <p:sldLayoutId id="2147484506" r:id="rId34"/>
    <p:sldLayoutId id="2147484507" r:id="rId35"/>
    <p:sldLayoutId id="2147484508"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4152178375"/>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 id="2147484521" r:id="rId12"/>
    <p:sldLayoutId id="2147484522" r:id="rId13"/>
    <p:sldLayoutId id="2147484523" r:id="rId14"/>
    <p:sldLayoutId id="2147484524" r:id="rId15"/>
    <p:sldLayoutId id="2147484525" r:id="rId16"/>
    <p:sldLayoutId id="2147484526" r:id="rId17"/>
    <p:sldLayoutId id="2147484527" r:id="rId18"/>
    <p:sldLayoutId id="2147484528" r:id="rId19"/>
    <p:sldLayoutId id="2147484529" r:id="rId20"/>
    <p:sldLayoutId id="2147484530" r:id="rId21"/>
    <p:sldLayoutId id="2147484531" r:id="rId22"/>
    <p:sldLayoutId id="2147484532" r:id="rId23"/>
    <p:sldLayoutId id="2147484533" r:id="rId24"/>
    <p:sldLayoutId id="2147484534" r:id="rId25"/>
    <p:sldLayoutId id="2147484535" r:id="rId26"/>
    <p:sldLayoutId id="2147484536" r:id="rId27"/>
    <p:sldLayoutId id="2147484537" r:id="rId28"/>
    <p:sldLayoutId id="2147484538" r:id="rId29"/>
    <p:sldLayoutId id="2147484539" r:id="rId30"/>
    <p:sldLayoutId id="2147484540" r:id="rId31"/>
    <p:sldLayoutId id="2147484541" r:id="rId32"/>
    <p:sldLayoutId id="2147484542" r:id="rId33"/>
    <p:sldLayoutId id="2147484543" r:id="rId34"/>
    <p:sldLayoutId id="2147484544" r:id="rId35"/>
    <p:sldLayoutId id="2147484545"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409969050"/>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 id="2147484558" r:id="rId12"/>
    <p:sldLayoutId id="2147484559" r:id="rId13"/>
    <p:sldLayoutId id="2147484560" r:id="rId14"/>
    <p:sldLayoutId id="2147484561" r:id="rId15"/>
    <p:sldLayoutId id="2147484562" r:id="rId16"/>
    <p:sldLayoutId id="2147484563" r:id="rId17"/>
    <p:sldLayoutId id="2147484564" r:id="rId18"/>
    <p:sldLayoutId id="2147484565" r:id="rId19"/>
    <p:sldLayoutId id="2147484566" r:id="rId20"/>
    <p:sldLayoutId id="2147484567" r:id="rId21"/>
    <p:sldLayoutId id="2147484568" r:id="rId22"/>
    <p:sldLayoutId id="2147484569" r:id="rId23"/>
    <p:sldLayoutId id="2147484570" r:id="rId24"/>
    <p:sldLayoutId id="2147484571" r:id="rId25"/>
    <p:sldLayoutId id="2147484572" r:id="rId26"/>
    <p:sldLayoutId id="2147484573" r:id="rId27"/>
    <p:sldLayoutId id="2147484574" r:id="rId28"/>
    <p:sldLayoutId id="2147484575" r:id="rId29"/>
    <p:sldLayoutId id="2147484576" r:id="rId30"/>
    <p:sldLayoutId id="2147484577" r:id="rId31"/>
    <p:sldLayoutId id="2147484578" r:id="rId32"/>
    <p:sldLayoutId id="2147484579" r:id="rId33"/>
    <p:sldLayoutId id="2147484580" r:id="rId34"/>
    <p:sldLayoutId id="2147484581" r:id="rId35"/>
    <p:sldLayoutId id="2147484582"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81850600"/>
      </p:ext>
    </p:extLst>
  </p:cSld>
  <p:clrMap bg1="lt1" tx1="dk1" bg2="lt2" tx2="dk2" accent1="accent1" accent2="accent2" accent3="accent3" accent4="accent4" accent5="accent5" accent6="accent6" hlink="hlink" folHlink="folHlink"/>
  <p:sldLayoutIdLst>
    <p:sldLayoutId id="2147484584" r:id="rId1"/>
    <p:sldLayoutId id="2147484585" r:id="rId2"/>
    <p:sldLayoutId id="2147484586" r:id="rId3"/>
    <p:sldLayoutId id="2147484587" r:id="rId4"/>
    <p:sldLayoutId id="2147484588" r:id="rId5"/>
    <p:sldLayoutId id="2147484589" r:id="rId6"/>
    <p:sldLayoutId id="2147484590" r:id="rId7"/>
    <p:sldLayoutId id="2147484591" r:id="rId8"/>
    <p:sldLayoutId id="2147484592" r:id="rId9"/>
    <p:sldLayoutId id="2147484593" r:id="rId10"/>
    <p:sldLayoutId id="2147484594" r:id="rId11"/>
    <p:sldLayoutId id="2147484595" r:id="rId12"/>
    <p:sldLayoutId id="2147484596" r:id="rId13"/>
    <p:sldLayoutId id="2147484597" r:id="rId14"/>
    <p:sldLayoutId id="2147484598" r:id="rId15"/>
    <p:sldLayoutId id="2147484599" r:id="rId16"/>
    <p:sldLayoutId id="2147484600" r:id="rId17"/>
    <p:sldLayoutId id="2147484601" r:id="rId18"/>
    <p:sldLayoutId id="2147484602" r:id="rId19"/>
    <p:sldLayoutId id="2147484603" r:id="rId20"/>
    <p:sldLayoutId id="2147484604" r:id="rId21"/>
    <p:sldLayoutId id="2147484605" r:id="rId22"/>
    <p:sldLayoutId id="2147484606" r:id="rId23"/>
    <p:sldLayoutId id="2147484607" r:id="rId24"/>
    <p:sldLayoutId id="2147484608" r:id="rId25"/>
    <p:sldLayoutId id="2147484609" r:id="rId26"/>
    <p:sldLayoutId id="2147484610" r:id="rId27"/>
    <p:sldLayoutId id="2147484611" r:id="rId28"/>
    <p:sldLayoutId id="2147484612" r:id="rId29"/>
    <p:sldLayoutId id="2147484613"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24148665"/>
      </p:ext>
    </p:extLst>
  </p:cSld>
  <p:clrMap bg1="dk1" tx1="lt1" bg2="dk2" tx2="lt2" accent1="accent1" accent2="accent2" accent3="accent3" accent4="accent4" accent5="accent5" accent6="accent6" hlink="hlink" folHlink="folHlink"/>
  <p:sldLayoutIdLst>
    <p:sldLayoutId id="2147484615" r:id="rId1"/>
    <p:sldLayoutId id="2147484616" r:id="rId2"/>
    <p:sldLayoutId id="2147484617" r:id="rId3"/>
    <p:sldLayoutId id="2147484618" r:id="rId4"/>
    <p:sldLayoutId id="2147484619" r:id="rId5"/>
    <p:sldLayoutId id="2147484620" r:id="rId6"/>
    <p:sldLayoutId id="2147484621" r:id="rId7"/>
    <p:sldLayoutId id="2147484622" r:id="rId8"/>
    <p:sldLayoutId id="2147484623" r:id="rId9"/>
    <p:sldLayoutId id="2147484624" r:id="rId10"/>
    <p:sldLayoutId id="2147484625" r:id="rId11"/>
    <p:sldLayoutId id="2147484626" r:id="rId12"/>
    <p:sldLayoutId id="2147484627" r:id="rId13"/>
    <p:sldLayoutId id="2147484628" r:id="rId14"/>
    <p:sldLayoutId id="2147484629" r:id="rId15"/>
    <p:sldLayoutId id="2147484630" r:id="rId16"/>
    <p:sldLayoutId id="2147484631" r:id="rId17"/>
    <p:sldLayoutId id="2147484632" r:id="rId18"/>
    <p:sldLayoutId id="2147484633" r:id="rId19"/>
    <p:sldLayoutId id="2147484634" r:id="rId20"/>
    <p:sldLayoutId id="2147484635" r:id="rId21"/>
    <p:sldLayoutId id="2147484636" r:id="rId22"/>
    <p:sldLayoutId id="2147484637" r:id="rId23"/>
    <p:sldLayoutId id="2147484638" r:id="rId24"/>
    <p:sldLayoutId id="2147484639" r:id="rId25"/>
    <p:sldLayoutId id="2147484640" r:id="rId26"/>
    <p:sldLayoutId id="2147484641" r:id="rId27"/>
    <p:sldLayoutId id="2147484642" r:id="rId28"/>
    <p:sldLayoutId id="2147484643" r:id="rId29"/>
    <p:sldLayoutId id="2147484644" r:id="rId30"/>
    <p:sldLayoutId id="2147484645" r:id="rId31"/>
    <p:sldLayoutId id="2147484646" r:id="rId32"/>
    <p:sldLayoutId id="2147484647" r:id="rId33"/>
    <p:sldLayoutId id="2147484648"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7509413"/>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 id="2147484662" r:id="rId13"/>
    <p:sldLayoutId id="2147484663" r:id="rId14"/>
    <p:sldLayoutId id="2147484664" r:id="rId15"/>
    <p:sldLayoutId id="2147484665" r:id="rId16"/>
    <p:sldLayoutId id="2147484666" r:id="rId17"/>
    <p:sldLayoutId id="2147484667" r:id="rId18"/>
    <p:sldLayoutId id="2147484668" r:id="rId19"/>
    <p:sldLayoutId id="2147484669" r:id="rId20"/>
    <p:sldLayoutId id="2147484670" r:id="rId21"/>
    <p:sldLayoutId id="2147484671" r:id="rId22"/>
    <p:sldLayoutId id="2147484672" r:id="rId23"/>
    <p:sldLayoutId id="2147484673" r:id="rId24"/>
    <p:sldLayoutId id="2147484674" r:id="rId25"/>
    <p:sldLayoutId id="2147484675" r:id="rId26"/>
    <p:sldLayoutId id="2147484676" r:id="rId27"/>
    <p:sldLayoutId id="2147484677" r:id="rId28"/>
    <p:sldLayoutId id="2147484678" r:id="rId29"/>
    <p:sldLayoutId id="2147484679" r:id="rId30"/>
    <p:sldLayoutId id="2147484680" r:id="rId31"/>
    <p:sldLayoutId id="2147484681" r:id="rId32"/>
    <p:sldLayoutId id="2147484682" r:id="rId33"/>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2962866409"/>
      </p:ext>
    </p:extLst>
  </p:cSld>
  <p:clrMap bg1="dk1" tx1="lt1" bg2="dk2" tx2="lt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 id="2147484697" r:id="rId14"/>
    <p:sldLayoutId id="2147484698" r:id="rId15"/>
    <p:sldLayoutId id="2147484699" r:id="rId16"/>
    <p:sldLayoutId id="2147484700" r:id="rId17"/>
    <p:sldLayoutId id="2147484701" r:id="rId18"/>
    <p:sldLayoutId id="2147484702" r:id="rId19"/>
    <p:sldLayoutId id="2147484703" r:id="rId20"/>
    <p:sldLayoutId id="2147484704" r:id="rId21"/>
    <p:sldLayoutId id="2147484705" r:id="rId22"/>
    <p:sldLayoutId id="2147484706" r:id="rId23"/>
    <p:sldLayoutId id="2147484707" r:id="rId24"/>
    <p:sldLayoutId id="2147484708" r:id="rId25"/>
    <p:sldLayoutId id="2147484709" r:id="rId26"/>
    <p:sldLayoutId id="2147484710" r:id="rId27"/>
    <p:sldLayoutId id="2147484711" r:id="rId28"/>
    <p:sldLayoutId id="2147484712" r:id="rId29"/>
    <p:sldLayoutId id="2147484713" r:id="rId30"/>
    <p:sldLayoutId id="2147484714" r:id="rId31"/>
    <p:sldLayoutId id="2147484715" r:id="rId32"/>
    <p:sldLayoutId id="2147484716" r:id="rId33"/>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717" r:id="rId1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62194233"/>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3" cstate="print">
            <a:extLst>
              <a:ext uri="{28A0092B-C50C-407E-A947-70E740481C1C}">
                <a14:useLocalDpi xmlns:a14="http://schemas.microsoft.com/office/drawing/2010/main" val="0"/>
              </a:ext>
            </a:extLst>
          </a:blip>
          <a:stretch>
            <a:fillRect/>
          </a:stretch>
        </p:blipFill>
        <p:spPr>
          <a:xfrm rot="5400000">
            <a:off x="10321815" y="1906467"/>
            <a:ext cx="4214127" cy="401199"/>
          </a:xfrm>
          <a:prstGeom prst="rect">
            <a:avLst/>
          </a:prstGeom>
        </p:spPr>
      </p:pic>
    </p:spTree>
    <p:extLst>
      <p:ext uri="{BB962C8B-B14F-4D97-AF65-F5344CB8AC3E}">
        <p14:creationId xmlns:p14="http://schemas.microsoft.com/office/powerpoint/2010/main" val="2677768147"/>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24" r:id="rId25"/>
    <p:sldLayoutId id="2147484225" r:id="rId26"/>
    <p:sldLayoutId id="2147484226" r:id="rId27"/>
    <p:sldLayoutId id="2147484227" r:id="rId28"/>
    <p:sldLayoutId id="2147484228" r:id="rId29"/>
    <p:sldLayoutId id="2147484229" r:id="rId30"/>
    <p:sldLayoutId id="2147484230" r:id="rId31"/>
    <p:sldLayoutId id="2147484231" r:id="rId32"/>
    <p:sldLayoutId id="2147484232" r:id="rId33"/>
    <p:sldLayoutId id="2147484233" r:id="rId34"/>
    <p:sldLayoutId id="2147484234" r:id="rId35"/>
    <p:sldLayoutId id="2147484236" r:id="rId36"/>
    <p:sldLayoutId id="2147484237" r:id="rId37"/>
    <p:sldLayoutId id="2147484238" r:id="rId38"/>
    <p:sldLayoutId id="2147484239" r:id="rId39"/>
    <p:sldLayoutId id="2147484240" r:id="rId40"/>
    <p:sldLayoutId id="2147484241" r:id="rId41"/>
    <p:sldLayoutId id="2147484242" r:id="rId42"/>
    <p:sldLayoutId id="2147484243" r:id="rId43"/>
    <p:sldLayoutId id="2147484244" r:id="rId44"/>
    <p:sldLayoutId id="2147484245" r:id="rId45"/>
    <p:sldLayoutId id="2147484246" r:id="rId46"/>
    <p:sldLayoutId id="2147484247" r:id="rId47"/>
    <p:sldLayoutId id="2147484248" r:id="rId48"/>
    <p:sldLayoutId id="2147484249" r:id="rId49"/>
    <p:sldLayoutId id="2147484250" r:id="rId50"/>
    <p:sldLayoutId id="2147484251" r:id="rId51"/>
  </p:sldLayoutIdLst>
  <p:transition>
    <p:fade/>
  </p:transition>
  <p:timing>
    <p:tnLst>
      <p:par>
        <p:cTn id="1" dur="indefinite" restart="never" nodeType="tmRoot"/>
      </p:par>
    </p:tnLst>
  </p:timing>
  <p:txStyles>
    <p:titleStyle>
      <a:lvl1pPr algn="l" defTabSz="9139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4" cstate="print">
            <a:extLst>
              <a:ext uri="{28A0092B-C50C-407E-A947-70E740481C1C}">
                <a14:useLocalDpi xmlns:a14="http://schemas.microsoft.com/office/drawing/2010/main" val="0"/>
              </a:ext>
            </a:extLst>
          </a:blip>
          <a:stretch>
            <a:fillRect/>
          </a:stretch>
        </p:blipFill>
        <p:spPr>
          <a:xfrm rot="5400000">
            <a:off x="10321815" y="1906467"/>
            <a:ext cx="4214127" cy="401199"/>
          </a:xfrm>
          <a:prstGeom prst="rect">
            <a:avLst/>
          </a:prstGeom>
        </p:spPr>
      </p:pic>
    </p:spTree>
    <p:extLst>
      <p:ext uri="{BB962C8B-B14F-4D97-AF65-F5344CB8AC3E}">
        <p14:creationId xmlns:p14="http://schemas.microsoft.com/office/powerpoint/2010/main" val="3207835344"/>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7" r:id="rId25"/>
    <p:sldLayoutId id="2147484278" r:id="rId26"/>
    <p:sldLayoutId id="2147484279" r:id="rId27"/>
    <p:sldLayoutId id="2147484280" r:id="rId28"/>
    <p:sldLayoutId id="2147484281" r:id="rId29"/>
    <p:sldLayoutId id="2147484282" r:id="rId30"/>
    <p:sldLayoutId id="2147484283" r:id="rId31"/>
    <p:sldLayoutId id="2147484284" r:id="rId32"/>
    <p:sldLayoutId id="2147484285" r:id="rId33"/>
    <p:sldLayoutId id="2147484286" r:id="rId34"/>
    <p:sldLayoutId id="2147484287" r:id="rId35"/>
    <p:sldLayoutId id="2147484288" r:id="rId36"/>
    <p:sldLayoutId id="2147484289" r:id="rId37"/>
    <p:sldLayoutId id="2147484290" r:id="rId38"/>
    <p:sldLayoutId id="2147484291" r:id="rId39"/>
    <p:sldLayoutId id="2147484292" r:id="rId40"/>
    <p:sldLayoutId id="2147484293" r:id="rId41"/>
    <p:sldLayoutId id="2147484294" r:id="rId42"/>
    <p:sldLayoutId id="2147484295" r:id="rId43"/>
    <p:sldLayoutId id="2147484296" r:id="rId44"/>
    <p:sldLayoutId id="2147484297" r:id="rId45"/>
    <p:sldLayoutId id="2147484298" r:id="rId46"/>
    <p:sldLayoutId id="2147484299" r:id="rId47"/>
    <p:sldLayoutId id="2147484300" r:id="rId48"/>
    <p:sldLayoutId id="2147484301" r:id="rId49"/>
    <p:sldLayoutId id="2147484302" r:id="rId50"/>
    <p:sldLayoutId id="2147484303" r:id="rId51"/>
    <p:sldLayoutId id="2147484304" r:id="rId52"/>
  </p:sldLayoutIdLst>
  <p:transition>
    <p:fade/>
  </p:transition>
  <p:timing>
    <p:tnLst>
      <p:par>
        <p:cTn id="1" dur="indefinite" restart="never" nodeType="tmRoot"/>
      </p:par>
    </p:tnLst>
  </p:timing>
  <p:txStyles>
    <p:titleStyle>
      <a:lvl1pPr algn="l" defTabSz="9139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208738228"/>
      </p:ext>
    </p:extLst>
  </p:cSld>
  <p:clrMap bg1="dk1" tx1="lt1" bg2="dk2" tx2="lt2" accent1="accent1" accent2="accent2" accent3="accent3" accent4="accent4" accent5="accent5" accent6="accent6" hlink="hlink" folHlink="folHlink"/>
  <p:sldLayoutIdLst>
    <p:sldLayoutId id="2147484306" r:id="rId1"/>
    <p:sldLayoutId id="2147484307" r:id="rId2"/>
    <p:sldLayoutId id="2147484308" r:id="rId3"/>
    <p:sldLayoutId id="2147484309" r:id="rId4"/>
    <p:sldLayoutId id="2147484310" r:id="rId5"/>
    <p:sldLayoutId id="2147484311" r:id="rId6"/>
    <p:sldLayoutId id="2147484312" r:id="rId7"/>
    <p:sldLayoutId id="2147484313" r:id="rId8"/>
    <p:sldLayoutId id="2147484314" r:id="rId9"/>
    <p:sldLayoutId id="2147484315" r:id="rId10"/>
    <p:sldLayoutId id="2147484316" r:id="rId11"/>
    <p:sldLayoutId id="2147484317" r:id="rId12"/>
    <p:sldLayoutId id="2147484318" r:id="rId13"/>
    <p:sldLayoutId id="2147484319" r:id="rId14"/>
    <p:sldLayoutId id="2147484320" r:id="rId15"/>
    <p:sldLayoutId id="2147484321" r:id="rId16"/>
    <p:sldLayoutId id="2147484322" r:id="rId17"/>
    <p:sldLayoutId id="2147484323" r:id="rId18"/>
    <p:sldLayoutId id="2147484324" r:id="rId19"/>
    <p:sldLayoutId id="2147484325" r:id="rId20"/>
    <p:sldLayoutId id="2147484326" r:id="rId21"/>
    <p:sldLayoutId id="2147484327" r:id="rId22"/>
    <p:sldLayoutId id="2147484328" r:id="rId23"/>
    <p:sldLayoutId id="2147484329" r:id="rId24"/>
    <p:sldLayoutId id="2147484330" r:id="rId25"/>
    <p:sldLayoutId id="2147484331" r:id="rId26"/>
    <p:sldLayoutId id="2147484332" r:id="rId27"/>
    <p:sldLayoutId id="2147484333" r:id="rId28"/>
    <p:sldLayoutId id="2147484334" r:id="rId29"/>
    <p:sldLayoutId id="2147484335" r:id="rId30"/>
    <p:sldLayoutId id="2147484336" r:id="rId31"/>
    <p:sldLayoutId id="2147484337" r:id="rId32"/>
    <p:sldLayoutId id="2147484338"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46774169"/>
      </p:ext>
    </p:extLst>
  </p:cSld>
  <p:clrMap bg1="lt1" tx1="dk1" bg2="lt2" tx2="dk2" accent1="accent1" accent2="accent2" accent3="accent3" accent4="accent4" accent5="accent5" accent6="accent6" hlink="hlink" folHlink="folHlink"/>
  <p:sldLayoutIdLst>
    <p:sldLayoutId id="2147484340" r:id="rId1"/>
    <p:sldLayoutId id="2147484341" r:id="rId2"/>
    <p:sldLayoutId id="2147484342" r:id="rId3"/>
    <p:sldLayoutId id="2147484343" r:id="rId4"/>
    <p:sldLayoutId id="2147484344" r:id="rId5"/>
    <p:sldLayoutId id="2147484345" r:id="rId6"/>
    <p:sldLayoutId id="2147484346" r:id="rId7"/>
    <p:sldLayoutId id="2147484347" r:id="rId8"/>
    <p:sldLayoutId id="2147484348" r:id="rId9"/>
    <p:sldLayoutId id="2147484349" r:id="rId10"/>
    <p:sldLayoutId id="2147484350" r:id="rId11"/>
    <p:sldLayoutId id="2147484351" r:id="rId12"/>
    <p:sldLayoutId id="2147484352" r:id="rId13"/>
    <p:sldLayoutId id="2147484353" r:id="rId14"/>
    <p:sldLayoutId id="2147484354" r:id="rId15"/>
    <p:sldLayoutId id="2147484355" r:id="rId16"/>
    <p:sldLayoutId id="2147484356" r:id="rId17"/>
    <p:sldLayoutId id="2147484357" r:id="rId18"/>
    <p:sldLayoutId id="2147484358" r:id="rId19"/>
    <p:sldLayoutId id="2147484359" r:id="rId20"/>
    <p:sldLayoutId id="2147484360" r:id="rId21"/>
    <p:sldLayoutId id="2147484361" r:id="rId22"/>
    <p:sldLayoutId id="2147484362" r:id="rId23"/>
    <p:sldLayoutId id="2147484363" r:id="rId24"/>
    <p:sldLayoutId id="2147484364" r:id="rId25"/>
    <p:sldLayoutId id="2147484365" r:id="rId26"/>
    <p:sldLayoutId id="2147484366" r:id="rId27"/>
    <p:sldLayoutId id="2147484367" r:id="rId28"/>
    <p:sldLayoutId id="2147484368" r:id="rId29"/>
    <p:sldLayoutId id="2147484369"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18987065"/>
      </p:ext>
    </p:extLst>
  </p:cSld>
  <p:clrMap bg1="dk1" tx1="lt1" bg2="dk2" tx2="lt2" accent1="accent1" accent2="accent2" accent3="accent3" accent4="accent4" accent5="accent5" accent6="accent6" hlink="hlink" folHlink="fol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 id="2147484382" r:id="rId12"/>
    <p:sldLayoutId id="2147484383" r:id="rId13"/>
    <p:sldLayoutId id="2147484384" r:id="rId14"/>
    <p:sldLayoutId id="2147484385" r:id="rId15"/>
    <p:sldLayoutId id="2147484386" r:id="rId16"/>
    <p:sldLayoutId id="2147484387" r:id="rId17"/>
    <p:sldLayoutId id="2147484388" r:id="rId18"/>
    <p:sldLayoutId id="2147484389" r:id="rId19"/>
    <p:sldLayoutId id="2147484390" r:id="rId20"/>
    <p:sldLayoutId id="2147484391" r:id="rId21"/>
    <p:sldLayoutId id="2147484392" r:id="rId22"/>
    <p:sldLayoutId id="2147484393" r:id="rId23"/>
    <p:sldLayoutId id="2147484394" r:id="rId24"/>
    <p:sldLayoutId id="2147484395" r:id="rId25"/>
    <p:sldLayoutId id="2147484396" r:id="rId26"/>
    <p:sldLayoutId id="2147484397" r:id="rId27"/>
    <p:sldLayoutId id="2147484398" r:id="rId28"/>
    <p:sldLayoutId id="2147484399" r:id="rId29"/>
    <p:sldLayoutId id="2147484400" r:id="rId30"/>
    <p:sldLayoutId id="2147484401" r:id="rId31"/>
    <p:sldLayoutId id="2147484402" r:id="rId32"/>
    <p:sldLayoutId id="2147484403"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2886594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19" r:id="rId15"/>
    <p:sldLayoutId id="2147484420" r:id="rId16"/>
    <p:sldLayoutId id="2147484421" r:id="rId17"/>
    <p:sldLayoutId id="2147484422" r:id="rId18"/>
    <p:sldLayoutId id="2147484423" r:id="rId19"/>
    <p:sldLayoutId id="2147484424" r:id="rId20"/>
    <p:sldLayoutId id="2147484425" r:id="rId21"/>
    <p:sldLayoutId id="2147484426" r:id="rId22"/>
    <p:sldLayoutId id="2147484427" r:id="rId23"/>
    <p:sldLayoutId id="2147484428" r:id="rId24"/>
    <p:sldLayoutId id="2147484429" r:id="rId25"/>
    <p:sldLayoutId id="2147484430" r:id="rId26"/>
    <p:sldLayoutId id="2147484431" r:id="rId27"/>
    <p:sldLayoutId id="2147484432" r:id="rId28"/>
    <p:sldLayoutId id="2147484433" r:id="rId29"/>
    <p:sldLayoutId id="2147484434" r:id="rId30"/>
    <p:sldLayoutId id="2147484435" r:id="rId31"/>
    <p:sldLayoutId id="2147484436" r:id="rId32"/>
    <p:sldLayoutId id="2147484437"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2.png"/><Relationship Id="rId18" Type="http://schemas.openxmlformats.org/officeDocument/2006/relationships/image" Target="../media/image76.png"/><Relationship Id="rId3" Type="http://schemas.openxmlformats.org/officeDocument/2006/relationships/image" Target="../media/image47.emf"/><Relationship Id="rId7" Type="http://schemas.openxmlformats.org/officeDocument/2006/relationships/image" Target="../media/image67.png"/><Relationship Id="rId12" Type="http://schemas.openxmlformats.org/officeDocument/2006/relationships/image" Target="../media/image71.png"/><Relationship Id="rId17" Type="http://schemas.microsoft.com/office/2007/relationships/hdphoto" Target="../media/hdphoto3.wdp"/><Relationship Id="rId2" Type="http://schemas.openxmlformats.org/officeDocument/2006/relationships/image" Target="../media/image65.png"/><Relationship Id="rId16" Type="http://schemas.openxmlformats.org/officeDocument/2006/relationships/image" Target="../media/image75.png"/><Relationship Id="rId20" Type="http://schemas.openxmlformats.org/officeDocument/2006/relationships/image" Target="../media/image78.png"/><Relationship Id="rId1" Type="http://schemas.openxmlformats.org/officeDocument/2006/relationships/slideLayout" Target="../slideLayouts/slideLayout62.xml"/><Relationship Id="rId6" Type="http://schemas.openxmlformats.org/officeDocument/2006/relationships/image" Target="../media/image66.png"/><Relationship Id="rId11" Type="http://schemas.openxmlformats.org/officeDocument/2006/relationships/image" Target="../media/image70.png"/><Relationship Id="rId5" Type="http://schemas.openxmlformats.org/officeDocument/2006/relationships/image" Target="../media/image63.emf"/><Relationship Id="rId15" Type="http://schemas.openxmlformats.org/officeDocument/2006/relationships/image" Target="../media/image74.png"/><Relationship Id="rId10" Type="http://schemas.microsoft.com/office/2007/relationships/hdphoto" Target="../media/hdphoto2.wdp"/><Relationship Id="rId19" Type="http://schemas.openxmlformats.org/officeDocument/2006/relationships/image" Target="../media/image77.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9.xml"/><Relationship Id="rId1" Type="http://schemas.openxmlformats.org/officeDocument/2006/relationships/slideLayout" Target="../slideLayouts/slideLayout231.xml"/></Relationships>
</file>

<file path=ppt/slides/_rels/slide1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65.png"/><Relationship Id="rId1" Type="http://schemas.openxmlformats.org/officeDocument/2006/relationships/slideLayout" Target="../slideLayouts/slideLayout231.xml"/><Relationship Id="rId6" Type="http://schemas.openxmlformats.org/officeDocument/2006/relationships/image" Target="../media/image78.png"/><Relationship Id="rId5" Type="http://schemas.openxmlformats.org/officeDocument/2006/relationships/image" Target="../media/image63.emf"/><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31.xml"/><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31.xml"/><Relationship Id="rId4" Type="http://schemas.openxmlformats.org/officeDocument/2006/relationships/image" Target="../media/image85.png"/></Relationships>
</file>

<file path=ppt/slides/_rels/slide1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2.xml"/></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4.xml"/></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1.xml"/></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4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22.xml"/></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7.xml"/><Relationship Id="rId1" Type="http://schemas.openxmlformats.org/officeDocument/2006/relationships/slideLayout" Target="../slideLayouts/slideLayout395.xml"/><Relationship Id="rId4" Type="http://schemas.openxmlformats.org/officeDocument/2006/relationships/image" Target="../media/image92.emf"/></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431.xml"/><Relationship Id="rId4" Type="http://schemas.openxmlformats.org/officeDocument/2006/relationships/image" Target="../media/image94.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2.xml"/></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277.xml"/></Relationships>
</file>

<file path=ppt/slides/_rels/slide2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468.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zapier.com/zapbook/office-365/" TargetMode="External"/><Relationship Id="rId1" Type="http://schemas.openxmlformats.org/officeDocument/2006/relationships/slideLayout" Target="../slideLayouts/slideLayout424.xml"/><Relationship Id="rId4"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39.xml"/></Relationships>
</file>

<file path=ppt/slides/_rels/slide3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5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9.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328.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328.xml"/><Relationship Id="rId5" Type="http://schemas.openxmlformats.org/officeDocument/2006/relationships/image" Target="../media/image104.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328.xml"/><Relationship Id="rId6" Type="http://schemas.openxmlformats.org/officeDocument/2006/relationships/image" Target="../media/image47.emf"/><Relationship Id="rId5" Type="http://schemas.openxmlformats.org/officeDocument/2006/relationships/image" Target="../media/image104.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148.xml"/></Relationships>
</file>

<file path=ppt/slides/_rels/slide40.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9.xml"/><Relationship Id="rId1" Type="http://schemas.openxmlformats.org/officeDocument/2006/relationships/slideLayout" Target="../slideLayouts/slideLayout520.xml"/></Relationships>
</file>

<file path=ppt/slides/_rels/slide43.xml.rels><?xml version="1.0" encoding="UTF-8" standalone="yes"?>
<Relationships xmlns="http://schemas.openxmlformats.org/package/2006/relationships"><Relationship Id="rId3" Type="http://schemas.openxmlformats.org/officeDocument/2006/relationships/hyperlink" Target="http://dev.office.com/patterns-and-practices"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07.png"/></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519.xml"/></Relationships>
</file>

<file path=ppt/slides/_rels/slide4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19.xml"/></Relationships>
</file>

<file path=ppt/slides/_rels/slide48.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30.xml"/><Relationship Id="rId6" Type="http://schemas.openxmlformats.org/officeDocument/2006/relationships/image" Target="../media/image113.png"/><Relationship Id="rId11" Type="http://schemas.openxmlformats.org/officeDocument/2006/relationships/image" Target="../media/image114.png"/><Relationship Id="rId5" Type="http://schemas.openxmlformats.org/officeDocument/2006/relationships/image" Target="../media/image112.emf"/><Relationship Id="rId10" Type="http://schemas.openxmlformats.org/officeDocument/2006/relationships/hyperlink" Target="http://dev.office.com/podcsats" TargetMode="External"/><Relationship Id="rId4" Type="http://schemas.openxmlformats.org/officeDocument/2006/relationships/image" Target="../media/image111.emf"/><Relationship Id="rId9" Type="http://schemas.openxmlformats.org/officeDocument/2006/relationships/hyperlink" Target="http://www.twitter.com/OfficeDev"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3.xml"/><Relationship Id="rId1" Type="http://schemas.openxmlformats.org/officeDocument/2006/relationships/slideLayout" Target="../slideLayouts/slideLayout489.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51.emf"/><Relationship Id="rId3" Type="http://schemas.openxmlformats.org/officeDocument/2006/relationships/tags" Target="../tags/tag3.xml"/><Relationship Id="rId7" Type="http://schemas.openxmlformats.org/officeDocument/2006/relationships/slideLayout" Target="../slideLayouts/slideLayout193.xml"/><Relationship Id="rId12" Type="http://schemas.openxmlformats.org/officeDocument/2006/relationships/image" Target="../media/image50.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9.png"/><Relationship Id="rId5" Type="http://schemas.openxmlformats.org/officeDocument/2006/relationships/tags" Target="../tags/tag5.xml"/><Relationship Id="rId10" Type="http://schemas.openxmlformats.org/officeDocument/2006/relationships/image" Target="../media/image48.png"/><Relationship Id="rId4" Type="http://schemas.openxmlformats.org/officeDocument/2006/relationships/tags" Target="../tags/tag4.xml"/><Relationship Id="rId9" Type="http://schemas.openxmlformats.org/officeDocument/2006/relationships/image" Target="../media/image47.emf"/><Relationship Id="rId14" Type="http://schemas.openxmlformats.org/officeDocument/2006/relationships/image" Target="../media/image52.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63.emf"/><Relationship Id="rId1" Type="http://schemas.openxmlformats.org/officeDocument/2006/relationships/slideLayout" Target="../slideLayouts/slideLayout44.xml"/><Relationship Id="rId5" Type="http://schemas.openxmlformats.org/officeDocument/2006/relationships/image" Target="../media/image65.png"/><Relationship Id="rId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670011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787944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App Model</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278653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269169" y="3213915"/>
            <a:ext cx="4498841" cy="3351756"/>
            <a:chOff x="274638" y="3277807"/>
            <a:chExt cx="4590248" cy="3419856"/>
          </a:xfrm>
        </p:grpSpPr>
        <p:sp>
          <p:nvSpPr>
            <p:cNvPr id="70" name="Rectangle 69"/>
            <p:cNvSpPr/>
            <p:nvPr/>
          </p:nvSpPr>
          <p:spPr bwMode="auto">
            <a:xfrm>
              <a:off x="274638" y="3277807"/>
              <a:ext cx="4590248" cy="3419856"/>
            </a:xfrm>
            <a:prstGeom prst="rect">
              <a:avLst/>
            </a:prstGeom>
            <a:noFill/>
            <a:ln w="127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1764" b="1" dirty="0">
                  <a:gradFill>
                    <a:gsLst>
                      <a:gs pos="26496">
                        <a:srgbClr val="505050"/>
                      </a:gs>
                      <a:gs pos="44000">
                        <a:srgbClr val="505050"/>
                      </a:gs>
                    </a:gsLst>
                    <a:lin ang="5400000" scaled="0"/>
                  </a:gradFill>
                </a:rPr>
                <a:t>TIGHTLY BOUND</a:t>
              </a:r>
              <a:endParaRPr lang="en-US" sz="1960" b="1" dirty="0">
                <a:gradFill>
                  <a:gsLst>
                    <a:gs pos="26496">
                      <a:srgbClr val="505050"/>
                    </a:gs>
                    <a:gs pos="44000">
                      <a:srgbClr val="505050"/>
                    </a:gs>
                  </a:gsLst>
                  <a:lin ang="5400000" scaled="0"/>
                </a:gradFill>
              </a:endParaRPr>
            </a:p>
          </p:txBody>
        </p:sp>
        <p:sp>
          <p:nvSpPr>
            <p:cNvPr id="72" name="Rectangle 71"/>
            <p:cNvSpPr/>
            <p:nvPr/>
          </p:nvSpPr>
          <p:spPr bwMode="auto">
            <a:xfrm>
              <a:off x="367210" y="3810000"/>
              <a:ext cx="4407408" cy="1888743"/>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76068">
                        <a:srgbClr val="FFFFFF"/>
                      </a:gs>
                      <a:gs pos="55000">
                        <a:srgbClr val="FFFFFF"/>
                      </a:gs>
                    </a:gsLst>
                    <a:lin ang="5400000" scaled="0"/>
                  </a:gradFill>
                  <a:cs typeface="Segoe UI Semilight" panose="020B0402040204020203" pitchFamily="34" charset="0"/>
                </a:rPr>
                <a:t>Host process</a:t>
              </a:r>
            </a:p>
          </p:txBody>
        </p:sp>
        <p:sp>
          <p:nvSpPr>
            <p:cNvPr id="73" name="Rectangle 72"/>
            <p:cNvSpPr/>
            <p:nvPr/>
          </p:nvSpPr>
          <p:spPr bwMode="auto">
            <a:xfrm>
              <a:off x="367210" y="5793960"/>
              <a:ext cx="4407408" cy="814458"/>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82051">
                        <a:srgbClr val="FFFFFF"/>
                      </a:gs>
                      <a:gs pos="62000">
                        <a:srgbClr val="FFFFFF"/>
                      </a:gs>
                    </a:gsLst>
                    <a:lin ang="5400000" scaled="0"/>
                  </a:gradFill>
                  <a:cs typeface="Segoe UI Semilight" panose="020B0402040204020203" pitchFamily="34" charset="0"/>
                </a:rPr>
                <a:t>Platform</a:t>
              </a:r>
            </a:p>
          </p:txBody>
        </p:sp>
        <p:sp>
          <p:nvSpPr>
            <p:cNvPr id="74" name="Rectangle 73"/>
            <p:cNvSpPr/>
            <p:nvPr/>
          </p:nvSpPr>
          <p:spPr bwMode="auto">
            <a:xfrm>
              <a:off x="1066162" y="4561113"/>
              <a:ext cx="3009506" cy="78929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537715" bIns="45708" numCol="1" rtlCol="0" anchor="ctr" anchorCtr="0" compatLnSpc="1">
              <a:prstTxWarp prst="textNoShape">
                <a:avLst/>
              </a:prstTxWarp>
            </a:bodyPr>
            <a:lstStyle/>
            <a:p>
              <a:pPr algn="ctr" defTabSz="913916" fontAlgn="base">
                <a:lnSpc>
                  <a:spcPct val="90000"/>
                </a:lnSpc>
                <a:spcBef>
                  <a:spcPct val="0"/>
                </a:spcBef>
                <a:spcAft>
                  <a:spcPct val="0"/>
                </a:spcAft>
              </a:pPr>
              <a:r>
                <a:rPr lang="en-US" sz="1764" b="1" dirty="0">
                  <a:gradFill>
                    <a:gsLst>
                      <a:gs pos="0">
                        <a:srgbClr val="FFFFFF"/>
                      </a:gs>
                      <a:gs pos="100000">
                        <a:srgbClr val="FFFFFF"/>
                      </a:gs>
                    </a:gsLst>
                    <a:lin ang="5400000" scaled="0"/>
                  </a:gradFill>
                </a:rPr>
                <a:t>Solution</a:t>
              </a:r>
            </a:p>
          </p:txBody>
        </p:sp>
        <p:sp>
          <p:nvSpPr>
            <p:cNvPr id="76" name="Freeform 23"/>
            <p:cNvSpPr>
              <a:spLocks noChangeAspect="1" noEditPoints="1"/>
            </p:cNvSpPr>
            <p:nvPr/>
          </p:nvSpPr>
          <p:spPr bwMode="auto">
            <a:xfrm>
              <a:off x="3825044" y="3955627"/>
              <a:ext cx="784910" cy="248235"/>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77" name="Freeform 5"/>
            <p:cNvSpPr>
              <a:spLocks noChangeAspect="1" noEditPoints="1"/>
            </p:cNvSpPr>
            <p:nvPr/>
          </p:nvSpPr>
          <p:spPr bwMode="auto">
            <a:xfrm>
              <a:off x="2304063" y="3951551"/>
              <a:ext cx="1276179" cy="256386"/>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defTabSz="914005">
                <a:lnSpc>
                  <a:spcPct val="90000"/>
                </a:lnSpc>
              </a:pPr>
              <a:endParaRPr lang="en-US" sz="1764">
                <a:solidFill>
                  <a:prstClr val="black"/>
                </a:solidFill>
              </a:endParaRPr>
            </a:p>
          </p:txBody>
        </p:sp>
        <p:cxnSp>
          <p:nvCxnSpPr>
            <p:cNvPr id="81" name="Straight Connector 80"/>
            <p:cNvCxnSpPr/>
            <p:nvPr/>
          </p:nvCxnSpPr>
          <p:spPr>
            <a:xfrm>
              <a:off x="3878502" y="4955758"/>
              <a:ext cx="413382"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840421" y="4955758"/>
              <a:ext cx="413382"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6200000">
              <a:off x="3371323" y="4570369"/>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a:off x="2400097" y="4570369"/>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a:off x="1428870" y="4570369"/>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a:off x="3371323" y="5350403"/>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16200000">
              <a:off x="2400097" y="5350403"/>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6200000">
              <a:off x="1428870" y="5350403"/>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Freeform 5"/>
            <p:cNvSpPr>
              <a:spLocks noChangeAspect="1" noEditPoints="1"/>
            </p:cNvSpPr>
            <p:nvPr/>
          </p:nvSpPr>
          <p:spPr bwMode="auto">
            <a:xfrm>
              <a:off x="3673852" y="5959065"/>
              <a:ext cx="936102" cy="205810"/>
            </a:xfrm>
            <a:custGeom>
              <a:avLst/>
              <a:gdLst>
                <a:gd name="T0" fmla="*/ 864 w 3941"/>
                <a:gd name="T1" fmla="*/ 425 h 864"/>
                <a:gd name="T2" fmla="*/ 368 w 3941"/>
                <a:gd name="T3" fmla="*/ 425 h 864"/>
                <a:gd name="T4" fmla="*/ 0 w 3941"/>
                <a:gd name="T5" fmla="*/ 425 h 864"/>
                <a:gd name="T6" fmla="*/ 382 w 3941"/>
                <a:gd name="T7" fmla="*/ 797 h 864"/>
                <a:gd name="T8" fmla="*/ 382 w 3941"/>
                <a:gd name="T9" fmla="*/ 440 h 864"/>
                <a:gd name="T10" fmla="*/ 0 w 3941"/>
                <a:gd name="T11" fmla="*/ 744 h 864"/>
                <a:gd name="T12" fmla="*/ 1902 w 3941"/>
                <a:gd name="T13" fmla="*/ 173 h 864"/>
                <a:gd name="T14" fmla="*/ 1835 w 3941"/>
                <a:gd name="T15" fmla="*/ 200 h 864"/>
                <a:gd name="T16" fmla="*/ 1901 w 3941"/>
                <a:gd name="T17" fmla="*/ 227 h 864"/>
                <a:gd name="T18" fmla="*/ 1730 w 3941"/>
                <a:gd name="T19" fmla="*/ 173 h 864"/>
                <a:gd name="T20" fmla="*/ 1495 w 3941"/>
                <a:gd name="T21" fmla="*/ 173 h 864"/>
                <a:gd name="T22" fmla="*/ 1309 w 3941"/>
                <a:gd name="T23" fmla="*/ 606 h 864"/>
                <a:gd name="T24" fmla="*/ 1274 w 3941"/>
                <a:gd name="T25" fmla="*/ 692 h 864"/>
                <a:gd name="T26" fmla="*/ 1462 w 3941"/>
                <a:gd name="T27" fmla="*/ 281 h 864"/>
                <a:gd name="T28" fmla="*/ 1796 w 3941"/>
                <a:gd name="T29" fmla="*/ 173 h 864"/>
                <a:gd name="T30" fmla="*/ 1845 w 3941"/>
                <a:gd name="T31" fmla="*/ 321 h 864"/>
                <a:gd name="T32" fmla="*/ 1905 w 3941"/>
                <a:gd name="T33" fmla="*/ 321 h 864"/>
                <a:gd name="T34" fmla="*/ 2176 w 3941"/>
                <a:gd name="T35" fmla="*/ 312 h 864"/>
                <a:gd name="T36" fmla="*/ 2053 w 3941"/>
                <a:gd name="T37" fmla="*/ 321 h 864"/>
                <a:gd name="T38" fmla="*/ 2053 w 3941"/>
                <a:gd name="T39" fmla="*/ 692 h 864"/>
                <a:gd name="T40" fmla="*/ 2156 w 3941"/>
                <a:gd name="T41" fmla="*/ 363 h 864"/>
                <a:gd name="T42" fmla="*/ 2301 w 3941"/>
                <a:gd name="T43" fmla="*/ 692 h 864"/>
                <a:gd name="T44" fmla="*/ 2651 w 3941"/>
                <a:gd name="T45" fmla="*/ 143 h 864"/>
                <a:gd name="T46" fmla="*/ 2538 w 3941"/>
                <a:gd name="T47" fmla="*/ 312 h 864"/>
                <a:gd name="T48" fmla="*/ 2410 w 3941"/>
                <a:gd name="T49" fmla="*/ 650 h 864"/>
                <a:gd name="T50" fmla="*/ 2651 w 3941"/>
                <a:gd name="T51" fmla="*/ 629 h 864"/>
                <a:gd name="T52" fmla="*/ 2710 w 3941"/>
                <a:gd name="T53" fmla="*/ 143 h 864"/>
                <a:gd name="T54" fmla="*/ 2459 w 3941"/>
                <a:gd name="T55" fmla="*/ 613 h 864"/>
                <a:gd name="T56" fmla="*/ 2546 w 3941"/>
                <a:gd name="T57" fmla="*/ 363 h 864"/>
                <a:gd name="T58" fmla="*/ 2651 w 3941"/>
                <a:gd name="T59" fmla="*/ 524 h 864"/>
                <a:gd name="T60" fmla="*/ 2975 w 3941"/>
                <a:gd name="T61" fmla="*/ 312 h 864"/>
                <a:gd name="T62" fmla="*/ 2835 w 3941"/>
                <a:gd name="T63" fmla="*/ 648 h 864"/>
                <a:gd name="T64" fmla="*/ 3150 w 3941"/>
                <a:gd name="T65" fmla="*/ 505 h 864"/>
                <a:gd name="T66" fmla="*/ 2970 w 3941"/>
                <a:gd name="T67" fmla="*/ 650 h 864"/>
                <a:gd name="T68" fmla="*/ 2880 w 3941"/>
                <a:gd name="T69" fmla="*/ 401 h 864"/>
                <a:gd name="T70" fmla="*/ 3090 w 3941"/>
                <a:gd name="T71" fmla="*/ 507 h 864"/>
                <a:gd name="T72" fmla="*/ 3550 w 3941"/>
                <a:gd name="T73" fmla="*/ 620 h 864"/>
                <a:gd name="T74" fmla="*/ 3410 w 3941"/>
                <a:gd name="T75" fmla="*/ 321 h 864"/>
                <a:gd name="T76" fmla="*/ 3234 w 3941"/>
                <a:gd name="T77" fmla="*/ 321 h 864"/>
                <a:gd name="T78" fmla="*/ 3343 w 3941"/>
                <a:gd name="T79" fmla="*/ 692 h 864"/>
                <a:gd name="T80" fmla="*/ 3517 w 3941"/>
                <a:gd name="T81" fmla="*/ 692 h 864"/>
                <a:gd name="T82" fmla="*/ 3631 w 3941"/>
                <a:gd name="T83" fmla="*/ 321 h 864"/>
                <a:gd name="T84" fmla="*/ 3788 w 3941"/>
                <a:gd name="T85" fmla="*/ 452 h 864"/>
                <a:gd name="T86" fmla="*/ 3840 w 3941"/>
                <a:gd name="T87" fmla="*/ 363 h 864"/>
                <a:gd name="T88" fmla="*/ 3844 w 3941"/>
                <a:gd name="T89" fmla="*/ 312 h 864"/>
                <a:gd name="T90" fmla="*/ 3734 w 3941"/>
                <a:gd name="T91" fmla="*/ 483 h 864"/>
                <a:gd name="T92" fmla="*/ 3880 w 3941"/>
                <a:gd name="T93" fmla="*/ 598 h 864"/>
                <a:gd name="T94" fmla="*/ 3713 w 3941"/>
                <a:gd name="T95" fmla="*/ 678 h 864"/>
                <a:gd name="T96" fmla="*/ 3941 w 3941"/>
                <a:gd name="T97" fmla="*/ 59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41" h="864">
                  <a:moveTo>
                    <a:pt x="382" y="67"/>
                  </a:moveTo>
                  <a:cubicBezTo>
                    <a:pt x="864" y="0"/>
                    <a:pt x="864" y="0"/>
                    <a:pt x="864" y="0"/>
                  </a:cubicBezTo>
                  <a:cubicBezTo>
                    <a:pt x="864" y="425"/>
                    <a:pt x="864" y="425"/>
                    <a:pt x="864" y="425"/>
                  </a:cubicBezTo>
                  <a:cubicBezTo>
                    <a:pt x="382" y="425"/>
                    <a:pt x="382" y="425"/>
                    <a:pt x="382" y="425"/>
                  </a:cubicBezTo>
                  <a:lnTo>
                    <a:pt x="382" y="67"/>
                  </a:lnTo>
                  <a:close/>
                  <a:moveTo>
                    <a:pt x="368" y="425"/>
                  </a:moveTo>
                  <a:cubicBezTo>
                    <a:pt x="368" y="70"/>
                    <a:pt x="368" y="70"/>
                    <a:pt x="368" y="70"/>
                  </a:cubicBezTo>
                  <a:cubicBezTo>
                    <a:pt x="0" y="121"/>
                    <a:pt x="0" y="121"/>
                    <a:pt x="0" y="121"/>
                  </a:cubicBezTo>
                  <a:cubicBezTo>
                    <a:pt x="0" y="425"/>
                    <a:pt x="0" y="425"/>
                    <a:pt x="0" y="425"/>
                  </a:cubicBezTo>
                  <a:lnTo>
                    <a:pt x="368" y="425"/>
                  </a:lnTo>
                  <a:close/>
                  <a:moveTo>
                    <a:pt x="382" y="440"/>
                  </a:moveTo>
                  <a:cubicBezTo>
                    <a:pt x="382" y="797"/>
                    <a:pt x="382" y="797"/>
                    <a:pt x="382" y="797"/>
                  </a:cubicBezTo>
                  <a:cubicBezTo>
                    <a:pt x="864" y="864"/>
                    <a:pt x="864" y="864"/>
                    <a:pt x="864" y="864"/>
                  </a:cubicBezTo>
                  <a:cubicBezTo>
                    <a:pt x="864" y="440"/>
                    <a:pt x="864" y="440"/>
                    <a:pt x="864" y="440"/>
                  </a:cubicBezTo>
                  <a:lnTo>
                    <a:pt x="382" y="440"/>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4" y="165"/>
                    <a:pt x="1885" y="161"/>
                    <a:pt x="1874" y="161"/>
                  </a:cubicBezTo>
                  <a:cubicBezTo>
                    <a:pt x="1863" y="161"/>
                    <a:pt x="1853" y="165"/>
                    <a:pt x="1846" y="173"/>
                  </a:cubicBezTo>
                  <a:cubicBezTo>
                    <a:pt x="1839" y="180"/>
                    <a:pt x="1835" y="189"/>
                    <a:pt x="1835" y="200"/>
                  </a:cubicBezTo>
                  <a:cubicBezTo>
                    <a:pt x="1835" y="211"/>
                    <a:pt x="1839" y="221"/>
                    <a:pt x="1846" y="228"/>
                  </a:cubicBezTo>
                  <a:cubicBezTo>
                    <a:pt x="1854" y="235"/>
                    <a:pt x="1863" y="238"/>
                    <a:pt x="1874" y="238"/>
                  </a:cubicBezTo>
                  <a:cubicBezTo>
                    <a:pt x="1884" y="238"/>
                    <a:pt x="1894" y="235"/>
                    <a:pt x="1901" y="227"/>
                  </a:cubicBezTo>
                  <a:cubicBezTo>
                    <a:pt x="1909" y="220"/>
                    <a:pt x="1913" y="211"/>
                    <a:pt x="1913" y="200"/>
                  </a:cubicBezTo>
                  <a:cubicBezTo>
                    <a:pt x="1913" y="189"/>
                    <a:pt x="1909" y="180"/>
                    <a:pt x="1902" y="173"/>
                  </a:cubicBezTo>
                  <a:close/>
                  <a:moveTo>
                    <a:pt x="1730" y="173"/>
                  </a:moveTo>
                  <a:cubicBezTo>
                    <a:pt x="1615" y="607"/>
                    <a:pt x="1615" y="607"/>
                    <a:pt x="1615" y="607"/>
                  </a:cubicBezTo>
                  <a:cubicBezTo>
                    <a:pt x="1613" y="607"/>
                    <a:pt x="1613" y="607"/>
                    <a:pt x="1613" y="607"/>
                  </a:cubicBezTo>
                  <a:cubicBezTo>
                    <a:pt x="1495" y="173"/>
                    <a:pt x="1495" y="173"/>
                    <a:pt x="1495" y="173"/>
                  </a:cubicBezTo>
                  <a:cubicBezTo>
                    <a:pt x="1436" y="173"/>
                    <a:pt x="1436" y="173"/>
                    <a:pt x="1436" y="173"/>
                  </a:cubicBezTo>
                  <a:cubicBezTo>
                    <a:pt x="1311" y="606"/>
                    <a:pt x="1311" y="606"/>
                    <a:pt x="1311" y="606"/>
                  </a:cubicBezTo>
                  <a:cubicBezTo>
                    <a:pt x="1309" y="606"/>
                    <a:pt x="1309" y="606"/>
                    <a:pt x="1309" y="606"/>
                  </a:cubicBezTo>
                  <a:cubicBezTo>
                    <a:pt x="1189" y="173"/>
                    <a:pt x="1189" y="173"/>
                    <a:pt x="1189" y="173"/>
                  </a:cubicBezTo>
                  <a:cubicBezTo>
                    <a:pt x="1123" y="173"/>
                    <a:pt x="1123" y="173"/>
                    <a:pt x="1123" y="173"/>
                  </a:cubicBezTo>
                  <a:cubicBezTo>
                    <a:pt x="1274" y="692"/>
                    <a:pt x="1274" y="692"/>
                    <a:pt x="1274" y="692"/>
                  </a:cubicBezTo>
                  <a:cubicBezTo>
                    <a:pt x="1345" y="692"/>
                    <a:pt x="1345" y="692"/>
                    <a:pt x="1345" y="692"/>
                  </a:cubicBezTo>
                  <a:cubicBezTo>
                    <a:pt x="1461" y="281"/>
                    <a:pt x="1461" y="281"/>
                    <a:pt x="1461" y="281"/>
                  </a:cubicBezTo>
                  <a:cubicBezTo>
                    <a:pt x="1462" y="281"/>
                    <a:pt x="1462" y="281"/>
                    <a:pt x="1462" y="281"/>
                  </a:cubicBezTo>
                  <a:cubicBezTo>
                    <a:pt x="1578" y="692"/>
                    <a:pt x="1578" y="692"/>
                    <a:pt x="1578" y="692"/>
                  </a:cubicBezTo>
                  <a:cubicBezTo>
                    <a:pt x="1649" y="692"/>
                    <a:pt x="1649" y="692"/>
                    <a:pt x="1649" y="692"/>
                  </a:cubicBezTo>
                  <a:cubicBezTo>
                    <a:pt x="1796" y="173"/>
                    <a:pt x="1796" y="173"/>
                    <a:pt x="1796" y="173"/>
                  </a:cubicBezTo>
                  <a:lnTo>
                    <a:pt x="1730" y="173"/>
                  </a:lnTo>
                  <a:close/>
                  <a:moveTo>
                    <a:pt x="1905" y="321"/>
                  </a:moveTo>
                  <a:cubicBezTo>
                    <a:pt x="1845" y="321"/>
                    <a:pt x="1845" y="321"/>
                    <a:pt x="1845" y="321"/>
                  </a:cubicBezTo>
                  <a:cubicBezTo>
                    <a:pt x="1845" y="692"/>
                    <a:pt x="1845" y="692"/>
                    <a:pt x="1845" y="692"/>
                  </a:cubicBezTo>
                  <a:cubicBezTo>
                    <a:pt x="1905" y="692"/>
                    <a:pt x="1905" y="692"/>
                    <a:pt x="1905" y="692"/>
                  </a:cubicBezTo>
                  <a:lnTo>
                    <a:pt x="1905" y="321"/>
                  </a:lnTo>
                  <a:close/>
                  <a:moveTo>
                    <a:pt x="2301" y="465"/>
                  </a:moveTo>
                  <a:cubicBezTo>
                    <a:pt x="2301" y="416"/>
                    <a:pt x="2290" y="378"/>
                    <a:pt x="2269" y="352"/>
                  </a:cubicBezTo>
                  <a:cubicBezTo>
                    <a:pt x="2248" y="325"/>
                    <a:pt x="2217" y="312"/>
                    <a:pt x="2176" y="312"/>
                  </a:cubicBezTo>
                  <a:cubicBezTo>
                    <a:pt x="2123" y="312"/>
                    <a:pt x="2082" y="336"/>
                    <a:pt x="2054"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2" y="396"/>
                  </a:cubicBezTo>
                  <a:cubicBezTo>
                    <a:pt x="2102" y="374"/>
                    <a:pt x="2126" y="363"/>
                    <a:pt x="2156" y="363"/>
                  </a:cubicBezTo>
                  <a:cubicBezTo>
                    <a:pt x="2213" y="363"/>
                    <a:pt x="2242" y="402"/>
                    <a:pt x="2242" y="480"/>
                  </a:cubicBezTo>
                  <a:cubicBezTo>
                    <a:pt x="2242" y="692"/>
                    <a:pt x="2242" y="692"/>
                    <a:pt x="2242" y="692"/>
                  </a:cubicBezTo>
                  <a:cubicBezTo>
                    <a:pt x="2301" y="692"/>
                    <a:pt x="2301" y="692"/>
                    <a:pt x="2301" y="692"/>
                  </a:cubicBezTo>
                  <a:lnTo>
                    <a:pt x="2301" y="465"/>
                  </a:lnTo>
                  <a:close/>
                  <a:moveTo>
                    <a:pt x="2710" y="143"/>
                  </a:moveTo>
                  <a:cubicBezTo>
                    <a:pt x="2651" y="143"/>
                    <a:pt x="2651" y="143"/>
                    <a:pt x="2651" y="143"/>
                  </a:cubicBezTo>
                  <a:cubicBezTo>
                    <a:pt x="2651" y="372"/>
                    <a:pt x="2651" y="372"/>
                    <a:pt x="2651" y="372"/>
                  </a:cubicBezTo>
                  <a:cubicBezTo>
                    <a:pt x="2649" y="372"/>
                    <a:pt x="2649" y="372"/>
                    <a:pt x="2649" y="372"/>
                  </a:cubicBezTo>
                  <a:cubicBezTo>
                    <a:pt x="2626" y="332"/>
                    <a:pt x="2589" y="312"/>
                    <a:pt x="2538" y="312"/>
                  </a:cubicBezTo>
                  <a:cubicBezTo>
                    <a:pt x="2487" y="312"/>
                    <a:pt x="2445" y="331"/>
                    <a:pt x="2415" y="368"/>
                  </a:cubicBezTo>
                  <a:cubicBezTo>
                    <a:pt x="2384" y="405"/>
                    <a:pt x="2369" y="454"/>
                    <a:pt x="2369" y="515"/>
                  </a:cubicBezTo>
                  <a:cubicBezTo>
                    <a:pt x="2369" y="572"/>
                    <a:pt x="2382" y="617"/>
                    <a:pt x="2410" y="650"/>
                  </a:cubicBezTo>
                  <a:cubicBezTo>
                    <a:pt x="2438" y="684"/>
                    <a:pt x="2475" y="701"/>
                    <a:pt x="2522" y="701"/>
                  </a:cubicBezTo>
                  <a:cubicBezTo>
                    <a:pt x="2579" y="701"/>
                    <a:pt x="2622" y="677"/>
                    <a:pt x="2649" y="629"/>
                  </a:cubicBezTo>
                  <a:cubicBezTo>
                    <a:pt x="2651" y="629"/>
                    <a:pt x="2651" y="629"/>
                    <a:pt x="2651" y="629"/>
                  </a:cubicBezTo>
                  <a:cubicBezTo>
                    <a:pt x="2651" y="692"/>
                    <a:pt x="2651" y="692"/>
                    <a:pt x="2651" y="692"/>
                  </a:cubicBezTo>
                  <a:cubicBezTo>
                    <a:pt x="2710" y="692"/>
                    <a:pt x="2710" y="692"/>
                    <a:pt x="2710" y="692"/>
                  </a:cubicBezTo>
                  <a:lnTo>
                    <a:pt x="2710" y="143"/>
                  </a:lnTo>
                  <a:close/>
                  <a:moveTo>
                    <a:pt x="2619" y="615"/>
                  </a:moveTo>
                  <a:cubicBezTo>
                    <a:pt x="2598" y="638"/>
                    <a:pt x="2571" y="650"/>
                    <a:pt x="2539" y="650"/>
                  </a:cubicBezTo>
                  <a:cubicBezTo>
                    <a:pt x="2505" y="650"/>
                    <a:pt x="2479" y="638"/>
                    <a:pt x="2459" y="613"/>
                  </a:cubicBezTo>
                  <a:cubicBezTo>
                    <a:pt x="2439" y="588"/>
                    <a:pt x="2429" y="555"/>
                    <a:pt x="2429" y="512"/>
                  </a:cubicBezTo>
                  <a:cubicBezTo>
                    <a:pt x="2429" y="465"/>
                    <a:pt x="2440" y="429"/>
                    <a:pt x="2461" y="402"/>
                  </a:cubicBezTo>
                  <a:cubicBezTo>
                    <a:pt x="2482" y="376"/>
                    <a:pt x="2510" y="363"/>
                    <a:pt x="2546" y="363"/>
                  </a:cubicBezTo>
                  <a:cubicBezTo>
                    <a:pt x="2575" y="363"/>
                    <a:pt x="2600" y="373"/>
                    <a:pt x="2620" y="393"/>
                  </a:cubicBezTo>
                  <a:cubicBezTo>
                    <a:pt x="2641" y="413"/>
                    <a:pt x="2651" y="439"/>
                    <a:pt x="2651" y="469"/>
                  </a:cubicBezTo>
                  <a:cubicBezTo>
                    <a:pt x="2651" y="524"/>
                    <a:pt x="2651" y="524"/>
                    <a:pt x="2651" y="524"/>
                  </a:cubicBezTo>
                  <a:cubicBezTo>
                    <a:pt x="2651" y="561"/>
                    <a:pt x="2640" y="591"/>
                    <a:pt x="2619"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7" y="683"/>
                    <a:pt x="2911" y="701"/>
                    <a:pt x="2966" y="701"/>
                  </a:cubicBezTo>
                  <a:cubicBezTo>
                    <a:pt x="3022" y="701"/>
                    <a:pt x="3067" y="683"/>
                    <a:pt x="3100" y="647"/>
                  </a:cubicBezTo>
                  <a:cubicBezTo>
                    <a:pt x="3134" y="611"/>
                    <a:pt x="3150" y="564"/>
                    <a:pt x="3150" y="505"/>
                  </a:cubicBezTo>
                  <a:cubicBezTo>
                    <a:pt x="3150" y="445"/>
                    <a:pt x="3135" y="398"/>
                    <a:pt x="3104" y="364"/>
                  </a:cubicBezTo>
                  <a:close/>
                  <a:moveTo>
                    <a:pt x="3059" y="613"/>
                  </a:moveTo>
                  <a:cubicBezTo>
                    <a:pt x="3038" y="638"/>
                    <a:pt x="3009" y="650"/>
                    <a:pt x="2970" y="650"/>
                  </a:cubicBezTo>
                  <a:cubicBezTo>
                    <a:pt x="2932" y="650"/>
                    <a:pt x="2902" y="638"/>
                    <a:pt x="2880" y="613"/>
                  </a:cubicBezTo>
                  <a:cubicBezTo>
                    <a:pt x="2858" y="588"/>
                    <a:pt x="2847" y="553"/>
                    <a:pt x="2847" y="509"/>
                  </a:cubicBezTo>
                  <a:cubicBezTo>
                    <a:pt x="2847" y="462"/>
                    <a:pt x="2858" y="426"/>
                    <a:pt x="2880" y="401"/>
                  </a:cubicBezTo>
                  <a:cubicBezTo>
                    <a:pt x="2902" y="375"/>
                    <a:pt x="2932" y="363"/>
                    <a:pt x="2970" y="363"/>
                  </a:cubicBezTo>
                  <a:cubicBezTo>
                    <a:pt x="3009" y="363"/>
                    <a:pt x="3038" y="375"/>
                    <a:pt x="3059" y="400"/>
                  </a:cubicBezTo>
                  <a:cubicBezTo>
                    <a:pt x="3079" y="425"/>
                    <a:pt x="3090" y="461"/>
                    <a:pt x="3090" y="507"/>
                  </a:cubicBezTo>
                  <a:cubicBezTo>
                    <a:pt x="3090" y="553"/>
                    <a:pt x="3079"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8" y="620"/>
                    <a:pt x="3318" y="620"/>
                    <a:pt x="3318" y="620"/>
                  </a:cubicBezTo>
                  <a:cubicBezTo>
                    <a:pt x="3315" y="620"/>
                    <a:pt x="3315" y="620"/>
                    <a:pt x="3315" y="620"/>
                  </a:cubicBezTo>
                  <a:cubicBezTo>
                    <a:pt x="3234" y="321"/>
                    <a:pt x="3234" y="321"/>
                    <a:pt x="3234" y="321"/>
                  </a:cubicBezTo>
                  <a:cubicBezTo>
                    <a:pt x="3171" y="321"/>
                    <a:pt x="3171" y="321"/>
                    <a:pt x="3171" y="321"/>
                  </a:cubicBezTo>
                  <a:cubicBezTo>
                    <a:pt x="3283" y="692"/>
                    <a:pt x="3283" y="692"/>
                    <a:pt x="3283" y="692"/>
                  </a:cubicBezTo>
                  <a:cubicBezTo>
                    <a:pt x="3343" y="692"/>
                    <a:pt x="3343" y="692"/>
                    <a:pt x="3343" y="692"/>
                  </a:cubicBezTo>
                  <a:cubicBezTo>
                    <a:pt x="3432" y="404"/>
                    <a:pt x="3432" y="404"/>
                    <a:pt x="3432" y="404"/>
                  </a:cubicBezTo>
                  <a:cubicBezTo>
                    <a:pt x="3434" y="404"/>
                    <a:pt x="3434" y="404"/>
                    <a:pt x="3434" y="404"/>
                  </a:cubicBezTo>
                  <a:cubicBezTo>
                    <a:pt x="3517" y="692"/>
                    <a:pt x="3517" y="692"/>
                    <a:pt x="3517" y="692"/>
                  </a:cubicBezTo>
                  <a:cubicBezTo>
                    <a:pt x="3578" y="692"/>
                    <a:pt x="3578" y="692"/>
                    <a:pt x="3578" y="692"/>
                  </a:cubicBezTo>
                  <a:cubicBezTo>
                    <a:pt x="3689" y="321"/>
                    <a:pt x="3689" y="321"/>
                    <a:pt x="3689" y="321"/>
                  </a:cubicBezTo>
                  <a:lnTo>
                    <a:pt x="3631" y="321"/>
                  </a:lnTo>
                  <a:close/>
                  <a:moveTo>
                    <a:pt x="3919" y="531"/>
                  </a:moveTo>
                  <a:cubicBezTo>
                    <a:pt x="3905" y="514"/>
                    <a:pt x="3880" y="499"/>
                    <a:pt x="3845" y="484"/>
                  </a:cubicBezTo>
                  <a:cubicBezTo>
                    <a:pt x="3816" y="472"/>
                    <a:pt x="3797" y="461"/>
                    <a:pt x="3788" y="452"/>
                  </a:cubicBezTo>
                  <a:cubicBezTo>
                    <a:pt x="3779" y="444"/>
                    <a:pt x="3775" y="431"/>
                    <a:pt x="3775" y="414"/>
                  </a:cubicBezTo>
                  <a:cubicBezTo>
                    <a:pt x="3775" y="399"/>
                    <a:pt x="3781" y="387"/>
                    <a:pt x="3792" y="377"/>
                  </a:cubicBezTo>
                  <a:cubicBezTo>
                    <a:pt x="3804" y="368"/>
                    <a:pt x="3820" y="363"/>
                    <a:pt x="3840" y="363"/>
                  </a:cubicBezTo>
                  <a:cubicBezTo>
                    <a:pt x="3872" y="363"/>
                    <a:pt x="3899" y="372"/>
                    <a:pt x="3924" y="389"/>
                  </a:cubicBezTo>
                  <a:cubicBezTo>
                    <a:pt x="3924" y="329"/>
                    <a:pt x="3924" y="329"/>
                    <a:pt x="3924" y="329"/>
                  </a:cubicBezTo>
                  <a:cubicBezTo>
                    <a:pt x="3900" y="318"/>
                    <a:pt x="3874" y="312"/>
                    <a:pt x="3844" y="312"/>
                  </a:cubicBezTo>
                  <a:cubicBezTo>
                    <a:pt x="3807" y="312"/>
                    <a:pt x="3775" y="322"/>
                    <a:pt x="3751" y="343"/>
                  </a:cubicBezTo>
                  <a:cubicBezTo>
                    <a:pt x="3726" y="363"/>
                    <a:pt x="3714" y="389"/>
                    <a:pt x="3714" y="420"/>
                  </a:cubicBezTo>
                  <a:cubicBezTo>
                    <a:pt x="3714" y="446"/>
                    <a:pt x="3721" y="467"/>
                    <a:pt x="3734" y="483"/>
                  </a:cubicBezTo>
                  <a:cubicBezTo>
                    <a:pt x="3748" y="499"/>
                    <a:pt x="3771" y="514"/>
                    <a:pt x="3803" y="528"/>
                  </a:cubicBezTo>
                  <a:cubicBezTo>
                    <a:pt x="3836" y="543"/>
                    <a:pt x="3857" y="555"/>
                    <a:pt x="3866" y="564"/>
                  </a:cubicBezTo>
                  <a:cubicBezTo>
                    <a:pt x="3875" y="573"/>
                    <a:pt x="3880" y="584"/>
                    <a:pt x="3880" y="598"/>
                  </a:cubicBezTo>
                  <a:cubicBezTo>
                    <a:pt x="3880" y="633"/>
                    <a:pt x="3856" y="650"/>
                    <a:pt x="3809" y="650"/>
                  </a:cubicBezTo>
                  <a:cubicBezTo>
                    <a:pt x="3774" y="650"/>
                    <a:pt x="3742" y="638"/>
                    <a:pt x="3713" y="615"/>
                  </a:cubicBezTo>
                  <a:cubicBezTo>
                    <a:pt x="3713" y="678"/>
                    <a:pt x="3713" y="678"/>
                    <a:pt x="3713" y="678"/>
                  </a:cubicBezTo>
                  <a:cubicBezTo>
                    <a:pt x="3739" y="693"/>
                    <a:pt x="3770" y="701"/>
                    <a:pt x="3805" y="701"/>
                  </a:cubicBezTo>
                  <a:cubicBezTo>
                    <a:pt x="3846" y="701"/>
                    <a:pt x="3879" y="691"/>
                    <a:pt x="3904" y="671"/>
                  </a:cubicBezTo>
                  <a:cubicBezTo>
                    <a:pt x="3928" y="651"/>
                    <a:pt x="3941" y="625"/>
                    <a:pt x="3941" y="593"/>
                  </a:cubicBezTo>
                  <a:cubicBezTo>
                    <a:pt x="3941" y="568"/>
                    <a:pt x="3934" y="547"/>
                    <a:pt x="3919" y="531"/>
                  </a:cubicBez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94" name="Freeform 26"/>
            <p:cNvSpPr>
              <a:spLocks noChangeAspect="1" noEditPoints="1"/>
            </p:cNvSpPr>
            <p:nvPr/>
          </p:nvSpPr>
          <p:spPr bwMode="auto">
            <a:xfrm>
              <a:off x="2903998" y="4818048"/>
              <a:ext cx="340903" cy="275421"/>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95" name="Freeform 33"/>
            <p:cNvSpPr>
              <a:spLocks noChangeAspect="1" noEditPoints="1"/>
            </p:cNvSpPr>
            <p:nvPr/>
          </p:nvSpPr>
          <p:spPr bwMode="auto">
            <a:xfrm>
              <a:off x="1805486" y="5977458"/>
              <a:ext cx="1618978" cy="183037"/>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87834" tIns="43917" rIns="87834" bIns="43917" numCol="1" anchor="t" anchorCtr="0" compatLnSpc="1">
              <a:prstTxWarp prst="textNoShape">
                <a:avLst/>
              </a:prstTxWarp>
            </a:bodyPr>
            <a:lstStyle/>
            <a:p>
              <a:pPr defTabSz="914180"/>
              <a:endParaRPr lang="en-US" sz="1729">
                <a:solidFill>
                  <a:prstClr val="black"/>
                </a:solidFill>
              </a:endParaRPr>
            </a:p>
          </p:txBody>
        </p:sp>
        <p:grpSp>
          <p:nvGrpSpPr>
            <p:cNvPr id="18" name="Group 17"/>
            <p:cNvGrpSpPr/>
            <p:nvPr/>
          </p:nvGrpSpPr>
          <p:grpSpPr>
            <a:xfrm>
              <a:off x="367210" y="5693980"/>
              <a:ext cx="4407408" cy="99980"/>
              <a:chOff x="367210" y="5693980"/>
              <a:chExt cx="4479428" cy="99980"/>
            </a:xfrm>
          </p:grpSpPr>
          <p:cxnSp>
            <p:nvCxnSpPr>
              <p:cNvPr id="17" name="Straight Connector 16"/>
              <p:cNvCxnSpPr/>
              <p:nvPr/>
            </p:nvCxnSpPr>
            <p:spPr>
              <a:xfrm>
                <a:off x="367210" y="5743970"/>
                <a:ext cx="4407408" cy="0"/>
              </a:xfrm>
              <a:prstGeom prst="line">
                <a:avLst/>
              </a:prstGeom>
              <a:ln w="381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439230" y="5693980"/>
                <a:ext cx="4407408" cy="0"/>
              </a:xfrm>
              <a:prstGeom prst="line">
                <a:avLst/>
              </a:prstGeom>
              <a:ln w="381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439230" y="5793960"/>
                <a:ext cx="4407408" cy="0"/>
              </a:xfrm>
              <a:prstGeom prst="line">
                <a:avLst/>
              </a:prstGeom>
              <a:ln w="381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App Model Redux</a:t>
            </a:r>
            <a:endParaRPr lang="en-US" dirty="0"/>
          </a:p>
        </p:txBody>
      </p:sp>
      <p:grpSp>
        <p:nvGrpSpPr>
          <p:cNvPr id="3" name="Group 2"/>
          <p:cNvGrpSpPr/>
          <p:nvPr/>
        </p:nvGrpSpPr>
        <p:grpSpPr>
          <a:xfrm>
            <a:off x="269168" y="1190077"/>
            <a:ext cx="11652806" cy="1846154"/>
            <a:chOff x="274637" y="1212849"/>
            <a:chExt cx="11889565" cy="1883664"/>
          </a:xfrm>
        </p:grpSpPr>
        <p:sp>
          <p:nvSpPr>
            <p:cNvPr id="11" name="Rectangle 10"/>
            <p:cNvSpPr/>
            <p:nvPr/>
          </p:nvSpPr>
          <p:spPr bwMode="auto">
            <a:xfrm>
              <a:off x="367210" y="1727597"/>
              <a:ext cx="3849624" cy="12801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Designed for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openness </a:t>
              </a:r>
              <a:r>
                <a:rPr lang="en-US" sz="1764" dirty="0">
                  <a:gradFill>
                    <a:gsLst>
                      <a:gs pos="2917">
                        <a:srgbClr val="505050"/>
                      </a:gs>
                      <a:gs pos="30000">
                        <a:srgbClr val="505050"/>
                      </a:gs>
                    </a:gsLst>
                    <a:lin ang="5400000" scaled="0"/>
                  </a:gradFill>
                  <a:cs typeface="Segoe UI Semilight" panose="020B0402040204020203" pitchFamily="34" charset="0"/>
                </a:rPr>
                <a:t>and</a:t>
              </a:r>
              <a:r>
                <a:rPr lang="en-US" sz="1764" b="1" dirty="0">
                  <a:gradFill>
                    <a:gsLst>
                      <a:gs pos="2917">
                        <a:srgbClr val="505050"/>
                      </a:gs>
                      <a:gs pos="30000">
                        <a:srgbClr val="505050"/>
                      </a:gs>
                    </a:gsLst>
                    <a:lin ang="5400000" scaled="0"/>
                  </a:gradFill>
                  <a:cs typeface="Segoe UI Semilight" panose="020B0402040204020203" pitchFamily="34" charset="0"/>
                </a:rPr>
                <a:t> </a:t>
              </a:r>
              <a:br>
                <a:rPr lang="en-US" sz="1764" b="1"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flexibility</a:t>
              </a:r>
            </a:p>
          </p:txBody>
        </p:sp>
        <p:sp>
          <p:nvSpPr>
            <p:cNvPr id="43" name="Rectangle 42"/>
            <p:cNvSpPr/>
            <p:nvPr/>
          </p:nvSpPr>
          <p:spPr bwMode="auto">
            <a:xfrm>
              <a:off x="4271748" y="1727597"/>
              <a:ext cx="3849624" cy="12801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Enabling a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consistent</a:t>
              </a:r>
              <a:r>
                <a:rPr lang="en-US" sz="1764" dirty="0">
                  <a:gradFill>
                    <a:gsLst>
                      <a:gs pos="2917">
                        <a:srgbClr val="505050"/>
                      </a:gs>
                      <a:gs pos="30000">
                        <a:srgbClr val="505050"/>
                      </a:gs>
                    </a:gsLst>
                    <a:lin ang="5400000" scaled="0"/>
                  </a:gradFill>
                  <a:cs typeface="Segoe UI Semilight" panose="020B0402040204020203" pitchFamily="34" charset="0"/>
                </a:rPr>
                <a:t>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development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platform</a:t>
              </a:r>
            </a:p>
          </p:txBody>
        </p:sp>
        <p:sp>
          <p:nvSpPr>
            <p:cNvPr id="46" name="Rectangle 45"/>
            <p:cNvSpPr/>
            <p:nvPr/>
          </p:nvSpPr>
          <p:spPr bwMode="auto">
            <a:xfrm>
              <a:off x="8176285" y="1727597"/>
              <a:ext cx="3895344" cy="12801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Powering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a world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of </a:t>
              </a:r>
              <a:r>
                <a:rPr lang="en-US" sz="1764" b="1" dirty="0">
                  <a:gradFill>
                    <a:gsLst>
                      <a:gs pos="64957">
                        <a:srgbClr val="DC3C00"/>
                      </a:gs>
                      <a:gs pos="52000">
                        <a:srgbClr val="DC3C00"/>
                      </a:gs>
                    </a:gsLst>
                    <a:lin ang="5400000" scaled="0"/>
                  </a:gradFill>
                  <a:cs typeface="Segoe UI Semibold" panose="020B0702040204020203" pitchFamily="34" charset="0"/>
                </a:rPr>
                <a:t>devices</a:t>
              </a:r>
            </a:p>
          </p:txBody>
        </p:sp>
        <p:sp>
          <p:nvSpPr>
            <p:cNvPr id="6" name="Rectangle 5"/>
            <p:cNvSpPr/>
            <p:nvPr/>
          </p:nvSpPr>
          <p:spPr bwMode="auto">
            <a:xfrm>
              <a:off x="274637" y="1212849"/>
              <a:ext cx="11889565" cy="1883664"/>
            </a:xfrm>
            <a:prstGeom prst="rect">
              <a:avLst/>
            </a:prstGeom>
            <a:noFill/>
            <a:ln w="127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1764" b="1" dirty="0">
                  <a:gradFill>
                    <a:gsLst>
                      <a:gs pos="26496">
                        <a:srgbClr val="505050"/>
                      </a:gs>
                      <a:gs pos="44000">
                        <a:srgbClr val="505050"/>
                      </a:gs>
                    </a:gsLst>
                    <a:lin ang="5400000" scaled="0"/>
                  </a:gradFill>
                </a:rPr>
                <a:t>PRINCIPLES</a:t>
              </a:r>
              <a:endParaRPr lang="en-US" sz="1960" b="1" dirty="0">
                <a:gradFill>
                  <a:gsLst>
                    <a:gs pos="26496">
                      <a:srgbClr val="505050"/>
                    </a:gs>
                    <a:gs pos="44000">
                      <a:srgbClr val="505050"/>
                    </a:gs>
                  </a:gsLst>
                  <a:lin ang="5400000" scaled="0"/>
                </a:gradFill>
              </a:endParaRPr>
            </a:p>
          </p:txBody>
        </p:sp>
        <p:sp>
          <p:nvSpPr>
            <p:cNvPr id="32" name="Freeform 5"/>
            <p:cNvSpPr>
              <a:spLocks noChangeAspect="1" noEditPoints="1"/>
            </p:cNvSpPr>
            <p:nvPr/>
          </p:nvSpPr>
          <p:spPr bwMode="auto">
            <a:xfrm>
              <a:off x="2729180" y="2015647"/>
              <a:ext cx="1021729" cy="653261"/>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33" name="Arc 32"/>
            <p:cNvSpPr/>
            <p:nvPr/>
          </p:nvSpPr>
          <p:spPr>
            <a:xfrm rot="20676240">
              <a:off x="7036394" y="2339401"/>
              <a:ext cx="716800" cy="448792"/>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lnSpc>
                  <a:spcPct val="90000"/>
                </a:lnSpc>
              </a:pPr>
              <a:endParaRPr lang="en-US" sz="1764">
                <a:solidFill>
                  <a:srgbClr val="505050"/>
                </a:solidFill>
              </a:endParaRPr>
            </a:p>
          </p:txBody>
        </p:sp>
        <p:grpSp>
          <p:nvGrpSpPr>
            <p:cNvPr id="39" name="Group 38"/>
            <p:cNvGrpSpPr>
              <a:grpSpLocks noChangeAspect="1"/>
            </p:cNvGrpSpPr>
            <p:nvPr/>
          </p:nvGrpSpPr>
          <p:grpSpPr>
            <a:xfrm>
              <a:off x="10437267" y="2062784"/>
              <a:ext cx="1037392" cy="630450"/>
              <a:chOff x="3742936" y="4845974"/>
              <a:chExt cx="1597183" cy="970652"/>
            </a:xfrm>
            <a:solidFill>
              <a:schemeClr val="tx1"/>
            </a:solidFill>
          </p:grpSpPr>
          <p:sp>
            <p:nvSpPr>
              <p:cNvPr id="40" name="Freeform 39"/>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dirty="0">
                  <a:solidFill>
                    <a:srgbClr val="505050"/>
                  </a:solidFill>
                </a:endParaRPr>
              </a:p>
            </p:txBody>
          </p:sp>
          <p:sp>
            <p:nvSpPr>
              <p:cNvPr id="41"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dirty="0">
                  <a:solidFill>
                    <a:srgbClr val="505050"/>
                  </a:solidFill>
                </a:endParaRPr>
              </a:p>
            </p:txBody>
          </p:sp>
        </p:grpSp>
        <p:sp>
          <p:nvSpPr>
            <p:cNvPr id="47" name="Freeform 5"/>
            <p:cNvSpPr>
              <a:spLocks noChangeAspect="1" noEditPoints="1"/>
            </p:cNvSpPr>
            <p:nvPr/>
          </p:nvSpPr>
          <p:spPr bwMode="auto">
            <a:xfrm>
              <a:off x="11632118" y="2237376"/>
              <a:ext cx="237114" cy="455858"/>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48" name="Freeform 5"/>
            <p:cNvSpPr>
              <a:spLocks noChangeAspect="1" noEditPoints="1"/>
            </p:cNvSpPr>
            <p:nvPr/>
          </p:nvSpPr>
          <p:spPr bwMode="auto">
            <a:xfrm>
              <a:off x="9694624" y="2245344"/>
              <a:ext cx="601058" cy="447890"/>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grpSp>
          <p:nvGrpSpPr>
            <p:cNvPr id="50" name="Group 49"/>
            <p:cNvGrpSpPr/>
            <p:nvPr/>
          </p:nvGrpSpPr>
          <p:grpSpPr>
            <a:xfrm>
              <a:off x="6325647" y="1902124"/>
              <a:ext cx="1534235" cy="924357"/>
              <a:chOff x="6293519" y="1918846"/>
              <a:chExt cx="1534235" cy="924357"/>
            </a:xfrm>
          </p:grpSpPr>
          <p:sp>
            <p:nvSpPr>
              <p:cNvPr id="38"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49"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grpSp>
        <p:sp>
          <p:nvSpPr>
            <p:cNvPr id="51" name="Arc 50"/>
            <p:cNvSpPr/>
            <p:nvPr/>
          </p:nvSpPr>
          <p:spPr>
            <a:xfrm rot="9876240">
              <a:off x="6476985" y="1957288"/>
              <a:ext cx="716800" cy="448792"/>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lnSpc>
                  <a:spcPct val="90000"/>
                </a:lnSpc>
              </a:pPr>
              <a:endParaRPr lang="en-US" sz="1764">
                <a:solidFill>
                  <a:srgbClr val="505050"/>
                </a:solidFill>
              </a:endParaRPr>
            </a:p>
          </p:txBody>
        </p:sp>
      </p:grpSp>
      <p:grpSp>
        <p:nvGrpSpPr>
          <p:cNvPr id="102" name="Group 101"/>
          <p:cNvGrpSpPr>
            <a:grpSpLocks noChangeAspect="1"/>
          </p:cNvGrpSpPr>
          <p:nvPr/>
        </p:nvGrpSpPr>
        <p:grpSpPr>
          <a:xfrm>
            <a:off x="4352012" y="3100603"/>
            <a:ext cx="543749" cy="543749"/>
            <a:chOff x="5915250" y="4231307"/>
            <a:chExt cx="1189257" cy="1189257"/>
          </a:xfrm>
          <a:solidFill>
            <a:schemeClr val="accent4"/>
          </a:solidFill>
        </p:grpSpPr>
        <p:sp>
          <p:nvSpPr>
            <p:cNvPr id="97" name="Oval 96"/>
            <p:cNvSpPr/>
            <p:nvPr/>
          </p:nvSpPr>
          <p:spPr bwMode="auto">
            <a:xfrm>
              <a:off x="5915250" y="4231307"/>
              <a:ext cx="1189257" cy="118925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96" name="Freeform 6"/>
            <p:cNvSpPr>
              <a:spLocks noChangeAspect="1" noEditPoints="1"/>
            </p:cNvSpPr>
            <p:nvPr/>
          </p:nvSpPr>
          <p:spPr bwMode="auto">
            <a:xfrm>
              <a:off x="6108530" y="4425006"/>
              <a:ext cx="802698" cy="801858"/>
            </a:xfrm>
            <a:custGeom>
              <a:avLst/>
              <a:gdLst>
                <a:gd name="T0" fmla="*/ 202 w 404"/>
                <a:gd name="T1" fmla="*/ 0 h 404"/>
                <a:gd name="T2" fmla="*/ 0 w 404"/>
                <a:gd name="T3" fmla="*/ 202 h 404"/>
                <a:gd name="T4" fmla="*/ 202 w 404"/>
                <a:gd name="T5" fmla="*/ 404 h 404"/>
                <a:gd name="T6" fmla="*/ 404 w 404"/>
                <a:gd name="T7" fmla="*/ 202 h 404"/>
                <a:gd name="T8" fmla="*/ 202 w 404"/>
                <a:gd name="T9" fmla="*/ 0 h 404"/>
                <a:gd name="T10" fmla="*/ 280 w 404"/>
                <a:gd name="T11" fmla="*/ 315 h 404"/>
                <a:gd name="T12" fmla="*/ 202 w 404"/>
                <a:gd name="T13" fmla="*/ 236 h 404"/>
                <a:gd name="T14" fmla="*/ 126 w 404"/>
                <a:gd name="T15" fmla="*/ 311 h 404"/>
                <a:gd name="T16" fmla="*/ 93 w 404"/>
                <a:gd name="T17" fmla="*/ 278 h 404"/>
                <a:gd name="T18" fmla="*/ 169 w 404"/>
                <a:gd name="T19" fmla="*/ 203 h 404"/>
                <a:gd name="T20" fmla="*/ 90 w 404"/>
                <a:gd name="T21" fmla="*/ 124 h 404"/>
                <a:gd name="T22" fmla="*/ 124 w 404"/>
                <a:gd name="T23" fmla="*/ 90 h 404"/>
                <a:gd name="T24" fmla="*/ 203 w 404"/>
                <a:gd name="T25" fmla="*/ 168 h 404"/>
                <a:gd name="T26" fmla="*/ 280 w 404"/>
                <a:gd name="T27" fmla="*/ 91 h 404"/>
                <a:gd name="T28" fmla="*/ 313 w 404"/>
                <a:gd name="T29" fmla="*/ 124 h 404"/>
                <a:gd name="T30" fmla="*/ 236 w 404"/>
                <a:gd name="T31" fmla="*/ 201 h 404"/>
                <a:gd name="T32" fmla="*/ 315 w 404"/>
                <a:gd name="T33" fmla="*/ 280 h 404"/>
                <a:gd name="T34" fmla="*/ 280 w 404"/>
                <a:gd name="T35" fmla="*/ 315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4" h="404">
                  <a:moveTo>
                    <a:pt x="202" y="0"/>
                  </a:moveTo>
                  <a:cubicBezTo>
                    <a:pt x="91" y="0"/>
                    <a:pt x="0" y="90"/>
                    <a:pt x="0" y="202"/>
                  </a:cubicBezTo>
                  <a:cubicBezTo>
                    <a:pt x="0" y="313"/>
                    <a:pt x="91" y="404"/>
                    <a:pt x="202" y="404"/>
                  </a:cubicBezTo>
                  <a:cubicBezTo>
                    <a:pt x="314" y="404"/>
                    <a:pt x="404" y="313"/>
                    <a:pt x="404" y="202"/>
                  </a:cubicBezTo>
                  <a:cubicBezTo>
                    <a:pt x="404" y="90"/>
                    <a:pt x="314" y="0"/>
                    <a:pt x="202" y="0"/>
                  </a:cubicBezTo>
                  <a:close/>
                  <a:moveTo>
                    <a:pt x="280" y="315"/>
                  </a:moveTo>
                  <a:cubicBezTo>
                    <a:pt x="202" y="236"/>
                    <a:pt x="202" y="236"/>
                    <a:pt x="202" y="236"/>
                  </a:cubicBezTo>
                  <a:cubicBezTo>
                    <a:pt x="126" y="311"/>
                    <a:pt x="126" y="311"/>
                    <a:pt x="126" y="311"/>
                  </a:cubicBezTo>
                  <a:cubicBezTo>
                    <a:pt x="93" y="278"/>
                    <a:pt x="93" y="278"/>
                    <a:pt x="93" y="278"/>
                  </a:cubicBezTo>
                  <a:cubicBezTo>
                    <a:pt x="169" y="203"/>
                    <a:pt x="169" y="203"/>
                    <a:pt x="169" y="203"/>
                  </a:cubicBezTo>
                  <a:cubicBezTo>
                    <a:pt x="90" y="124"/>
                    <a:pt x="90" y="124"/>
                    <a:pt x="90" y="124"/>
                  </a:cubicBezTo>
                  <a:cubicBezTo>
                    <a:pt x="124" y="90"/>
                    <a:pt x="124" y="90"/>
                    <a:pt x="124" y="90"/>
                  </a:cubicBezTo>
                  <a:cubicBezTo>
                    <a:pt x="203" y="168"/>
                    <a:pt x="203" y="168"/>
                    <a:pt x="203" y="168"/>
                  </a:cubicBezTo>
                  <a:cubicBezTo>
                    <a:pt x="280" y="91"/>
                    <a:pt x="280" y="91"/>
                    <a:pt x="280" y="91"/>
                  </a:cubicBezTo>
                  <a:cubicBezTo>
                    <a:pt x="313" y="124"/>
                    <a:pt x="313" y="124"/>
                    <a:pt x="313" y="124"/>
                  </a:cubicBezTo>
                  <a:cubicBezTo>
                    <a:pt x="236" y="201"/>
                    <a:pt x="236" y="201"/>
                    <a:pt x="236" y="201"/>
                  </a:cubicBezTo>
                  <a:cubicBezTo>
                    <a:pt x="315" y="280"/>
                    <a:pt x="315" y="280"/>
                    <a:pt x="315" y="280"/>
                  </a:cubicBezTo>
                  <a:lnTo>
                    <a:pt x="280" y="315"/>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9" name="Group 8"/>
          <p:cNvGrpSpPr/>
          <p:nvPr/>
        </p:nvGrpSpPr>
        <p:grpSpPr>
          <a:xfrm>
            <a:off x="4949606" y="3213915"/>
            <a:ext cx="6972369" cy="3351756"/>
            <a:chOff x="5050171" y="3277807"/>
            <a:chExt cx="7114032" cy="3419856"/>
          </a:xfrm>
        </p:grpSpPr>
        <p:sp>
          <p:nvSpPr>
            <p:cNvPr id="121" name="Rectangle 120"/>
            <p:cNvSpPr/>
            <p:nvPr/>
          </p:nvSpPr>
          <p:spPr bwMode="auto">
            <a:xfrm>
              <a:off x="5137162" y="3810000"/>
              <a:ext cx="2999232" cy="1888743"/>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76068">
                        <a:srgbClr val="FFFFFF"/>
                      </a:gs>
                      <a:gs pos="55000">
                        <a:srgbClr val="FFFFFF"/>
                      </a:gs>
                    </a:gsLst>
                    <a:lin ang="5400000" scaled="0"/>
                  </a:gradFill>
                  <a:cs typeface="Segoe UI Semilight" panose="020B0402040204020203" pitchFamily="34" charset="0"/>
                </a:rPr>
                <a:t>Solution host</a:t>
              </a:r>
            </a:p>
          </p:txBody>
        </p:sp>
        <p:sp>
          <p:nvSpPr>
            <p:cNvPr id="71" name="Rectangle 70"/>
            <p:cNvSpPr/>
            <p:nvPr/>
          </p:nvSpPr>
          <p:spPr bwMode="auto">
            <a:xfrm>
              <a:off x="5050171" y="3277807"/>
              <a:ext cx="7114032" cy="3419856"/>
            </a:xfrm>
            <a:prstGeom prst="rect">
              <a:avLst/>
            </a:prstGeom>
            <a:noFill/>
            <a:ln w="127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1764" b="1" dirty="0">
                  <a:gradFill>
                    <a:gsLst>
                      <a:gs pos="26496">
                        <a:srgbClr val="505050"/>
                      </a:gs>
                      <a:gs pos="44000">
                        <a:srgbClr val="505050"/>
                      </a:gs>
                    </a:gsLst>
                    <a:lin ang="5400000" scaled="0"/>
                  </a:gradFill>
                </a:rPr>
                <a:t>LOOSELY COUPLED</a:t>
              </a:r>
            </a:p>
          </p:txBody>
        </p:sp>
        <p:sp>
          <p:nvSpPr>
            <p:cNvPr id="122" name="Rectangle 121"/>
            <p:cNvSpPr/>
            <p:nvPr/>
          </p:nvSpPr>
          <p:spPr bwMode="auto">
            <a:xfrm>
              <a:off x="5137162" y="5793960"/>
              <a:ext cx="2984210" cy="814458"/>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82051">
                        <a:srgbClr val="FFFFFF"/>
                      </a:gs>
                      <a:gs pos="62000">
                        <a:srgbClr val="FFFFFF"/>
                      </a:gs>
                    </a:gsLst>
                    <a:lin ang="5400000" scaled="0"/>
                  </a:gradFill>
                  <a:cs typeface="Segoe UI Semilight" panose="020B0402040204020203" pitchFamily="34" charset="0"/>
                </a:rPr>
                <a:t>Platform</a:t>
              </a:r>
            </a:p>
          </p:txBody>
        </p:sp>
        <p:sp>
          <p:nvSpPr>
            <p:cNvPr id="123" name="Rectangle 122"/>
            <p:cNvSpPr/>
            <p:nvPr/>
          </p:nvSpPr>
          <p:spPr bwMode="auto">
            <a:xfrm>
              <a:off x="5264276" y="4697631"/>
              <a:ext cx="2745005" cy="87659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537715" bIns="45708" numCol="1" rtlCol="0" anchor="ctr" anchorCtr="0" compatLnSpc="1">
              <a:prstTxWarp prst="textNoShape">
                <a:avLst/>
              </a:prstTxWarp>
            </a:bodyPr>
            <a:lstStyle/>
            <a:p>
              <a:pPr algn="ctr" defTabSz="913916" fontAlgn="base">
                <a:lnSpc>
                  <a:spcPct val="90000"/>
                </a:lnSpc>
                <a:spcBef>
                  <a:spcPct val="0"/>
                </a:spcBef>
                <a:spcAft>
                  <a:spcPct val="0"/>
                </a:spcAft>
              </a:pPr>
              <a:r>
                <a:rPr lang="en-US" sz="1764" b="1" dirty="0">
                  <a:gradFill>
                    <a:gsLst>
                      <a:gs pos="0">
                        <a:srgbClr val="FFFFFF"/>
                      </a:gs>
                      <a:gs pos="100000">
                        <a:srgbClr val="FFFFFF"/>
                      </a:gs>
                    </a:gsLst>
                    <a:lin ang="5400000" scaled="0"/>
                  </a:gradFill>
                </a:rPr>
                <a:t>Solution</a:t>
              </a:r>
            </a:p>
          </p:txBody>
        </p:sp>
        <p:sp>
          <p:nvSpPr>
            <p:cNvPr id="148" name="Rectangle 147"/>
            <p:cNvSpPr/>
            <p:nvPr/>
          </p:nvSpPr>
          <p:spPr bwMode="auto">
            <a:xfrm rot="5400000">
              <a:off x="7660023" y="4357343"/>
              <a:ext cx="1888743" cy="79406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29" tIns="0" rIns="179238" bIns="0" numCol="1" spcCol="0" rtlCol="0" fromWordArt="0" anchor="ctr" anchorCtr="0" forceAA="0" compatLnSpc="1">
              <a:prstTxWarp prst="textNoShape">
                <a:avLst/>
              </a:prstTxWarp>
              <a:noAutofit/>
            </a:bodyPr>
            <a:lstStyle/>
            <a:p>
              <a:pPr defTabSz="914180">
                <a:lnSpc>
                  <a:spcPct val="90000"/>
                </a:lnSpc>
                <a:spcAft>
                  <a:spcPts val="588"/>
                </a:spcAft>
              </a:pPr>
              <a:r>
                <a:rPr lang="en-US" sz="1372" dirty="0">
                  <a:gradFill>
                    <a:gsLst>
                      <a:gs pos="76068">
                        <a:srgbClr val="FFFFFF"/>
                      </a:gs>
                      <a:gs pos="55000">
                        <a:srgbClr val="FFFFFF"/>
                      </a:gs>
                    </a:gsLst>
                    <a:lin ang="5400000" scaled="0"/>
                  </a:gradFill>
                  <a:cs typeface="Segoe UI Semilight" panose="020B0402040204020203" pitchFamily="34" charset="0"/>
                </a:rPr>
                <a:t>O365 </a:t>
              </a:r>
              <a:br>
                <a:rPr lang="en-US" sz="1372" dirty="0">
                  <a:gradFill>
                    <a:gsLst>
                      <a:gs pos="76068">
                        <a:srgbClr val="FFFFFF"/>
                      </a:gs>
                      <a:gs pos="55000">
                        <a:srgbClr val="FFFFFF"/>
                      </a:gs>
                    </a:gsLst>
                    <a:lin ang="5400000" scaled="0"/>
                  </a:gradFill>
                  <a:cs typeface="Segoe UI Semilight" panose="020B0402040204020203" pitchFamily="34" charset="0"/>
                </a:rPr>
              </a:br>
              <a:r>
                <a:rPr lang="en-US" sz="1372" dirty="0">
                  <a:gradFill>
                    <a:gsLst>
                      <a:gs pos="76068">
                        <a:srgbClr val="FFFFFF"/>
                      </a:gs>
                      <a:gs pos="55000">
                        <a:srgbClr val="FFFFFF"/>
                      </a:gs>
                    </a:gsLst>
                    <a:lin ang="5400000" scaled="0"/>
                  </a:gradFill>
                  <a:cs typeface="Segoe UI Semilight" panose="020B0402040204020203" pitchFamily="34" charset="0"/>
                </a:rPr>
                <a:t>APIs and </a:t>
              </a:r>
              <a:br>
                <a:rPr lang="en-US" sz="1372" dirty="0">
                  <a:gradFill>
                    <a:gsLst>
                      <a:gs pos="76068">
                        <a:srgbClr val="FFFFFF"/>
                      </a:gs>
                      <a:gs pos="55000">
                        <a:srgbClr val="FFFFFF"/>
                      </a:gs>
                    </a:gsLst>
                    <a:lin ang="5400000" scaled="0"/>
                  </a:gradFill>
                  <a:cs typeface="Segoe UI Semilight" panose="020B0402040204020203" pitchFamily="34" charset="0"/>
                </a:rPr>
              </a:br>
              <a:r>
                <a:rPr lang="en-US" sz="1372" dirty="0">
                  <a:gradFill>
                    <a:gsLst>
                      <a:gs pos="76068">
                        <a:srgbClr val="FFFFFF"/>
                      </a:gs>
                      <a:gs pos="55000">
                        <a:srgbClr val="FFFFFF"/>
                      </a:gs>
                    </a:gsLst>
                    <a:lin ang="5400000" scaled="0"/>
                  </a:gradFill>
                  <a:cs typeface="Segoe UI Semilight" panose="020B0402040204020203" pitchFamily="34" charset="0"/>
                </a:rPr>
                <a:t>Office.js</a:t>
              </a:r>
            </a:p>
          </p:txBody>
        </p:sp>
        <p:sp>
          <p:nvSpPr>
            <p:cNvPr id="149" name="Rectangle 148"/>
            <p:cNvSpPr/>
            <p:nvPr/>
          </p:nvSpPr>
          <p:spPr bwMode="auto">
            <a:xfrm>
              <a:off x="9072397" y="3810000"/>
              <a:ext cx="2999232" cy="1888743"/>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76068">
                        <a:srgbClr val="FFFFFF"/>
                      </a:gs>
                      <a:gs pos="55000">
                        <a:srgbClr val="FFFFFF"/>
                      </a:gs>
                    </a:gsLst>
                    <a:lin ang="5400000" scaled="0"/>
                  </a:gradFill>
                  <a:cs typeface="Segoe UI Semilight" panose="020B0402040204020203" pitchFamily="34" charset="0"/>
                </a:rPr>
                <a:t>Productivity service</a:t>
              </a:r>
            </a:p>
          </p:txBody>
        </p:sp>
        <p:sp>
          <p:nvSpPr>
            <p:cNvPr id="151" name="Freeform 17"/>
            <p:cNvSpPr>
              <a:spLocks noChangeAspect="1" noEditPoints="1"/>
            </p:cNvSpPr>
            <p:nvPr/>
          </p:nvSpPr>
          <p:spPr bwMode="auto">
            <a:xfrm>
              <a:off x="5276976" y="4346362"/>
              <a:ext cx="1371021" cy="201795"/>
            </a:xfrm>
            <a:custGeom>
              <a:avLst/>
              <a:gdLst>
                <a:gd name="T0" fmla="*/ 382 w 5870"/>
                <a:gd name="T1" fmla="*/ 425 h 864"/>
                <a:gd name="T2" fmla="*/ 0 w 5870"/>
                <a:gd name="T3" fmla="*/ 121 h 864"/>
                <a:gd name="T4" fmla="*/ 382 w 5870"/>
                <a:gd name="T5" fmla="*/ 797 h 864"/>
                <a:gd name="T6" fmla="*/ 368 w 5870"/>
                <a:gd name="T7" fmla="*/ 440 h 864"/>
                <a:gd name="T8" fmla="*/ 368 w 5870"/>
                <a:gd name="T9" fmla="*/ 440 h 864"/>
                <a:gd name="T10" fmla="*/ 1835 w 5870"/>
                <a:gd name="T11" fmla="*/ 200 h 864"/>
                <a:gd name="T12" fmla="*/ 1913 w 5870"/>
                <a:gd name="T13" fmla="*/ 200 h 864"/>
                <a:gd name="T14" fmla="*/ 1613 w 5870"/>
                <a:gd name="T15" fmla="*/ 607 h 864"/>
                <a:gd name="T16" fmla="*/ 1309 w 5870"/>
                <a:gd name="T17" fmla="*/ 606 h 864"/>
                <a:gd name="T18" fmla="*/ 1345 w 5870"/>
                <a:gd name="T19" fmla="*/ 692 h 864"/>
                <a:gd name="T20" fmla="*/ 1649 w 5870"/>
                <a:gd name="T21" fmla="*/ 692 h 864"/>
                <a:gd name="T22" fmla="*/ 1845 w 5870"/>
                <a:gd name="T23" fmla="*/ 321 h 864"/>
                <a:gd name="T24" fmla="*/ 2301 w 5870"/>
                <a:gd name="T25" fmla="*/ 465 h 864"/>
                <a:gd name="T26" fmla="*/ 2053 w 5870"/>
                <a:gd name="T27" fmla="*/ 383 h 864"/>
                <a:gd name="T28" fmla="*/ 2053 w 5870"/>
                <a:gd name="T29" fmla="*/ 692 h 864"/>
                <a:gd name="T30" fmla="*/ 2242 w 5870"/>
                <a:gd name="T31" fmla="*/ 480 h 864"/>
                <a:gd name="T32" fmla="*/ 2710 w 5870"/>
                <a:gd name="T33" fmla="*/ 143 h 864"/>
                <a:gd name="T34" fmla="*/ 2538 w 5870"/>
                <a:gd name="T35" fmla="*/ 312 h 864"/>
                <a:gd name="T36" fmla="*/ 2522 w 5870"/>
                <a:gd name="T37" fmla="*/ 701 h 864"/>
                <a:gd name="T38" fmla="*/ 2710 w 5870"/>
                <a:gd name="T39" fmla="*/ 692 h 864"/>
                <a:gd name="T40" fmla="*/ 2459 w 5870"/>
                <a:gd name="T41" fmla="*/ 613 h 864"/>
                <a:gd name="T42" fmla="*/ 2620 w 5870"/>
                <a:gd name="T43" fmla="*/ 393 h 864"/>
                <a:gd name="T44" fmla="*/ 3104 w 5870"/>
                <a:gd name="T45" fmla="*/ 364 h 864"/>
                <a:gd name="T46" fmla="*/ 2835 w 5870"/>
                <a:gd name="T47" fmla="*/ 648 h 864"/>
                <a:gd name="T48" fmla="*/ 3104 w 5870"/>
                <a:gd name="T49" fmla="*/ 364 h 864"/>
                <a:gd name="T50" fmla="*/ 2847 w 5870"/>
                <a:gd name="T51" fmla="*/ 509 h 864"/>
                <a:gd name="T52" fmla="*/ 3090 w 5870"/>
                <a:gd name="T53" fmla="*/ 507 h 864"/>
                <a:gd name="T54" fmla="*/ 3547 w 5870"/>
                <a:gd name="T55" fmla="*/ 620 h 864"/>
                <a:gd name="T56" fmla="*/ 3315 w 5870"/>
                <a:gd name="T57" fmla="*/ 620 h 864"/>
                <a:gd name="T58" fmla="*/ 3343 w 5870"/>
                <a:gd name="T59" fmla="*/ 692 h 864"/>
                <a:gd name="T60" fmla="*/ 3578 w 5870"/>
                <a:gd name="T61" fmla="*/ 692 h 864"/>
                <a:gd name="T62" fmla="*/ 3845 w 5870"/>
                <a:gd name="T63" fmla="*/ 484 h 864"/>
                <a:gd name="T64" fmla="*/ 3840 w 5870"/>
                <a:gd name="T65" fmla="*/ 363 h 864"/>
                <a:gd name="T66" fmla="*/ 3751 w 5870"/>
                <a:gd name="T67" fmla="*/ 343 h 864"/>
                <a:gd name="T68" fmla="*/ 3866 w 5870"/>
                <a:gd name="T69" fmla="*/ 564 h 864"/>
                <a:gd name="T70" fmla="*/ 3713 w 5870"/>
                <a:gd name="T71" fmla="*/ 678 h 864"/>
                <a:gd name="T72" fmla="*/ 3919 w 5870"/>
                <a:gd name="T73" fmla="*/ 531 h 864"/>
                <a:gd name="T74" fmla="*/ 4172 w 5870"/>
                <a:gd name="T75" fmla="*/ 692 h 864"/>
                <a:gd name="T76" fmla="*/ 4566 w 5870"/>
                <a:gd name="T77" fmla="*/ 692 h 864"/>
                <a:gd name="T78" fmla="*/ 4335 w 5870"/>
                <a:gd name="T79" fmla="*/ 249 h 864"/>
                <a:gd name="T80" fmla="*/ 4606 w 5870"/>
                <a:gd name="T81" fmla="*/ 321 h 864"/>
                <a:gd name="T82" fmla="*/ 4585 w 5870"/>
                <a:gd name="T83" fmla="*/ 692 h 864"/>
                <a:gd name="T84" fmla="*/ 4892 w 5870"/>
                <a:gd name="T85" fmla="*/ 338 h 864"/>
                <a:gd name="T86" fmla="*/ 5188 w 5870"/>
                <a:gd name="T87" fmla="*/ 535 h 864"/>
                <a:gd name="T88" fmla="*/ 5000 w 5870"/>
                <a:gd name="T89" fmla="*/ 321 h 864"/>
                <a:gd name="T90" fmla="*/ 5187 w 5870"/>
                <a:gd name="T91" fmla="*/ 633 h 864"/>
                <a:gd name="T92" fmla="*/ 5248 w 5870"/>
                <a:gd name="T93" fmla="*/ 321 h 864"/>
                <a:gd name="T94" fmla="*/ 5405 w 5870"/>
                <a:gd name="T95" fmla="*/ 397 h 864"/>
                <a:gd name="T96" fmla="*/ 5344 w 5870"/>
                <a:gd name="T97" fmla="*/ 692 h 864"/>
                <a:gd name="T98" fmla="*/ 5492 w 5870"/>
                <a:gd name="T99" fmla="*/ 369 h 864"/>
                <a:gd name="T100" fmla="*/ 5829 w 5870"/>
                <a:gd name="T101" fmla="*/ 359 h 864"/>
                <a:gd name="T102" fmla="*/ 5547 w 5870"/>
                <a:gd name="T103" fmla="*/ 508 h 864"/>
                <a:gd name="T104" fmla="*/ 5844 w 5870"/>
                <a:gd name="T105" fmla="*/ 610 h 864"/>
                <a:gd name="T106" fmla="*/ 5870 w 5870"/>
                <a:gd name="T107" fmla="*/ 521 h 864"/>
                <a:gd name="T108" fmla="*/ 5716 w 5870"/>
                <a:gd name="T109" fmla="*/ 36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70" h="864">
                  <a:moveTo>
                    <a:pt x="382" y="67"/>
                  </a:moveTo>
                  <a:cubicBezTo>
                    <a:pt x="864" y="0"/>
                    <a:pt x="864" y="0"/>
                    <a:pt x="864" y="0"/>
                  </a:cubicBezTo>
                  <a:cubicBezTo>
                    <a:pt x="864" y="425"/>
                    <a:pt x="864" y="425"/>
                    <a:pt x="864" y="425"/>
                  </a:cubicBezTo>
                  <a:cubicBezTo>
                    <a:pt x="382" y="425"/>
                    <a:pt x="382" y="425"/>
                    <a:pt x="382" y="425"/>
                  </a:cubicBezTo>
                  <a:lnTo>
                    <a:pt x="382" y="67"/>
                  </a:lnTo>
                  <a:close/>
                  <a:moveTo>
                    <a:pt x="368" y="425"/>
                  </a:moveTo>
                  <a:cubicBezTo>
                    <a:pt x="368" y="70"/>
                    <a:pt x="368" y="70"/>
                    <a:pt x="368" y="70"/>
                  </a:cubicBezTo>
                  <a:cubicBezTo>
                    <a:pt x="0" y="121"/>
                    <a:pt x="0" y="121"/>
                    <a:pt x="0" y="121"/>
                  </a:cubicBezTo>
                  <a:cubicBezTo>
                    <a:pt x="0" y="425"/>
                    <a:pt x="0" y="425"/>
                    <a:pt x="0" y="425"/>
                  </a:cubicBezTo>
                  <a:lnTo>
                    <a:pt x="368" y="425"/>
                  </a:lnTo>
                  <a:close/>
                  <a:moveTo>
                    <a:pt x="382" y="440"/>
                  </a:moveTo>
                  <a:cubicBezTo>
                    <a:pt x="382" y="797"/>
                    <a:pt x="382" y="797"/>
                    <a:pt x="382" y="797"/>
                  </a:cubicBezTo>
                  <a:cubicBezTo>
                    <a:pt x="864" y="864"/>
                    <a:pt x="864" y="864"/>
                    <a:pt x="864" y="864"/>
                  </a:cubicBezTo>
                  <a:cubicBezTo>
                    <a:pt x="864" y="440"/>
                    <a:pt x="864" y="440"/>
                    <a:pt x="864" y="440"/>
                  </a:cubicBezTo>
                  <a:lnTo>
                    <a:pt x="382" y="440"/>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4" y="165"/>
                    <a:pt x="1885" y="161"/>
                    <a:pt x="1874" y="161"/>
                  </a:cubicBezTo>
                  <a:cubicBezTo>
                    <a:pt x="1863" y="161"/>
                    <a:pt x="1853" y="165"/>
                    <a:pt x="1846" y="173"/>
                  </a:cubicBezTo>
                  <a:cubicBezTo>
                    <a:pt x="1839" y="180"/>
                    <a:pt x="1835" y="189"/>
                    <a:pt x="1835" y="200"/>
                  </a:cubicBezTo>
                  <a:cubicBezTo>
                    <a:pt x="1835" y="211"/>
                    <a:pt x="1839" y="221"/>
                    <a:pt x="1846" y="228"/>
                  </a:cubicBezTo>
                  <a:cubicBezTo>
                    <a:pt x="1854" y="235"/>
                    <a:pt x="1863" y="238"/>
                    <a:pt x="1874" y="238"/>
                  </a:cubicBezTo>
                  <a:cubicBezTo>
                    <a:pt x="1884" y="238"/>
                    <a:pt x="1894" y="235"/>
                    <a:pt x="1901" y="227"/>
                  </a:cubicBezTo>
                  <a:cubicBezTo>
                    <a:pt x="1909" y="220"/>
                    <a:pt x="1913" y="211"/>
                    <a:pt x="1913" y="200"/>
                  </a:cubicBezTo>
                  <a:cubicBezTo>
                    <a:pt x="1913" y="189"/>
                    <a:pt x="1909" y="180"/>
                    <a:pt x="1902" y="173"/>
                  </a:cubicBezTo>
                  <a:close/>
                  <a:moveTo>
                    <a:pt x="1730" y="173"/>
                  </a:moveTo>
                  <a:cubicBezTo>
                    <a:pt x="1615" y="607"/>
                    <a:pt x="1615" y="607"/>
                    <a:pt x="1615" y="607"/>
                  </a:cubicBezTo>
                  <a:cubicBezTo>
                    <a:pt x="1613" y="607"/>
                    <a:pt x="1613" y="607"/>
                    <a:pt x="1613" y="607"/>
                  </a:cubicBezTo>
                  <a:cubicBezTo>
                    <a:pt x="1495" y="173"/>
                    <a:pt x="1495" y="173"/>
                    <a:pt x="1495" y="173"/>
                  </a:cubicBezTo>
                  <a:cubicBezTo>
                    <a:pt x="1436" y="173"/>
                    <a:pt x="1436" y="173"/>
                    <a:pt x="1436" y="173"/>
                  </a:cubicBezTo>
                  <a:cubicBezTo>
                    <a:pt x="1311" y="606"/>
                    <a:pt x="1311" y="606"/>
                    <a:pt x="1311" y="606"/>
                  </a:cubicBezTo>
                  <a:cubicBezTo>
                    <a:pt x="1309" y="606"/>
                    <a:pt x="1309" y="606"/>
                    <a:pt x="1309" y="606"/>
                  </a:cubicBezTo>
                  <a:cubicBezTo>
                    <a:pt x="1189" y="173"/>
                    <a:pt x="1189" y="173"/>
                    <a:pt x="1189" y="173"/>
                  </a:cubicBezTo>
                  <a:cubicBezTo>
                    <a:pt x="1123" y="173"/>
                    <a:pt x="1123" y="173"/>
                    <a:pt x="1123" y="173"/>
                  </a:cubicBezTo>
                  <a:cubicBezTo>
                    <a:pt x="1274" y="692"/>
                    <a:pt x="1274" y="692"/>
                    <a:pt x="1274" y="692"/>
                  </a:cubicBezTo>
                  <a:cubicBezTo>
                    <a:pt x="1345" y="692"/>
                    <a:pt x="1345" y="692"/>
                    <a:pt x="1345" y="692"/>
                  </a:cubicBezTo>
                  <a:cubicBezTo>
                    <a:pt x="1461" y="281"/>
                    <a:pt x="1461" y="281"/>
                    <a:pt x="1461" y="281"/>
                  </a:cubicBezTo>
                  <a:cubicBezTo>
                    <a:pt x="1462" y="281"/>
                    <a:pt x="1462" y="281"/>
                    <a:pt x="1462" y="281"/>
                  </a:cubicBezTo>
                  <a:cubicBezTo>
                    <a:pt x="1578" y="692"/>
                    <a:pt x="1578" y="692"/>
                    <a:pt x="1578" y="692"/>
                  </a:cubicBezTo>
                  <a:cubicBezTo>
                    <a:pt x="1649" y="692"/>
                    <a:pt x="1649" y="692"/>
                    <a:pt x="1649" y="692"/>
                  </a:cubicBezTo>
                  <a:cubicBezTo>
                    <a:pt x="1796" y="173"/>
                    <a:pt x="1796" y="173"/>
                    <a:pt x="1796" y="173"/>
                  </a:cubicBezTo>
                  <a:lnTo>
                    <a:pt x="1730" y="173"/>
                  </a:lnTo>
                  <a:close/>
                  <a:moveTo>
                    <a:pt x="1905" y="321"/>
                  </a:moveTo>
                  <a:cubicBezTo>
                    <a:pt x="1845" y="321"/>
                    <a:pt x="1845" y="321"/>
                    <a:pt x="1845" y="321"/>
                  </a:cubicBezTo>
                  <a:cubicBezTo>
                    <a:pt x="1845" y="692"/>
                    <a:pt x="1845" y="692"/>
                    <a:pt x="1845" y="692"/>
                  </a:cubicBezTo>
                  <a:cubicBezTo>
                    <a:pt x="1905" y="692"/>
                    <a:pt x="1905" y="692"/>
                    <a:pt x="1905" y="692"/>
                  </a:cubicBezTo>
                  <a:lnTo>
                    <a:pt x="1905" y="321"/>
                  </a:lnTo>
                  <a:close/>
                  <a:moveTo>
                    <a:pt x="2301" y="465"/>
                  </a:moveTo>
                  <a:cubicBezTo>
                    <a:pt x="2301" y="416"/>
                    <a:pt x="2290" y="378"/>
                    <a:pt x="2269" y="352"/>
                  </a:cubicBezTo>
                  <a:cubicBezTo>
                    <a:pt x="2248" y="325"/>
                    <a:pt x="2217" y="312"/>
                    <a:pt x="2176" y="312"/>
                  </a:cubicBezTo>
                  <a:cubicBezTo>
                    <a:pt x="2123" y="312"/>
                    <a:pt x="2082" y="336"/>
                    <a:pt x="2054"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2" y="396"/>
                  </a:cubicBezTo>
                  <a:cubicBezTo>
                    <a:pt x="2102" y="374"/>
                    <a:pt x="2126" y="363"/>
                    <a:pt x="2156" y="363"/>
                  </a:cubicBezTo>
                  <a:cubicBezTo>
                    <a:pt x="2213" y="363"/>
                    <a:pt x="2242" y="402"/>
                    <a:pt x="2242" y="480"/>
                  </a:cubicBezTo>
                  <a:cubicBezTo>
                    <a:pt x="2242" y="692"/>
                    <a:pt x="2242" y="692"/>
                    <a:pt x="2242" y="692"/>
                  </a:cubicBezTo>
                  <a:cubicBezTo>
                    <a:pt x="2301" y="692"/>
                    <a:pt x="2301" y="692"/>
                    <a:pt x="2301" y="692"/>
                  </a:cubicBezTo>
                  <a:lnTo>
                    <a:pt x="2301" y="465"/>
                  </a:lnTo>
                  <a:close/>
                  <a:moveTo>
                    <a:pt x="2710" y="143"/>
                  </a:moveTo>
                  <a:cubicBezTo>
                    <a:pt x="2651" y="143"/>
                    <a:pt x="2651" y="143"/>
                    <a:pt x="2651" y="143"/>
                  </a:cubicBezTo>
                  <a:cubicBezTo>
                    <a:pt x="2651" y="372"/>
                    <a:pt x="2651" y="372"/>
                    <a:pt x="2651" y="372"/>
                  </a:cubicBezTo>
                  <a:cubicBezTo>
                    <a:pt x="2649" y="372"/>
                    <a:pt x="2649" y="372"/>
                    <a:pt x="2649" y="372"/>
                  </a:cubicBezTo>
                  <a:cubicBezTo>
                    <a:pt x="2626" y="332"/>
                    <a:pt x="2589" y="312"/>
                    <a:pt x="2538" y="312"/>
                  </a:cubicBezTo>
                  <a:cubicBezTo>
                    <a:pt x="2487" y="312"/>
                    <a:pt x="2445" y="331"/>
                    <a:pt x="2415" y="368"/>
                  </a:cubicBezTo>
                  <a:cubicBezTo>
                    <a:pt x="2384" y="405"/>
                    <a:pt x="2369" y="454"/>
                    <a:pt x="2369" y="515"/>
                  </a:cubicBezTo>
                  <a:cubicBezTo>
                    <a:pt x="2369" y="572"/>
                    <a:pt x="2382" y="617"/>
                    <a:pt x="2410" y="650"/>
                  </a:cubicBezTo>
                  <a:cubicBezTo>
                    <a:pt x="2438" y="684"/>
                    <a:pt x="2475" y="701"/>
                    <a:pt x="2522" y="701"/>
                  </a:cubicBezTo>
                  <a:cubicBezTo>
                    <a:pt x="2579" y="701"/>
                    <a:pt x="2622" y="677"/>
                    <a:pt x="2649" y="629"/>
                  </a:cubicBezTo>
                  <a:cubicBezTo>
                    <a:pt x="2651" y="629"/>
                    <a:pt x="2651" y="629"/>
                    <a:pt x="2651" y="629"/>
                  </a:cubicBezTo>
                  <a:cubicBezTo>
                    <a:pt x="2651" y="692"/>
                    <a:pt x="2651" y="692"/>
                    <a:pt x="2651" y="692"/>
                  </a:cubicBezTo>
                  <a:cubicBezTo>
                    <a:pt x="2710" y="692"/>
                    <a:pt x="2710" y="692"/>
                    <a:pt x="2710" y="692"/>
                  </a:cubicBezTo>
                  <a:lnTo>
                    <a:pt x="2710" y="143"/>
                  </a:lnTo>
                  <a:close/>
                  <a:moveTo>
                    <a:pt x="2619" y="615"/>
                  </a:moveTo>
                  <a:cubicBezTo>
                    <a:pt x="2598" y="638"/>
                    <a:pt x="2571" y="650"/>
                    <a:pt x="2539" y="650"/>
                  </a:cubicBezTo>
                  <a:cubicBezTo>
                    <a:pt x="2505" y="650"/>
                    <a:pt x="2479" y="638"/>
                    <a:pt x="2459" y="613"/>
                  </a:cubicBezTo>
                  <a:cubicBezTo>
                    <a:pt x="2439" y="588"/>
                    <a:pt x="2429" y="555"/>
                    <a:pt x="2429" y="512"/>
                  </a:cubicBezTo>
                  <a:cubicBezTo>
                    <a:pt x="2429" y="465"/>
                    <a:pt x="2440" y="429"/>
                    <a:pt x="2461" y="402"/>
                  </a:cubicBezTo>
                  <a:cubicBezTo>
                    <a:pt x="2482" y="376"/>
                    <a:pt x="2510" y="363"/>
                    <a:pt x="2546" y="363"/>
                  </a:cubicBezTo>
                  <a:cubicBezTo>
                    <a:pt x="2575" y="363"/>
                    <a:pt x="2600" y="373"/>
                    <a:pt x="2620" y="393"/>
                  </a:cubicBezTo>
                  <a:cubicBezTo>
                    <a:pt x="2641" y="413"/>
                    <a:pt x="2651" y="439"/>
                    <a:pt x="2651" y="469"/>
                  </a:cubicBezTo>
                  <a:cubicBezTo>
                    <a:pt x="2651" y="524"/>
                    <a:pt x="2651" y="524"/>
                    <a:pt x="2651" y="524"/>
                  </a:cubicBezTo>
                  <a:cubicBezTo>
                    <a:pt x="2651" y="561"/>
                    <a:pt x="2640" y="591"/>
                    <a:pt x="2619"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7" y="683"/>
                    <a:pt x="2911" y="701"/>
                    <a:pt x="2966" y="701"/>
                  </a:cubicBezTo>
                  <a:cubicBezTo>
                    <a:pt x="3022" y="701"/>
                    <a:pt x="3067" y="683"/>
                    <a:pt x="3100" y="647"/>
                  </a:cubicBezTo>
                  <a:cubicBezTo>
                    <a:pt x="3134" y="611"/>
                    <a:pt x="3150" y="564"/>
                    <a:pt x="3150" y="505"/>
                  </a:cubicBezTo>
                  <a:cubicBezTo>
                    <a:pt x="3150" y="445"/>
                    <a:pt x="3135" y="398"/>
                    <a:pt x="3104" y="364"/>
                  </a:cubicBezTo>
                  <a:close/>
                  <a:moveTo>
                    <a:pt x="3059" y="613"/>
                  </a:moveTo>
                  <a:cubicBezTo>
                    <a:pt x="3038" y="638"/>
                    <a:pt x="3009" y="650"/>
                    <a:pt x="2970" y="650"/>
                  </a:cubicBezTo>
                  <a:cubicBezTo>
                    <a:pt x="2932" y="650"/>
                    <a:pt x="2902" y="638"/>
                    <a:pt x="2880" y="613"/>
                  </a:cubicBezTo>
                  <a:cubicBezTo>
                    <a:pt x="2858" y="588"/>
                    <a:pt x="2847" y="553"/>
                    <a:pt x="2847" y="509"/>
                  </a:cubicBezTo>
                  <a:cubicBezTo>
                    <a:pt x="2847" y="462"/>
                    <a:pt x="2858" y="426"/>
                    <a:pt x="2880" y="401"/>
                  </a:cubicBezTo>
                  <a:cubicBezTo>
                    <a:pt x="2902" y="375"/>
                    <a:pt x="2932" y="363"/>
                    <a:pt x="2970" y="363"/>
                  </a:cubicBezTo>
                  <a:cubicBezTo>
                    <a:pt x="3009" y="363"/>
                    <a:pt x="3038" y="375"/>
                    <a:pt x="3059" y="400"/>
                  </a:cubicBezTo>
                  <a:cubicBezTo>
                    <a:pt x="3079" y="425"/>
                    <a:pt x="3090" y="461"/>
                    <a:pt x="3090" y="507"/>
                  </a:cubicBezTo>
                  <a:cubicBezTo>
                    <a:pt x="3090" y="553"/>
                    <a:pt x="3079"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8" y="620"/>
                    <a:pt x="3318" y="620"/>
                    <a:pt x="3318" y="620"/>
                  </a:cubicBezTo>
                  <a:cubicBezTo>
                    <a:pt x="3315" y="620"/>
                    <a:pt x="3315" y="620"/>
                    <a:pt x="3315" y="620"/>
                  </a:cubicBezTo>
                  <a:cubicBezTo>
                    <a:pt x="3234" y="321"/>
                    <a:pt x="3234" y="321"/>
                    <a:pt x="3234" y="321"/>
                  </a:cubicBezTo>
                  <a:cubicBezTo>
                    <a:pt x="3171" y="321"/>
                    <a:pt x="3171" y="321"/>
                    <a:pt x="3171" y="321"/>
                  </a:cubicBezTo>
                  <a:cubicBezTo>
                    <a:pt x="3283" y="692"/>
                    <a:pt x="3283" y="692"/>
                    <a:pt x="3283" y="692"/>
                  </a:cubicBezTo>
                  <a:cubicBezTo>
                    <a:pt x="3343" y="692"/>
                    <a:pt x="3343" y="692"/>
                    <a:pt x="3343" y="692"/>
                  </a:cubicBezTo>
                  <a:cubicBezTo>
                    <a:pt x="3432" y="404"/>
                    <a:pt x="3432" y="404"/>
                    <a:pt x="3432" y="404"/>
                  </a:cubicBezTo>
                  <a:cubicBezTo>
                    <a:pt x="3434" y="404"/>
                    <a:pt x="3434" y="404"/>
                    <a:pt x="3434" y="404"/>
                  </a:cubicBezTo>
                  <a:cubicBezTo>
                    <a:pt x="3517" y="692"/>
                    <a:pt x="3517" y="692"/>
                    <a:pt x="3517" y="692"/>
                  </a:cubicBezTo>
                  <a:cubicBezTo>
                    <a:pt x="3578" y="692"/>
                    <a:pt x="3578" y="692"/>
                    <a:pt x="3578" y="692"/>
                  </a:cubicBezTo>
                  <a:cubicBezTo>
                    <a:pt x="3689" y="321"/>
                    <a:pt x="3689" y="321"/>
                    <a:pt x="3689" y="321"/>
                  </a:cubicBezTo>
                  <a:lnTo>
                    <a:pt x="3631" y="321"/>
                  </a:lnTo>
                  <a:close/>
                  <a:moveTo>
                    <a:pt x="3919" y="531"/>
                  </a:moveTo>
                  <a:cubicBezTo>
                    <a:pt x="3905" y="514"/>
                    <a:pt x="3880" y="499"/>
                    <a:pt x="3845" y="484"/>
                  </a:cubicBezTo>
                  <a:cubicBezTo>
                    <a:pt x="3816" y="472"/>
                    <a:pt x="3797" y="461"/>
                    <a:pt x="3788" y="452"/>
                  </a:cubicBezTo>
                  <a:cubicBezTo>
                    <a:pt x="3779" y="444"/>
                    <a:pt x="3775" y="431"/>
                    <a:pt x="3775" y="414"/>
                  </a:cubicBezTo>
                  <a:cubicBezTo>
                    <a:pt x="3775" y="399"/>
                    <a:pt x="3781" y="387"/>
                    <a:pt x="3792" y="377"/>
                  </a:cubicBezTo>
                  <a:cubicBezTo>
                    <a:pt x="3804" y="368"/>
                    <a:pt x="3820" y="363"/>
                    <a:pt x="3840" y="363"/>
                  </a:cubicBezTo>
                  <a:cubicBezTo>
                    <a:pt x="3872" y="363"/>
                    <a:pt x="3899" y="372"/>
                    <a:pt x="3924" y="389"/>
                  </a:cubicBezTo>
                  <a:cubicBezTo>
                    <a:pt x="3924" y="329"/>
                    <a:pt x="3924" y="329"/>
                    <a:pt x="3924" y="329"/>
                  </a:cubicBezTo>
                  <a:cubicBezTo>
                    <a:pt x="3900" y="318"/>
                    <a:pt x="3874" y="312"/>
                    <a:pt x="3844" y="312"/>
                  </a:cubicBezTo>
                  <a:cubicBezTo>
                    <a:pt x="3807" y="312"/>
                    <a:pt x="3775" y="322"/>
                    <a:pt x="3751" y="343"/>
                  </a:cubicBezTo>
                  <a:cubicBezTo>
                    <a:pt x="3726" y="363"/>
                    <a:pt x="3714" y="389"/>
                    <a:pt x="3714" y="420"/>
                  </a:cubicBezTo>
                  <a:cubicBezTo>
                    <a:pt x="3714" y="446"/>
                    <a:pt x="3721" y="467"/>
                    <a:pt x="3734" y="483"/>
                  </a:cubicBezTo>
                  <a:cubicBezTo>
                    <a:pt x="3748" y="499"/>
                    <a:pt x="3771" y="514"/>
                    <a:pt x="3803" y="528"/>
                  </a:cubicBezTo>
                  <a:cubicBezTo>
                    <a:pt x="3836" y="543"/>
                    <a:pt x="3857" y="555"/>
                    <a:pt x="3866" y="564"/>
                  </a:cubicBezTo>
                  <a:cubicBezTo>
                    <a:pt x="3875" y="573"/>
                    <a:pt x="3880" y="584"/>
                    <a:pt x="3880" y="598"/>
                  </a:cubicBezTo>
                  <a:cubicBezTo>
                    <a:pt x="3880" y="633"/>
                    <a:pt x="3856" y="650"/>
                    <a:pt x="3809" y="650"/>
                  </a:cubicBezTo>
                  <a:cubicBezTo>
                    <a:pt x="3774" y="650"/>
                    <a:pt x="3742" y="638"/>
                    <a:pt x="3713" y="615"/>
                  </a:cubicBezTo>
                  <a:cubicBezTo>
                    <a:pt x="3713" y="678"/>
                    <a:pt x="3713" y="678"/>
                    <a:pt x="3713" y="678"/>
                  </a:cubicBezTo>
                  <a:cubicBezTo>
                    <a:pt x="3739" y="693"/>
                    <a:pt x="3770" y="701"/>
                    <a:pt x="3805" y="701"/>
                  </a:cubicBezTo>
                  <a:cubicBezTo>
                    <a:pt x="3846" y="701"/>
                    <a:pt x="3879" y="691"/>
                    <a:pt x="3904" y="671"/>
                  </a:cubicBezTo>
                  <a:cubicBezTo>
                    <a:pt x="3928" y="651"/>
                    <a:pt x="3941" y="625"/>
                    <a:pt x="3941" y="593"/>
                  </a:cubicBezTo>
                  <a:cubicBezTo>
                    <a:pt x="3941" y="568"/>
                    <a:pt x="3934" y="547"/>
                    <a:pt x="3919" y="531"/>
                  </a:cubicBezTo>
                  <a:close/>
                  <a:moveTo>
                    <a:pt x="4366" y="173"/>
                  </a:moveTo>
                  <a:cubicBezTo>
                    <a:pt x="4303" y="173"/>
                    <a:pt x="4303" y="173"/>
                    <a:pt x="4303" y="173"/>
                  </a:cubicBezTo>
                  <a:cubicBezTo>
                    <a:pt x="4105" y="692"/>
                    <a:pt x="4105" y="692"/>
                    <a:pt x="4105" y="692"/>
                  </a:cubicBezTo>
                  <a:cubicBezTo>
                    <a:pt x="4172" y="692"/>
                    <a:pt x="4172" y="692"/>
                    <a:pt x="4172" y="692"/>
                  </a:cubicBezTo>
                  <a:cubicBezTo>
                    <a:pt x="4224" y="547"/>
                    <a:pt x="4224" y="547"/>
                    <a:pt x="4224" y="547"/>
                  </a:cubicBezTo>
                  <a:cubicBezTo>
                    <a:pt x="4445" y="547"/>
                    <a:pt x="4445" y="547"/>
                    <a:pt x="4445" y="547"/>
                  </a:cubicBezTo>
                  <a:cubicBezTo>
                    <a:pt x="4499" y="692"/>
                    <a:pt x="4499" y="692"/>
                    <a:pt x="4499" y="692"/>
                  </a:cubicBezTo>
                  <a:cubicBezTo>
                    <a:pt x="4566" y="692"/>
                    <a:pt x="4566" y="692"/>
                    <a:pt x="4566" y="692"/>
                  </a:cubicBezTo>
                  <a:lnTo>
                    <a:pt x="4366" y="173"/>
                  </a:lnTo>
                  <a:close/>
                  <a:moveTo>
                    <a:pt x="4244" y="492"/>
                  </a:moveTo>
                  <a:cubicBezTo>
                    <a:pt x="4333" y="249"/>
                    <a:pt x="4333" y="249"/>
                    <a:pt x="4333" y="249"/>
                  </a:cubicBezTo>
                  <a:cubicBezTo>
                    <a:pt x="4335" y="249"/>
                    <a:pt x="4335" y="249"/>
                    <a:pt x="4335" y="249"/>
                  </a:cubicBezTo>
                  <a:cubicBezTo>
                    <a:pt x="4424" y="492"/>
                    <a:pt x="4424" y="492"/>
                    <a:pt x="4424" y="492"/>
                  </a:cubicBezTo>
                  <a:lnTo>
                    <a:pt x="4244" y="492"/>
                  </a:lnTo>
                  <a:close/>
                  <a:moveTo>
                    <a:pt x="4892" y="321"/>
                  </a:moveTo>
                  <a:cubicBezTo>
                    <a:pt x="4606" y="321"/>
                    <a:pt x="4606" y="321"/>
                    <a:pt x="4606" y="321"/>
                  </a:cubicBezTo>
                  <a:cubicBezTo>
                    <a:pt x="4606" y="371"/>
                    <a:pt x="4606" y="371"/>
                    <a:pt x="4606" y="371"/>
                  </a:cubicBezTo>
                  <a:cubicBezTo>
                    <a:pt x="4805" y="371"/>
                    <a:pt x="4805" y="371"/>
                    <a:pt x="4805" y="371"/>
                  </a:cubicBezTo>
                  <a:cubicBezTo>
                    <a:pt x="4585" y="673"/>
                    <a:pt x="4585" y="673"/>
                    <a:pt x="4585" y="673"/>
                  </a:cubicBezTo>
                  <a:cubicBezTo>
                    <a:pt x="4585" y="692"/>
                    <a:pt x="4585" y="692"/>
                    <a:pt x="4585" y="692"/>
                  </a:cubicBezTo>
                  <a:cubicBezTo>
                    <a:pt x="4890" y="692"/>
                    <a:pt x="4890" y="692"/>
                    <a:pt x="4890" y="692"/>
                  </a:cubicBezTo>
                  <a:cubicBezTo>
                    <a:pt x="4890" y="641"/>
                    <a:pt x="4890" y="641"/>
                    <a:pt x="4890" y="641"/>
                  </a:cubicBezTo>
                  <a:cubicBezTo>
                    <a:pt x="4673" y="641"/>
                    <a:pt x="4673" y="641"/>
                    <a:pt x="4673" y="641"/>
                  </a:cubicBezTo>
                  <a:cubicBezTo>
                    <a:pt x="4892" y="338"/>
                    <a:pt x="4892" y="338"/>
                    <a:pt x="4892" y="338"/>
                  </a:cubicBezTo>
                  <a:lnTo>
                    <a:pt x="4892" y="321"/>
                  </a:lnTo>
                  <a:close/>
                  <a:moveTo>
                    <a:pt x="5248" y="321"/>
                  </a:moveTo>
                  <a:cubicBezTo>
                    <a:pt x="5188" y="321"/>
                    <a:pt x="5188" y="321"/>
                    <a:pt x="5188" y="321"/>
                  </a:cubicBezTo>
                  <a:cubicBezTo>
                    <a:pt x="5188" y="535"/>
                    <a:pt x="5188" y="535"/>
                    <a:pt x="5188" y="535"/>
                  </a:cubicBezTo>
                  <a:cubicBezTo>
                    <a:pt x="5188" y="569"/>
                    <a:pt x="5179" y="597"/>
                    <a:pt x="5161" y="618"/>
                  </a:cubicBezTo>
                  <a:cubicBezTo>
                    <a:pt x="5143" y="639"/>
                    <a:pt x="5119" y="650"/>
                    <a:pt x="5089" y="650"/>
                  </a:cubicBezTo>
                  <a:cubicBezTo>
                    <a:pt x="5029" y="650"/>
                    <a:pt x="5000" y="611"/>
                    <a:pt x="5000" y="533"/>
                  </a:cubicBezTo>
                  <a:cubicBezTo>
                    <a:pt x="5000" y="321"/>
                    <a:pt x="5000" y="321"/>
                    <a:pt x="5000" y="321"/>
                  </a:cubicBezTo>
                  <a:cubicBezTo>
                    <a:pt x="4940" y="321"/>
                    <a:pt x="4940" y="321"/>
                    <a:pt x="4940" y="321"/>
                  </a:cubicBezTo>
                  <a:cubicBezTo>
                    <a:pt x="4940" y="543"/>
                    <a:pt x="4940" y="543"/>
                    <a:pt x="4940" y="543"/>
                  </a:cubicBezTo>
                  <a:cubicBezTo>
                    <a:pt x="4940" y="648"/>
                    <a:pt x="4984" y="701"/>
                    <a:pt x="5073" y="701"/>
                  </a:cubicBezTo>
                  <a:cubicBezTo>
                    <a:pt x="5124" y="701"/>
                    <a:pt x="5162" y="678"/>
                    <a:pt x="5187" y="633"/>
                  </a:cubicBezTo>
                  <a:cubicBezTo>
                    <a:pt x="5188" y="633"/>
                    <a:pt x="5188" y="633"/>
                    <a:pt x="5188" y="633"/>
                  </a:cubicBezTo>
                  <a:cubicBezTo>
                    <a:pt x="5188" y="692"/>
                    <a:pt x="5188" y="692"/>
                    <a:pt x="5188" y="692"/>
                  </a:cubicBezTo>
                  <a:cubicBezTo>
                    <a:pt x="5248" y="692"/>
                    <a:pt x="5248" y="692"/>
                    <a:pt x="5248" y="692"/>
                  </a:cubicBezTo>
                  <a:lnTo>
                    <a:pt x="5248" y="321"/>
                  </a:lnTo>
                  <a:close/>
                  <a:moveTo>
                    <a:pt x="5537" y="320"/>
                  </a:moveTo>
                  <a:cubicBezTo>
                    <a:pt x="5529" y="316"/>
                    <a:pt x="5517" y="315"/>
                    <a:pt x="5502" y="315"/>
                  </a:cubicBezTo>
                  <a:cubicBezTo>
                    <a:pt x="5480" y="315"/>
                    <a:pt x="5460" y="322"/>
                    <a:pt x="5443" y="337"/>
                  </a:cubicBezTo>
                  <a:cubicBezTo>
                    <a:pt x="5426" y="352"/>
                    <a:pt x="5413" y="372"/>
                    <a:pt x="5405" y="397"/>
                  </a:cubicBezTo>
                  <a:cubicBezTo>
                    <a:pt x="5404" y="397"/>
                    <a:pt x="5404" y="397"/>
                    <a:pt x="5404" y="397"/>
                  </a:cubicBezTo>
                  <a:cubicBezTo>
                    <a:pt x="5404" y="321"/>
                    <a:pt x="5404" y="321"/>
                    <a:pt x="5404" y="321"/>
                  </a:cubicBezTo>
                  <a:cubicBezTo>
                    <a:pt x="5344" y="321"/>
                    <a:pt x="5344" y="321"/>
                    <a:pt x="5344" y="321"/>
                  </a:cubicBezTo>
                  <a:cubicBezTo>
                    <a:pt x="5344" y="692"/>
                    <a:pt x="5344" y="692"/>
                    <a:pt x="5344" y="692"/>
                  </a:cubicBezTo>
                  <a:cubicBezTo>
                    <a:pt x="5404" y="692"/>
                    <a:pt x="5404" y="692"/>
                    <a:pt x="5404" y="692"/>
                  </a:cubicBezTo>
                  <a:cubicBezTo>
                    <a:pt x="5404" y="503"/>
                    <a:pt x="5404" y="503"/>
                    <a:pt x="5404" y="503"/>
                  </a:cubicBezTo>
                  <a:cubicBezTo>
                    <a:pt x="5404" y="463"/>
                    <a:pt x="5412" y="431"/>
                    <a:pt x="5428" y="406"/>
                  </a:cubicBezTo>
                  <a:cubicBezTo>
                    <a:pt x="5445" y="382"/>
                    <a:pt x="5466" y="369"/>
                    <a:pt x="5492" y="369"/>
                  </a:cubicBezTo>
                  <a:cubicBezTo>
                    <a:pt x="5512" y="369"/>
                    <a:pt x="5527" y="373"/>
                    <a:pt x="5537" y="381"/>
                  </a:cubicBezTo>
                  <a:lnTo>
                    <a:pt x="5537" y="320"/>
                  </a:lnTo>
                  <a:close/>
                  <a:moveTo>
                    <a:pt x="5870" y="490"/>
                  </a:moveTo>
                  <a:cubicBezTo>
                    <a:pt x="5870" y="434"/>
                    <a:pt x="5856" y="390"/>
                    <a:pt x="5829" y="359"/>
                  </a:cubicBezTo>
                  <a:cubicBezTo>
                    <a:pt x="5803" y="328"/>
                    <a:pt x="5765" y="312"/>
                    <a:pt x="5717" y="312"/>
                  </a:cubicBezTo>
                  <a:cubicBezTo>
                    <a:pt x="5685" y="312"/>
                    <a:pt x="5656" y="320"/>
                    <a:pt x="5630" y="337"/>
                  </a:cubicBezTo>
                  <a:cubicBezTo>
                    <a:pt x="5604" y="354"/>
                    <a:pt x="5584" y="377"/>
                    <a:pt x="5569" y="407"/>
                  </a:cubicBezTo>
                  <a:cubicBezTo>
                    <a:pt x="5554" y="438"/>
                    <a:pt x="5547" y="471"/>
                    <a:pt x="5547" y="508"/>
                  </a:cubicBezTo>
                  <a:cubicBezTo>
                    <a:pt x="5547" y="568"/>
                    <a:pt x="5562" y="615"/>
                    <a:pt x="5591" y="649"/>
                  </a:cubicBezTo>
                  <a:cubicBezTo>
                    <a:pt x="5621" y="684"/>
                    <a:pt x="5662" y="701"/>
                    <a:pt x="5715" y="701"/>
                  </a:cubicBezTo>
                  <a:cubicBezTo>
                    <a:pt x="5768" y="701"/>
                    <a:pt x="5811" y="689"/>
                    <a:pt x="5844" y="665"/>
                  </a:cubicBezTo>
                  <a:cubicBezTo>
                    <a:pt x="5844" y="610"/>
                    <a:pt x="5844" y="610"/>
                    <a:pt x="5844" y="610"/>
                  </a:cubicBezTo>
                  <a:cubicBezTo>
                    <a:pt x="5809" y="637"/>
                    <a:pt x="5771" y="650"/>
                    <a:pt x="5729" y="650"/>
                  </a:cubicBezTo>
                  <a:cubicBezTo>
                    <a:pt x="5692" y="650"/>
                    <a:pt x="5662" y="639"/>
                    <a:pt x="5641" y="617"/>
                  </a:cubicBezTo>
                  <a:cubicBezTo>
                    <a:pt x="5620" y="595"/>
                    <a:pt x="5609" y="563"/>
                    <a:pt x="5608" y="521"/>
                  </a:cubicBezTo>
                  <a:cubicBezTo>
                    <a:pt x="5870" y="521"/>
                    <a:pt x="5870" y="521"/>
                    <a:pt x="5870" y="521"/>
                  </a:cubicBezTo>
                  <a:lnTo>
                    <a:pt x="5870" y="490"/>
                  </a:lnTo>
                  <a:close/>
                  <a:moveTo>
                    <a:pt x="5609" y="471"/>
                  </a:moveTo>
                  <a:cubicBezTo>
                    <a:pt x="5614" y="438"/>
                    <a:pt x="5626" y="412"/>
                    <a:pt x="5646" y="392"/>
                  </a:cubicBezTo>
                  <a:cubicBezTo>
                    <a:pt x="5665" y="373"/>
                    <a:pt x="5689" y="363"/>
                    <a:pt x="5716" y="363"/>
                  </a:cubicBezTo>
                  <a:cubicBezTo>
                    <a:pt x="5746" y="363"/>
                    <a:pt x="5768" y="372"/>
                    <a:pt x="5784" y="391"/>
                  </a:cubicBezTo>
                  <a:cubicBezTo>
                    <a:pt x="5800" y="410"/>
                    <a:pt x="5809" y="437"/>
                    <a:pt x="5809" y="471"/>
                  </a:cubicBezTo>
                  <a:lnTo>
                    <a:pt x="5609" y="471"/>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53" name="Freeform 6"/>
            <p:cNvSpPr>
              <a:spLocks noChangeAspect="1" noEditPoints="1"/>
            </p:cNvSpPr>
            <p:nvPr/>
          </p:nvSpPr>
          <p:spPr bwMode="auto">
            <a:xfrm>
              <a:off x="6777846" y="4328307"/>
              <a:ext cx="820754" cy="237904"/>
            </a:xfrm>
            <a:custGeom>
              <a:avLst/>
              <a:gdLst>
                <a:gd name="T0" fmla="*/ 1370 w 3468"/>
                <a:gd name="T1" fmla="*/ 510 h 1003"/>
                <a:gd name="T2" fmla="*/ 1226 w 3468"/>
                <a:gd name="T3" fmla="*/ 712 h 1003"/>
                <a:gd name="T4" fmla="*/ 1645 w 3468"/>
                <a:gd name="T5" fmla="*/ 157 h 1003"/>
                <a:gd name="T6" fmla="*/ 1603 w 3468"/>
                <a:gd name="T7" fmla="*/ 121 h 1003"/>
                <a:gd name="T8" fmla="*/ 1712 w 3468"/>
                <a:gd name="T9" fmla="*/ 383 h 1003"/>
                <a:gd name="T10" fmla="*/ 1417 w 3468"/>
                <a:gd name="T11" fmla="*/ 616 h 1003"/>
                <a:gd name="T12" fmla="*/ 1592 w 3468"/>
                <a:gd name="T13" fmla="*/ 881 h 1003"/>
                <a:gd name="T14" fmla="*/ 1182 w 3468"/>
                <a:gd name="T15" fmla="*/ 15 h 1003"/>
                <a:gd name="T16" fmla="*/ 920 w 3468"/>
                <a:gd name="T17" fmla="*/ 505 h 1003"/>
                <a:gd name="T18" fmla="*/ 538 w 3468"/>
                <a:gd name="T19" fmla="*/ 685 h 1003"/>
                <a:gd name="T20" fmla="*/ 86 w 3468"/>
                <a:gd name="T21" fmla="*/ 838 h 1003"/>
                <a:gd name="T22" fmla="*/ 536 w 3468"/>
                <a:gd name="T23" fmla="*/ 80 h 1003"/>
                <a:gd name="T24" fmla="*/ 169 w 3468"/>
                <a:gd name="T25" fmla="*/ 594 h 1003"/>
                <a:gd name="T26" fmla="*/ 369 w 3468"/>
                <a:gd name="T27" fmla="*/ 407 h 1003"/>
                <a:gd name="T28" fmla="*/ 866 w 3468"/>
                <a:gd name="T29" fmla="*/ 260 h 1003"/>
                <a:gd name="T30" fmla="*/ 866 w 3468"/>
                <a:gd name="T31" fmla="*/ 261 h 1003"/>
                <a:gd name="T32" fmla="*/ 2650 w 3468"/>
                <a:gd name="T33" fmla="*/ 148 h 1003"/>
                <a:gd name="T34" fmla="*/ 2660 w 3468"/>
                <a:gd name="T35" fmla="*/ 327 h 1003"/>
                <a:gd name="T36" fmla="*/ 2618 w 3468"/>
                <a:gd name="T37" fmla="*/ 171 h 1003"/>
                <a:gd name="T38" fmla="*/ 1419 w 3468"/>
                <a:gd name="T39" fmla="*/ 151 h 1003"/>
                <a:gd name="T40" fmla="*/ 1434 w 3468"/>
                <a:gd name="T41" fmla="*/ 115 h 1003"/>
                <a:gd name="T42" fmla="*/ 1346 w 3468"/>
                <a:gd name="T43" fmla="*/ 386 h 1003"/>
                <a:gd name="T44" fmla="*/ 2226 w 3468"/>
                <a:gd name="T45" fmla="*/ 165 h 1003"/>
                <a:gd name="T46" fmla="*/ 2225 w 3468"/>
                <a:gd name="T47" fmla="*/ 235 h 1003"/>
                <a:gd name="T48" fmla="*/ 2719 w 3468"/>
                <a:gd name="T49" fmla="*/ 643 h 1003"/>
                <a:gd name="T50" fmla="*/ 2729 w 3468"/>
                <a:gd name="T51" fmla="*/ 822 h 1003"/>
                <a:gd name="T52" fmla="*/ 2577 w 3468"/>
                <a:gd name="T53" fmla="*/ 627 h 1003"/>
                <a:gd name="T54" fmla="*/ 2588 w 3468"/>
                <a:gd name="T55" fmla="*/ 667 h 1003"/>
                <a:gd name="T56" fmla="*/ 2792 w 3468"/>
                <a:gd name="T57" fmla="*/ 345 h 1003"/>
                <a:gd name="T58" fmla="*/ 2783 w 3468"/>
                <a:gd name="T59" fmla="*/ 43 h 1003"/>
                <a:gd name="T60" fmla="*/ 2741 w 3468"/>
                <a:gd name="T61" fmla="*/ 314 h 1003"/>
                <a:gd name="T62" fmla="*/ 2838 w 3468"/>
                <a:gd name="T63" fmla="*/ 616 h 1003"/>
                <a:gd name="T64" fmla="*/ 2901 w 3468"/>
                <a:gd name="T65" fmla="*/ 650 h 1003"/>
                <a:gd name="T66" fmla="*/ 1916 w 3468"/>
                <a:gd name="T67" fmla="*/ 741 h 1003"/>
                <a:gd name="T68" fmla="*/ 1672 w 3468"/>
                <a:gd name="T69" fmla="*/ 1003 h 1003"/>
                <a:gd name="T70" fmla="*/ 1887 w 3468"/>
                <a:gd name="T71" fmla="*/ 645 h 1003"/>
                <a:gd name="T72" fmla="*/ 1715 w 3468"/>
                <a:gd name="T73" fmla="*/ 773 h 1003"/>
                <a:gd name="T74" fmla="*/ 3435 w 3468"/>
                <a:gd name="T75" fmla="*/ 836 h 1003"/>
                <a:gd name="T76" fmla="*/ 3468 w 3468"/>
                <a:gd name="T77" fmla="*/ 694 h 1003"/>
                <a:gd name="T78" fmla="*/ 3093 w 3468"/>
                <a:gd name="T79" fmla="*/ 536 h 1003"/>
                <a:gd name="T80" fmla="*/ 3162 w 3468"/>
                <a:gd name="T81" fmla="*/ 881 h 1003"/>
                <a:gd name="T82" fmla="*/ 2416 w 3468"/>
                <a:gd name="T83" fmla="*/ 671 h 1003"/>
                <a:gd name="T84" fmla="*/ 2434 w 3468"/>
                <a:gd name="T85" fmla="*/ 677 h 1003"/>
                <a:gd name="T86" fmla="*/ 1968 w 3468"/>
                <a:gd name="T87" fmla="*/ 881 h 1003"/>
                <a:gd name="T88" fmla="*/ 1965 w 3468"/>
                <a:gd name="T89" fmla="*/ 242 h 1003"/>
                <a:gd name="T90" fmla="*/ 1946 w 3468"/>
                <a:gd name="T91" fmla="*/ 367 h 1003"/>
                <a:gd name="T92" fmla="*/ 1856 w 3468"/>
                <a:gd name="T93" fmla="*/ 115 h 1003"/>
                <a:gd name="T94" fmla="*/ 1778 w 3468"/>
                <a:gd name="T95" fmla="*/ 228 h 1003"/>
                <a:gd name="T96" fmla="*/ 2096 w 3468"/>
                <a:gd name="T97" fmla="*/ 850 h 1003"/>
                <a:gd name="T98" fmla="*/ 2257 w 3468"/>
                <a:gd name="T99" fmla="*/ 672 h 1003"/>
                <a:gd name="T100" fmla="*/ 2257 w 3468"/>
                <a:gd name="T101" fmla="*/ 825 h 1003"/>
                <a:gd name="T102" fmla="*/ 2083 w 3468"/>
                <a:gd name="T103" fmla="*/ 132 h 1003"/>
                <a:gd name="T104" fmla="*/ 2055 w 3468"/>
                <a:gd name="T105" fmla="*/ 386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68" h="1003">
                  <a:moveTo>
                    <a:pt x="1226" y="842"/>
                  </a:moveTo>
                  <a:cubicBezTo>
                    <a:pt x="1379" y="842"/>
                    <a:pt x="1379" y="842"/>
                    <a:pt x="1379" y="842"/>
                  </a:cubicBezTo>
                  <a:cubicBezTo>
                    <a:pt x="1379" y="881"/>
                    <a:pt x="1379" y="881"/>
                    <a:pt x="1379" y="881"/>
                  </a:cubicBezTo>
                  <a:cubicBezTo>
                    <a:pt x="1182" y="881"/>
                    <a:pt x="1182" y="881"/>
                    <a:pt x="1182" y="881"/>
                  </a:cubicBezTo>
                  <a:cubicBezTo>
                    <a:pt x="1182" y="510"/>
                    <a:pt x="1182" y="510"/>
                    <a:pt x="1182" y="510"/>
                  </a:cubicBezTo>
                  <a:cubicBezTo>
                    <a:pt x="1370" y="510"/>
                    <a:pt x="1370" y="510"/>
                    <a:pt x="1370" y="510"/>
                  </a:cubicBezTo>
                  <a:cubicBezTo>
                    <a:pt x="1370" y="549"/>
                    <a:pt x="1370" y="549"/>
                    <a:pt x="1370" y="549"/>
                  </a:cubicBezTo>
                  <a:cubicBezTo>
                    <a:pt x="1226" y="549"/>
                    <a:pt x="1226" y="549"/>
                    <a:pt x="1226" y="549"/>
                  </a:cubicBezTo>
                  <a:cubicBezTo>
                    <a:pt x="1226" y="673"/>
                    <a:pt x="1226" y="673"/>
                    <a:pt x="1226" y="673"/>
                  </a:cubicBezTo>
                  <a:cubicBezTo>
                    <a:pt x="1360" y="673"/>
                    <a:pt x="1360" y="673"/>
                    <a:pt x="1360" y="673"/>
                  </a:cubicBezTo>
                  <a:cubicBezTo>
                    <a:pt x="1360" y="712"/>
                    <a:pt x="1360" y="712"/>
                    <a:pt x="1360" y="712"/>
                  </a:cubicBezTo>
                  <a:cubicBezTo>
                    <a:pt x="1226" y="712"/>
                    <a:pt x="1226" y="712"/>
                    <a:pt x="1226" y="712"/>
                  </a:cubicBezTo>
                  <a:lnTo>
                    <a:pt x="1226" y="842"/>
                  </a:lnTo>
                  <a:close/>
                  <a:moveTo>
                    <a:pt x="1712" y="347"/>
                  </a:moveTo>
                  <a:cubicBezTo>
                    <a:pt x="1704" y="353"/>
                    <a:pt x="1695" y="356"/>
                    <a:pt x="1684" y="356"/>
                  </a:cubicBezTo>
                  <a:cubicBezTo>
                    <a:pt x="1670" y="356"/>
                    <a:pt x="1660" y="352"/>
                    <a:pt x="1654" y="345"/>
                  </a:cubicBezTo>
                  <a:cubicBezTo>
                    <a:pt x="1648" y="337"/>
                    <a:pt x="1645" y="324"/>
                    <a:pt x="1645" y="307"/>
                  </a:cubicBezTo>
                  <a:cubicBezTo>
                    <a:pt x="1645" y="157"/>
                    <a:pt x="1645" y="157"/>
                    <a:pt x="1645" y="157"/>
                  </a:cubicBezTo>
                  <a:cubicBezTo>
                    <a:pt x="1712" y="157"/>
                    <a:pt x="1712" y="157"/>
                    <a:pt x="1712" y="157"/>
                  </a:cubicBezTo>
                  <a:cubicBezTo>
                    <a:pt x="1712" y="121"/>
                    <a:pt x="1712" y="121"/>
                    <a:pt x="1712" y="121"/>
                  </a:cubicBezTo>
                  <a:cubicBezTo>
                    <a:pt x="1645" y="121"/>
                    <a:pt x="1645" y="121"/>
                    <a:pt x="1645" y="121"/>
                  </a:cubicBezTo>
                  <a:cubicBezTo>
                    <a:pt x="1645" y="43"/>
                    <a:pt x="1645" y="43"/>
                    <a:pt x="1645" y="43"/>
                  </a:cubicBezTo>
                  <a:cubicBezTo>
                    <a:pt x="1603" y="56"/>
                    <a:pt x="1603" y="56"/>
                    <a:pt x="1603" y="56"/>
                  </a:cubicBezTo>
                  <a:cubicBezTo>
                    <a:pt x="1603" y="121"/>
                    <a:pt x="1603" y="121"/>
                    <a:pt x="1603" y="121"/>
                  </a:cubicBezTo>
                  <a:cubicBezTo>
                    <a:pt x="1557" y="121"/>
                    <a:pt x="1557" y="121"/>
                    <a:pt x="1557" y="121"/>
                  </a:cubicBezTo>
                  <a:cubicBezTo>
                    <a:pt x="1557" y="157"/>
                    <a:pt x="1557" y="157"/>
                    <a:pt x="1557" y="157"/>
                  </a:cubicBezTo>
                  <a:cubicBezTo>
                    <a:pt x="1603" y="157"/>
                    <a:pt x="1603" y="157"/>
                    <a:pt x="1603" y="157"/>
                  </a:cubicBezTo>
                  <a:cubicBezTo>
                    <a:pt x="1603" y="314"/>
                    <a:pt x="1603" y="314"/>
                    <a:pt x="1603" y="314"/>
                  </a:cubicBezTo>
                  <a:cubicBezTo>
                    <a:pt x="1603" y="366"/>
                    <a:pt x="1626" y="392"/>
                    <a:pt x="1672" y="392"/>
                  </a:cubicBezTo>
                  <a:cubicBezTo>
                    <a:pt x="1688" y="392"/>
                    <a:pt x="1702" y="389"/>
                    <a:pt x="1712" y="383"/>
                  </a:cubicBezTo>
                  <a:lnTo>
                    <a:pt x="1712" y="347"/>
                  </a:lnTo>
                  <a:close/>
                  <a:moveTo>
                    <a:pt x="1596" y="616"/>
                  </a:moveTo>
                  <a:cubicBezTo>
                    <a:pt x="1530" y="727"/>
                    <a:pt x="1530" y="727"/>
                    <a:pt x="1530" y="727"/>
                  </a:cubicBezTo>
                  <a:cubicBezTo>
                    <a:pt x="1529" y="727"/>
                    <a:pt x="1529" y="727"/>
                    <a:pt x="1529" y="727"/>
                  </a:cubicBezTo>
                  <a:cubicBezTo>
                    <a:pt x="1466" y="616"/>
                    <a:pt x="1466" y="616"/>
                    <a:pt x="1466" y="616"/>
                  </a:cubicBezTo>
                  <a:cubicBezTo>
                    <a:pt x="1417" y="616"/>
                    <a:pt x="1417" y="616"/>
                    <a:pt x="1417" y="616"/>
                  </a:cubicBezTo>
                  <a:cubicBezTo>
                    <a:pt x="1503" y="751"/>
                    <a:pt x="1503" y="751"/>
                    <a:pt x="1503" y="751"/>
                  </a:cubicBezTo>
                  <a:cubicBezTo>
                    <a:pt x="1413" y="881"/>
                    <a:pt x="1413" y="881"/>
                    <a:pt x="1413" y="881"/>
                  </a:cubicBezTo>
                  <a:cubicBezTo>
                    <a:pt x="1462" y="881"/>
                    <a:pt x="1462" y="881"/>
                    <a:pt x="1462" y="881"/>
                  </a:cubicBezTo>
                  <a:cubicBezTo>
                    <a:pt x="1527" y="776"/>
                    <a:pt x="1527" y="776"/>
                    <a:pt x="1527" y="776"/>
                  </a:cubicBezTo>
                  <a:cubicBezTo>
                    <a:pt x="1528" y="776"/>
                    <a:pt x="1528" y="776"/>
                    <a:pt x="1528" y="776"/>
                  </a:cubicBezTo>
                  <a:cubicBezTo>
                    <a:pt x="1592" y="881"/>
                    <a:pt x="1592" y="881"/>
                    <a:pt x="1592" y="881"/>
                  </a:cubicBezTo>
                  <a:cubicBezTo>
                    <a:pt x="1641" y="881"/>
                    <a:pt x="1641" y="881"/>
                    <a:pt x="1641" y="881"/>
                  </a:cubicBezTo>
                  <a:cubicBezTo>
                    <a:pt x="1553" y="750"/>
                    <a:pt x="1553" y="750"/>
                    <a:pt x="1553" y="750"/>
                  </a:cubicBezTo>
                  <a:cubicBezTo>
                    <a:pt x="1642" y="616"/>
                    <a:pt x="1642" y="616"/>
                    <a:pt x="1642" y="616"/>
                  </a:cubicBezTo>
                  <a:lnTo>
                    <a:pt x="1596" y="616"/>
                  </a:lnTo>
                  <a:close/>
                  <a:moveTo>
                    <a:pt x="1226" y="15"/>
                  </a:moveTo>
                  <a:cubicBezTo>
                    <a:pt x="1182" y="15"/>
                    <a:pt x="1182" y="15"/>
                    <a:pt x="1182" y="15"/>
                  </a:cubicBezTo>
                  <a:cubicBezTo>
                    <a:pt x="1182" y="386"/>
                    <a:pt x="1182" y="386"/>
                    <a:pt x="1182" y="386"/>
                  </a:cubicBezTo>
                  <a:cubicBezTo>
                    <a:pt x="1226" y="386"/>
                    <a:pt x="1226" y="386"/>
                    <a:pt x="1226" y="386"/>
                  </a:cubicBezTo>
                  <a:lnTo>
                    <a:pt x="1226" y="15"/>
                  </a:lnTo>
                  <a:close/>
                  <a:moveTo>
                    <a:pt x="878" y="282"/>
                  </a:moveTo>
                  <a:cubicBezTo>
                    <a:pt x="907" y="336"/>
                    <a:pt x="922" y="399"/>
                    <a:pt x="922" y="464"/>
                  </a:cubicBezTo>
                  <a:cubicBezTo>
                    <a:pt x="922" y="476"/>
                    <a:pt x="921" y="492"/>
                    <a:pt x="920" y="505"/>
                  </a:cubicBezTo>
                  <a:cubicBezTo>
                    <a:pt x="919" y="508"/>
                    <a:pt x="919" y="511"/>
                    <a:pt x="919" y="514"/>
                  </a:cubicBezTo>
                  <a:cubicBezTo>
                    <a:pt x="372" y="514"/>
                    <a:pt x="372" y="514"/>
                    <a:pt x="372" y="514"/>
                  </a:cubicBezTo>
                  <a:cubicBezTo>
                    <a:pt x="368" y="514"/>
                    <a:pt x="368" y="514"/>
                    <a:pt x="368" y="514"/>
                  </a:cubicBezTo>
                  <a:cubicBezTo>
                    <a:pt x="368" y="518"/>
                    <a:pt x="368" y="518"/>
                    <a:pt x="368" y="518"/>
                  </a:cubicBezTo>
                  <a:cubicBezTo>
                    <a:pt x="369" y="521"/>
                    <a:pt x="369" y="521"/>
                    <a:pt x="369" y="521"/>
                  </a:cubicBezTo>
                  <a:cubicBezTo>
                    <a:pt x="369" y="610"/>
                    <a:pt x="446" y="685"/>
                    <a:pt x="538" y="685"/>
                  </a:cubicBezTo>
                  <a:cubicBezTo>
                    <a:pt x="602" y="685"/>
                    <a:pt x="666" y="649"/>
                    <a:pt x="693" y="597"/>
                  </a:cubicBezTo>
                  <a:cubicBezTo>
                    <a:pt x="904" y="597"/>
                    <a:pt x="904" y="597"/>
                    <a:pt x="904" y="597"/>
                  </a:cubicBezTo>
                  <a:cubicBezTo>
                    <a:pt x="875" y="677"/>
                    <a:pt x="824" y="743"/>
                    <a:pt x="757" y="787"/>
                  </a:cubicBezTo>
                  <a:cubicBezTo>
                    <a:pt x="693" y="830"/>
                    <a:pt x="617" y="852"/>
                    <a:pt x="536" y="852"/>
                  </a:cubicBezTo>
                  <a:cubicBezTo>
                    <a:pt x="474" y="852"/>
                    <a:pt x="417" y="840"/>
                    <a:pt x="365" y="816"/>
                  </a:cubicBezTo>
                  <a:cubicBezTo>
                    <a:pt x="246" y="881"/>
                    <a:pt x="142" y="895"/>
                    <a:pt x="86" y="838"/>
                  </a:cubicBezTo>
                  <a:cubicBezTo>
                    <a:pt x="0" y="751"/>
                    <a:pt x="112" y="455"/>
                    <a:pt x="303" y="263"/>
                  </a:cubicBezTo>
                  <a:cubicBezTo>
                    <a:pt x="310" y="255"/>
                    <a:pt x="353" y="215"/>
                    <a:pt x="354" y="214"/>
                  </a:cubicBezTo>
                  <a:cubicBezTo>
                    <a:pt x="353" y="215"/>
                    <a:pt x="331" y="226"/>
                    <a:pt x="329" y="227"/>
                  </a:cubicBezTo>
                  <a:cubicBezTo>
                    <a:pt x="243" y="275"/>
                    <a:pt x="167" y="365"/>
                    <a:pt x="153" y="381"/>
                  </a:cubicBezTo>
                  <a:cubicBezTo>
                    <a:pt x="172" y="302"/>
                    <a:pt x="214" y="231"/>
                    <a:pt x="274" y="178"/>
                  </a:cubicBezTo>
                  <a:cubicBezTo>
                    <a:pt x="345" y="115"/>
                    <a:pt x="439" y="80"/>
                    <a:pt x="536" y="80"/>
                  </a:cubicBezTo>
                  <a:cubicBezTo>
                    <a:pt x="542" y="80"/>
                    <a:pt x="547" y="80"/>
                    <a:pt x="553" y="80"/>
                  </a:cubicBezTo>
                  <a:cubicBezTo>
                    <a:pt x="690" y="16"/>
                    <a:pt x="821" y="0"/>
                    <a:pt x="875" y="54"/>
                  </a:cubicBezTo>
                  <a:cubicBezTo>
                    <a:pt x="923" y="103"/>
                    <a:pt x="920" y="185"/>
                    <a:pt x="878" y="282"/>
                  </a:cubicBezTo>
                  <a:close/>
                  <a:moveTo>
                    <a:pt x="339" y="803"/>
                  </a:moveTo>
                  <a:cubicBezTo>
                    <a:pt x="320" y="792"/>
                    <a:pt x="302" y="780"/>
                    <a:pt x="285" y="766"/>
                  </a:cubicBezTo>
                  <a:cubicBezTo>
                    <a:pt x="233" y="722"/>
                    <a:pt x="193" y="663"/>
                    <a:pt x="169" y="594"/>
                  </a:cubicBezTo>
                  <a:cubicBezTo>
                    <a:pt x="115" y="696"/>
                    <a:pt x="104" y="780"/>
                    <a:pt x="146" y="822"/>
                  </a:cubicBezTo>
                  <a:cubicBezTo>
                    <a:pt x="182" y="858"/>
                    <a:pt x="252" y="848"/>
                    <a:pt x="339" y="803"/>
                  </a:cubicBezTo>
                  <a:close/>
                  <a:moveTo>
                    <a:pt x="706" y="411"/>
                  </a:moveTo>
                  <a:cubicBezTo>
                    <a:pt x="705" y="407"/>
                    <a:pt x="705" y="407"/>
                    <a:pt x="705" y="407"/>
                  </a:cubicBezTo>
                  <a:cubicBezTo>
                    <a:pt x="701" y="319"/>
                    <a:pt x="630" y="251"/>
                    <a:pt x="543" y="251"/>
                  </a:cubicBezTo>
                  <a:cubicBezTo>
                    <a:pt x="453" y="251"/>
                    <a:pt x="373" y="322"/>
                    <a:pt x="369" y="407"/>
                  </a:cubicBezTo>
                  <a:cubicBezTo>
                    <a:pt x="368" y="411"/>
                    <a:pt x="368" y="411"/>
                    <a:pt x="368" y="411"/>
                  </a:cubicBezTo>
                  <a:cubicBezTo>
                    <a:pt x="372" y="411"/>
                    <a:pt x="372" y="411"/>
                    <a:pt x="372" y="411"/>
                  </a:cubicBezTo>
                  <a:cubicBezTo>
                    <a:pt x="702" y="411"/>
                    <a:pt x="702" y="411"/>
                    <a:pt x="702" y="411"/>
                  </a:cubicBezTo>
                  <a:lnTo>
                    <a:pt x="706" y="411"/>
                  </a:lnTo>
                  <a:close/>
                  <a:moveTo>
                    <a:pt x="866" y="261"/>
                  </a:moveTo>
                  <a:cubicBezTo>
                    <a:pt x="866" y="261"/>
                    <a:pt x="866" y="261"/>
                    <a:pt x="866" y="260"/>
                  </a:cubicBezTo>
                  <a:cubicBezTo>
                    <a:pt x="898" y="188"/>
                    <a:pt x="902" y="130"/>
                    <a:pt x="870" y="98"/>
                  </a:cubicBezTo>
                  <a:cubicBezTo>
                    <a:pt x="832" y="60"/>
                    <a:pt x="761" y="65"/>
                    <a:pt x="674" y="105"/>
                  </a:cubicBezTo>
                  <a:cubicBezTo>
                    <a:pt x="722" y="123"/>
                    <a:pt x="766" y="150"/>
                    <a:pt x="804" y="185"/>
                  </a:cubicBezTo>
                  <a:cubicBezTo>
                    <a:pt x="828" y="208"/>
                    <a:pt x="849" y="233"/>
                    <a:pt x="866" y="260"/>
                  </a:cubicBezTo>
                  <a:cubicBezTo>
                    <a:pt x="866" y="260"/>
                    <a:pt x="866" y="260"/>
                    <a:pt x="866" y="260"/>
                  </a:cubicBezTo>
                  <a:cubicBezTo>
                    <a:pt x="866" y="261"/>
                    <a:pt x="866" y="261"/>
                    <a:pt x="866" y="261"/>
                  </a:cubicBezTo>
                  <a:close/>
                  <a:moveTo>
                    <a:pt x="2480" y="356"/>
                  </a:moveTo>
                  <a:cubicBezTo>
                    <a:pt x="2458" y="331"/>
                    <a:pt x="2448" y="298"/>
                    <a:pt x="2448" y="255"/>
                  </a:cubicBezTo>
                  <a:cubicBezTo>
                    <a:pt x="2448" y="228"/>
                    <a:pt x="2453" y="204"/>
                    <a:pt x="2464" y="183"/>
                  </a:cubicBezTo>
                  <a:cubicBezTo>
                    <a:pt x="2474" y="161"/>
                    <a:pt x="2489" y="144"/>
                    <a:pt x="2507" y="132"/>
                  </a:cubicBezTo>
                  <a:cubicBezTo>
                    <a:pt x="2526" y="121"/>
                    <a:pt x="2547" y="115"/>
                    <a:pt x="2570" y="115"/>
                  </a:cubicBezTo>
                  <a:cubicBezTo>
                    <a:pt x="2604" y="115"/>
                    <a:pt x="2631" y="126"/>
                    <a:pt x="2650" y="148"/>
                  </a:cubicBezTo>
                  <a:cubicBezTo>
                    <a:pt x="2669" y="170"/>
                    <a:pt x="2679" y="202"/>
                    <a:pt x="2679" y="242"/>
                  </a:cubicBezTo>
                  <a:cubicBezTo>
                    <a:pt x="2679" y="264"/>
                    <a:pt x="2679" y="264"/>
                    <a:pt x="2679" y="264"/>
                  </a:cubicBezTo>
                  <a:cubicBezTo>
                    <a:pt x="2492" y="264"/>
                    <a:pt x="2492" y="264"/>
                    <a:pt x="2492" y="264"/>
                  </a:cubicBezTo>
                  <a:cubicBezTo>
                    <a:pt x="2492" y="294"/>
                    <a:pt x="2500" y="317"/>
                    <a:pt x="2515" y="333"/>
                  </a:cubicBezTo>
                  <a:cubicBezTo>
                    <a:pt x="2530" y="348"/>
                    <a:pt x="2551" y="356"/>
                    <a:pt x="2578" y="356"/>
                  </a:cubicBezTo>
                  <a:cubicBezTo>
                    <a:pt x="2608" y="356"/>
                    <a:pt x="2636" y="347"/>
                    <a:pt x="2660" y="327"/>
                  </a:cubicBezTo>
                  <a:cubicBezTo>
                    <a:pt x="2660" y="367"/>
                    <a:pt x="2660" y="367"/>
                    <a:pt x="2660" y="367"/>
                  </a:cubicBezTo>
                  <a:cubicBezTo>
                    <a:pt x="2637" y="384"/>
                    <a:pt x="2606" y="393"/>
                    <a:pt x="2568" y="393"/>
                  </a:cubicBezTo>
                  <a:cubicBezTo>
                    <a:pt x="2530" y="393"/>
                    <a:pt x="2501" y="380"/>
                    <a:pt x="2480" y="356"/>
                  </a:cubicBezTo>
                  <a:close/>
                  <a:moveTo>
                    <a:pt x="2492" y="228"/>
                  </a:moveTo>
                  <a:cubicBezTo>
                    <a:pt x="2635" y="228"/>
                    <a:pt x="2635" y="228"/>
                    <a:pt x="2635" y="228"/>
                  </a:cubicBezTo>
                  <a:cubicBezTo>
                    <a:pt x="2635" y="204"/>
                    <a:pt x="2629" y="185"/>
                    <a:pt x="2618" y="171"/>
                  </a:cubicBezTo>
                  <a:cubicBezTo>
                    <a:pt x="2606" y="158"/>
                    <a:pt x="2590" y="151"/>
                    <a:pt x="2569" y="151"/>
                  </a:cubicBezTo>
                  <a:cubicBezTo>
                    <a:pt x="2549" y="151"/>
                    <a:pt x="2533" y="158"/>
                    <a:pt x="2519" y="172"/>
                  </a:cubicBezTo>
                  <a:cubicBezTo>
                    <a:pt x="2505" y="186"/>
                    <a:pt x="2496" y="205"/>
                    <a:pt x="2492" y="228"/>
                  </a:cubicBezTo>
                  <a:close/>
                  <a:moveTo>
                    <a:pt x="1346" y="235"/>
                  </a:moveTo>
                  <a:cubicBezTo>
                    <a:pt x="1346" y="210"/>
                    <a:pt x="1353" y="190"/>
                    <a:pt x="1367" y="174"/>
                  </a:cubicBezTo>
                  <a:cubicBezTo>
                    <a:pt x="1381" y="159"/>
                    <a:pt x="1398" y="151"/>
                    <a:pt x="1419" y="151"/>
                  </a:cubicBezTo>
                  <a:cubicBezTo>
                    <a:pt x="1460" y="151"/>
                    <a:pt x="1481" y="179"/>
                    <a:pt x="1481" y="235"/>
                  </a:cubicBezTo>
                  <a:cubicBezTo>
                    <a:pt x="1481" y="386"/>
                    <a:pt x="1481" y="386"/>
                    <a:pt x="1481" y="386"/>
                  </a:cubicBezTo>
                  <a:cubicBezTo>
                    <a:pt x="1523" y="386"/>
                    <a:pt x="1523" y="386"/>
                    <a:pt x="1523" y="386"/>
                  </a:cubicBezTo>
                  <a:cubicBezTo>
                    <a:pt x="1523" y="224"/>
                    <a:pt x="1523" y="224"/>
                    <a:pt x="1523" y="224"/>
                  </a:cubicBezTo>
                  <a:cubicBezTo>
                    <a:pt x="1523" y="189"/>
                    <a:pt x="1515" y="162"/>
                    <a:pt x="1500" y="143"/>
                  </a:cubicBezTo>
                  <a:cubicBezTo>
                    <a:pt x="1485" y="124"/>
                    <a:pt x="1463" y="115"/>
                    <a:pt x="1434" y="115"/>
                  </a:cubicBezTo>
                  <a:cubicBezTo>
                    <a:pt x="1395" y="115"/>
                    <a:pt x="1366" y="131"/>
                    <a:pt x="1347" y="165"/>
                  </a:cubicBezTo>
                  <a:cubicBezTo>
                    <a:pt x="1346" y="165"/>
                    <a:pt x="1346" y="165"/>
                    <a:pt x="1346" y="165"/>
                  </a:cubicBezTo>
                  <a:cubicBezTo>
                    <a:pt x="1346" y="121"/>
                    <a:pt x="1346" y="121"/>
                    <a:pt x="1346" y="121"/>
                  </a:cubicBezTo>
                  <a:cubicBezTo>
                    <a:pt x="1303" y="121"/>
                    <a:pt x="1303" y="121"/>
                    <a:pt x="1303" y="121"/>
                  </a:cubicBezTo>
                  <a:cubicBezTo>
                    <a:pt x="1303" y="386"/>
                    <a:pt x="1303" y="386"/>
                    <a:pt x="1303" y="386"/>
                  </a:cubicBezTo>
                  <a:cubicBezTo>
                    <a:pt x="1346" y="386"/>
                    <a:pt x="1346" y="386"/>
                    <a:pt x="1346" y="386"/>
                  </a:cubicBezTo>
                  <a:lnTo>
                    <a:pt x="1346" y="235"/>
                  </a:lnTo>
                  <a:close/>
                  <a:moveTo>
                    <a:pt x="2402" y="386"/>
                  </a:moveTo>
                  <a:cubicBezTo>
                    <a:pt x="2402" y="224"/>
                    <a:pt x="2402" y="224"/>
                    <a:pt x="2402" y="224"/>
                  </a:cubicBezTo>
                  <a:cubicBezTo>
                    <a:pt x="2402" y="189"/>
                    <a:pt x="2394" y="162"/>
                    <a:pt x="2379" y="143"/>
                  </a:cubicBezTo>
                  <a:cubicBezTo>
                    <a:pt x="2364" y="124"/>
                    <a:pt x="2342" y="115"/>
                    <a:pt x="2313" y="115"/>
                  </a:cubicBezTo>
                  <a:cubicBezTo>
                    <a:pt x="2274" y="115"/>
                    <a:pt x="2245" y="131"/>
                    <a:pt x="2226" y="165"/>
                  </a:cubicBezTo>
                  <a:cubicBezTo>
                    <a:pt x="2225" y="165"/>
                    <a:pt x="2225" y="165"/>
                    <a:pt x="2225" y="165"/>
                  </a:cubicBezTo>
                  <a:cubicBezTo>
                    <a:pt x="2225" y="121"/>
                    <a:pt x="2225" y="121"/>
                    <a:pt x="2225" y="121"/>
                  </a:cubicBezTo>
                  <a:cubicBezTo>
                    <a:pt x="2182" y="121"/>
                    <a:pt x="2182" y="121"/>
                    <a:pt x="2182" y="121"/>
                  </a:cubicBezTo>
                  <a:cubicBezTo>
                    <a:pt x="2182" y="386"/>
                    <a:pt x="2182" y="386"/>
                    <a:pt x="2182" y="386"/>
                  </a:cubicBezTo>
                  <a:cubicBezTo>
                    <a:pt x="2225" y="386"/>
                    <a:pt x="2225" y="386"/>
                    <a:pt x="2225" y="386"/>
                  </a:cubicBezTo>
                  <a:cubicBezTo>
                    <a:pt x="2225" y="235"/>
                    <a:pt x="2225" y="235"/>
                    <a:pt x="2225" y="235"/>
                  </a:cubicBezTo>
                  <a:cubicBezTo>
                    <a:pt x="2225" y="210"/>
                    <a:pt x="2232" y="190"/>
                    <a:pt x="2246" y="174"/>
                  </a:cubicBezTo>
                  <a:cubicBezTo>
                    <a:pt x="2260" y="159"/>
                    <a:pt x="2277" y="151"/>
                    <a:pt x="2298" y="151"/>
                  </a:cubicBezTo>
                  <a:cubicBezTo>
                    <a:pt x="2339" y="151"/>
                    <a:pt x="2360" y="179"/>
                    <a:pt x="2360" y="235"/>
                  </a:cubicBezTo>
                  <a:cubicBezTo>
                    <a:pt x="2360" y="386"/>
                    <a:pt x="2360" y="386"/>
                    <a:pt x="2360" y="386"/>
                  </a:cubicBezTo>
                  <a:lnTo>
                    <a:pt x="2402" y="386"/>
                  </a:lnTo>
                  <a:close/>
                  <a:moveTo>
                    <a:pt x="2719" y="643"/>
                  </a:moveTo>
                  <a:cubicBezTo>
                    <a:pt x="2739" y="665"/>
                    <a:pt x="2748" y="697"/>
                    <a:pt x="2748" y="737"/>
                  </a:cubicBezTo>
                  <a:cubicBezTo>
                    <a:pt x="2748" y="759"/>
                    <a:pt x="2748" y="759"/>
                    <a:pt x="2748" y="759"/>
                  </a:cubicBezTo>
                  <a:cubicBezTo>
                    <a:pt x="2561" y="759"/>
                    <a:pt x="2561" y="759"/>
                    <a:pt x="2561" y="759"/>
                  </a:cubicBezTo>
                  <a:cubicBezTo>
                    <a:pt x="2562" y="789"/>
                    <a:pt x="2570" y="812"/>
                    <a:pt x="2585" y="828"/>
                  </a:cubicBezTo>
                  <a:cubicBezTo>
                    <a:pt x="2600" y="843"/>
                    <a:pt x="2621" y="851"/>
                    <a:pt x="2647" y="851"/>
                  </a:cubicBezTo>
                  <a:cubicBezTo>
                    <a:pt x="2677" y="851"/>
                    <a:pt x="2705" y="842"/>
                    <a:pt x="2729" y="822"/>
                  </a:cubicBezTo>
                  <a:cubicBezTo>
                    <a:pt x="2729" y="862"/>
                    <a:pt x="2729" y="862"/>
                    <a:pt x="2729" y="862"/>
                  </a:cubicBezTo>
                  <a:cubicBezTo>
                    <a:pt x="2706" y="879"/>
                    <a:pt x="2676" y="888"/>
                    <a:pt x="2637" y="888"/>
                  </a:cubicBezTo>
                  <a:cubicBezTo>
                    <a:pt x="2600" y="888"/>
                    <a:pt x="2570" y="875"/>
                    <a:pt x="2549" y="851"/>
                  </a:cubicBezTo>
                  <a:cubicBezTo>
                    <a:pt x="2528" y="826"/>
                    <a:pt x="2517" y="793"/>
                    <a:pt x="2517" y="750"/>
                  </a:cubicBezTo>
                  <a:cubicBezTo>
                    <a:pt x="2517" y="723"/>
                    <a:pt x="2522" y="699"/>
                    <a:pt x="2533" y="678"/>
                  </a:cubicBezTo>
                  <a:cubicBezTo>
                    <a:pt x="2544" y="656"/>
                    <a:pt x="2558" y="639"/>
                    <a:pt x="2577" y="627"/>
                  </a:cubicBezTo>
                  <a:cubicBezTo>
                    <a:pt x="2595" y="616"/>
                    <a:pt x="2616" y="610"/>
                    <a:pt x="2639" y="610"/>
                  </a:cubicBezTo>
                  <a:cubicBezTo>
                    <a:pt x="2673" y="610"/>
                    <a:pt x="2700" y="621"/>
                    <a:pt x="2719" y="643"/>
                  </a:cubicBezTo>
                  <a:close/>
                  <a:moveTo>
                    <a:pt x="2705" y="723"/>
                  </a:moveTo>
                  <a:cubicBezTo>
                    <a:pt x="2704" y="699"/>
                    <a:pt x="2698" y="680"/>
                    <a:pt x="2687" y="666"/>
                  </a:cubicBezTo>
                  <a:cubicBezTo>
                    <a:pt x="2675" y="653"/>
                    <a:pt x="2659" y="646"/>
                    <a:pt x="2638" y="646"/>
                  </a:cubicBezTo>
                  <a:cubicBezTo>
                    <a:pt x="2619" y="646"/>
                    <a:pt x="2602" y="653"/>
                    <a:pt x="2588" y="667"/>
                  </a:cubicBezTo>
                  <a:cubicBezTo>
                    <a:pt x="2574" y="681"/>
                    <a:pt x="2565" y="700"/>
                    <a:pt x="2562" y="723"/>
                  </a:cubicBezTo>
                  <a:lnTo>
                    <a:pt x="2705" y="723"/>
                  </a:lnTo>
                  <a:close/>
                  <a:moveTo>
                    <a:pt x="2850" y="383"/>
                  </a:moveTo>
                  <a:cubicBezTo>
                    <a:pt x="2850" y="347"/>
                    <a:pt x="2850" y="347"/>
                    <a:pt x="2850" y="347"/>
                  </a:cubicBezTo>
                  <a:cubicBezTo>
                    <a:pt x="2842" y="353"/>
                    <a:pt x="2833" y="356"/>
                    <a:pt x="2822" y="356"/>
                  </a:cubicBezTo>
                  <a:cubicBezTo>
                    <a:pt x="2808" y="356"/>
                    <a:pt x="2798" y="352"/>
                    <a:pt x="2792" y="345"/>
                  </a:cubicBezTo>
                  <a:cubicBezTo>
                    <a:pt x="2786" y="337"/>
                    <a:pt x="2783" y="324"/>
                    <a:pt x="2783" y="307"/>
                  </a:cubicBezTo>
                  <a:cubicBezTo>
                    <a:pt x="2783" y="157"/>
                    <a:pt x="2783" y="157"/>
                    <a:pt x="2783" y="157"/>
                  </a:cubicBezTo>
                  <a:cubicBezTo>
                    <a:pt x="2850" y="157"/>
                    <a:pt x="2850" y="157"/>
                    <a:pt x="2850" y="157"/>
                  </a:cubicBezTo>
                  <a:cubicBezTo>
                    <a:pt x="2850" y="121"/>
                    <a:pt x="2850" y="121"/>
                    <a:pt x="2850" y="121"/>
                  </a:cubicBezTo>
                  <a:cubicBezTo>
                    <a:pt x="2783" y="121"/>
                    <a:pt x="2783" y="121"/>
                    <a:pt x="2783" y="121"/>
                  </a:cubicBezTo>
                  <a:cubicBezTo>
                    <a:pt x="2783" y="43"/>
                    <a:pt x="2783" y="43"/>
                    <a:pt x="2783" y="43"/>
                  </a:cubicBezTo>
                  <a:cubicBezTo>
                    <a:pt x="2741" y="56"/>
                    <a:pt x="2741" y="56"/>
                    <a:pt x="2741" y="56"/>
                  </a:cubicBezTo>
                  <a:cubicBezTo>
                    <a:pt x="2741" y="121"/>
                    <a:pt x="2741" y="121"/>
                    <a:pt x="2741" y="121"/>
                  </a:cubicBezTo>
                  <a:cubicBezTo>
                    <a:pt x="2695" y="121"/>
                    <a:pt x="2695" y="121"/>
                    <a:pt x="2695" y="121"/>
                  </a:cubicBezTo>
                  <a:cubicBezTo>
                    <a:pt x="2695" y="157"/>
                    <a:pt x="2695" y="157"/>
                    <a:pt x="2695" y="157"/>
                  </a:cubicBezTo>
                  <a:cubicBezTo>
                    <a:pt x="2741" y="157"/>
                    <a:pt x="2741" y="157"/>
                    <a:pt x="2741" y="157"/>
                  </a:cubicBezTo>
                  <a:cubicBezTo>
                    <a:pt x="2741" y="314"/>
                    <a:pt x="2741" y="314"/>
                    <a:pt x="2741" y="314"/>
                  </a:cubicBezTo>
                  <a:cubicBezTo>
                    <a:pt x="2741" y="366"/>
                    <a:pt x="2764" y="392"/>
                    <a:pt x="2810" y="392"/>
                  </a:cubicBezTo>
                  <a:cubicBezTo>
                    <a:pt x="2826" y="392"/>
                    <a:pt x="2840" y="389"/>
                    <a:pt x="2850" y="383"/>
                  </a:cubicBezTo>
                  <a:close/>
                  <a:moveTo>
                    <a:pt x="2866" y="627"/>
                  </a:moveTo>
                  <a:cubicBezTo>
                    <a:pt x="2854" y="638"/>
                    <a:pt x="2845" y="652"/>
                    <a:pt x="2839" y="671"/>
                  </a:cubicBezTo>
                  <a:cubicBezTo>
                    <a:pt x="2838" y="671"/>
                    <a:pt x="2838" y="671"/>
                    <a:pt x="2838" y="671"/>
                  </a:cubicBezTo>
                  <a:cubicBezTo>
                    <a:pt x="2838" y="616"/>
                    <a:pt x="2838" y="616"/>
                    <a:pt x="2838" y="616"/>
                  </a:cubicBezTo>
                  <a:cubicBezTo>
                    <a:pt x="2796" y="616"/>
                    <a:pt x="2796" y="616"/>
                    <a:pt x="2796" y="616"/>
                  </a:cubicBezTo>
                  <a:cubicBezTo>
                    <a:pt x="2796" y="881"/>
                    <a:pt x="2796" y="881"/>
                    <a:pt x="2796" y="881"/>
                  </a:cubicBezTo>
                  <a:cubicBezTo>
                    <a:pt x="2838" y="881"/>
                    <a:pt x="2838" y="881"/>
                    <a:pt x="2838" y="881"/>
                  </a:cubicBezTo>
                  <a:cubicBezTo>
                    <a:pt x="2838" y="746"/>
                    <a:pt x="2838" y="746"/>
                    <a:pt x="2838" y="746"/>
                  </a:cubicBezTo>
                  <a:cubicBezTo>
                    <a:pt x="2838" y="718"/>
                    <a:pt x="2844" y="695"/>
                    <a:pt x="2856" y="677"/>
                  </a:cubicBezTo>
                  <a:cubicBezTo>
                    <a:pt x="2867" y="659"/>
                    <a:pt x="2883" y="650"/>
                    <a:pt x="2901" y="650"/>
                  </a:cubicBezTo>
                  <a:cubicBezTo>
                    <a:pt x="2915" y="650"/>
                    <a:pt x="2926" y="653"/>
                    <a:pt x="2934" y="659"/>
                  </a:cubicBezTo>
                  <a:cubicBezTo>
                    <a:pt x="2934" y="615"/>
                    <a:pt x="2934" y="615"/>
                    <a:pt x="2934" y="615"/>
                  </a:cubicBezTo>
                  <a:cubicBezTo>
                    <a:pt x="2928" y="613"/>
                    <a:pt x="2920" y="611"/>
                    <a:pt x="2908" y="611"/>
                  </a:cubicBezTo>
                  <a:cubicBezTo>
                    <a:pt x="2893" y="611"/>
                    <a:pt x="2879" y="617"/>
                    <a:pt x="2866" y="627"/>
                  </a:cubicBezTo>
                  <a:close/>
                  <a:moveTo>
                    <a:pt x="1887" y="645"/>
                  </a:moveTo>
                  <a:cubicBezTo>
                    <a:pt x="1906" y="668"/>
                    <a:pt x="1916" y="700"/>
                    <a:pt x="1916" y="741"/>
                  </a:cubicBezTo>
                  <a:cubicBezTo>
                    <a:pt x="1916" y="785"/>
                    <a:pt x="1905" y="821"/>
                    <a:pt x="1883" y="848"/>
                  </a:cubicBezTo>
                  <a:cubicBezTo>
                    <a:pt x="1861" y="874"/>
                    <a:pt x="1832" y="888"/>
                    <a:pt x="1795" y="888"/>
                  </a:cubicBezTo>
                  <a:cubicBezTo>
                    <a:pt x="1760" y="888"/>
                    <a:pt x="1734" y="873"/>
                    <a:pt x="1716" y="843"/>
                  </a:cubicBezTo>
                  <a:cubicBezTo>
                    <a:pt x="1715" y="843"/>
                    <a:pt x="1715" y="843"/>
                    <a:pt x="1715" y="843"/>
                  </a:cubicBezTo>
                  <a:cubicBezTo>
                    <a:pt x="1715" y="1003"/>
                    <a:pt x="1715" y="1003"/>
                    <a:pt x="1715" y="1003"/>
                  </a:cubicBezTo>
                  <a:cubicBezTo>
                    <a:pt x="1672" y="1003"/>
                    <a:pt x="1672" y="1003"/>
                    <a:pt x="1672" y="1003"/>
                  </a:cubicBezTo>
                  <a:cubicBezTo>
                    <a:pt x="1672" y="616"/>
                    <a:pt x="1672" y="616"/>
                    <a:pt x="1672" y="616"/>
                  </a:cubicBezTo>
                  <a:cubicBezTo>
                    <a:pt x="1715" y="616"/>
                    <a:pt x="1715" y="616"/>
                    <a:pt x="1715" y="616"/>
                  </a:cubicBezTo>
                  <a:cubicBezTo>
                    <a:pt x="1715" y="663"/>
                    <a:pt x="1715" y="663"/>
                    <a:pt x="1715" y="663"/>
                  </a:cubicBezTo>
                  <a:cubicBezTo>
                    <a:pt x="1716" y="663"/>
                    <a:pt x="1716" y="663"/>
                    <a:pt x="1716" y="663"/>
                  </a:cubicBezTo>
                  <a:cubicBezTo>
                    <a:pt x="1737" y="627"/>
                    <a:pt x="1767" y="610"/>
                    <a:pt x="1807" y="610"/>
                  </a:cubicBezTo>
                  <a:cubicBezTo>
                    <a:pt x="1841" y="610"/>
                    <a:pt x="1867" y="621"/>
                    <a:pt x="1887" y="645"/>
                  </a:cubicBezTo>
                  <a:close/>
                  <a:moveTo>
                    <a:pt x="1873" y="740"/>
                  </a:moveTo>
                  <a:cubicBezTo>
                    <a:pt x="1873" y="711"/>
                    <a:pt x="1866" y="688"/>
                    <a:pt x="1852" y="671"/>
                  </a:cubicBezTo>
                  <a:cubicBezTo>
                    <a:pt x="1839" y="654"/>
                    <a:pt x="1820" y="646"/>
                    <a:pt x="1797" y="646"/>
                  </a:cubicBezTo>
                  <a:cubicBezTo>
                    <a:pt x="1773" y="646"/>
                    <a:pt x="1753" y="654"/>
                    <a:pt x="1738" y="671"/>
                  </a:cubicBezTo>
                  <a:cubicBezTo>
                    <a:pt x="1722" y="688"/>
                    <a:pt x="1715" y="710"/>
                    <a:pt x="1715" y="736"/>
                  </a:cubicBezTo>
                  <a:cubicBezTo>
                    <a:pt x="1715" y="773"/>
                    <a:pt x="1715" y="773"/>
                    <a:pt x="1715" y="773"/>
                  </a:cubicBezTo>
                  <a:cubicBezTo>
                    <a:pt x="1715" y="795"/>
                    <a:pt x="1722" y="814"/>
                    <a:pt x="1737" y="829"/>
                  </a:cubicBezTo>
                  <a:cubicBezTo>
                    <a:pt x="1751" y="844"/>
                    <a:pt x="1769" y="851"/>
                    <a:pt x="1791" y="851"/>
                  </a:cubicBezTo>
                  <a:cubicBezTo>
                    <a:pt x="1816" y="851"/>
                    <a:pt x="1836" y="841"/>
                    <a:pt x="1851" y="822"/>
                  </a:cubicBezTo>
                  <a:cubicBezTo>
                    <a:pt x="1865" y="802"/>
                    <a:pt x="1873" y="775"/>
                    <a:pt x="1873" y="740"/>
                  </a:cubicBezTo>
                  <a:close/>
                  <a:moveTo>
                    <a:pt x="3468" y="694"/>
                  </a:moveTo>
                  <a:cubicBezTo>
                    <a:pt x="3468" y="755"/>
                    <a:pt x="3457" y="803"/>
                    <a:pt x="3435" y="836"/>
                  </a:cubicBezTo>
                  <a:cubicBezTo>
                    <a:pt x="3414" y="870"/>
                    <a:pt x="3383" y="887"/>
                    <a:pt x="3343" y="887"/>
                  </a:cubicBezTo>
                  <a:cubicBezTo>
                    <a:pt x="3306" y="887"/>
                    <a:pt x="3277" y="871"/>
                    <a:pt x="3257" y="839"/>
                  </a:cubicBezTo>
                  <a:cubicBezTo>
                    <a:pt x="3236" y="808"/>
                    <a:pt x="3226" y="762"/>
                    <a:pt x="3226" y="703"/>
                  </a:cubicBezTo>
                  <a:cubicBezTo>
                    <a:pt x="3226" y="638"/>
                    <a:pt x="3237" y="589"/>
                    <a:pt x="3258" y="555"/>
                  </a:cubicBezTo>
                  <a:cubicBezTo>
                    <a:pt x="3279" y="521"/>
                    <a:pt x="3310" y="503"/>
                    <a:pt x="3351" y="503"/>
                  </a:cubicBezTo>
                  <a:cubicBezTo>
                    <a:pt x="3429" y="503"/>
                    <a:pt x="3468" y="567"/>
                    <a:pt x="3468" y="694"/>
                  </a:cubicBezTo>
                  <a:close/>
                  <a:moveTo>
                    <a:pt x="3424" y="698"/>
                  </a:moveTo>
                  <a:cubicBezTo>
                    <a:pt x="3424" y="592"/>
                    <a:pt x="3399" y="539"/>
                    <a:pt x="3349" y="539"/>
                  </a:cubicBezTo>
                  <a:cubicBezTo>
                    <a:pt x="3296" y="539"/>
                    <a:pt x="3270" y="593"/>
                    <a:pt x="3270" y="701"/>
                  </a:cubicBezTo>
                  <a:cubicBezTo>
                    <a:pt x="3270" y="801"/>
                    <a:pt x="3296" y="851"/>
                    <a:pt x="3347" y="851"/>
                  </a:cubicBezTo>
                  <a:cubicBezTo>
                    <a:pt x="3399" y="851"/>
                    <a:pt x="3424" y="800"/>
                    <a:pt x="3424" y="698"/>
                  </a:cubicBezTo>
                  <a:close/>
                  <a:moveTo>
                    <a:pt x="3093" y="536"/>
                  </a:moveTo>
                  <a:cubicBezTo>
                    <a:pt x="3072" y="548"/>
                    <a:pt x="3052" y="556"/>
                    <a:pt x="3033" y="561"/>
                  </a:cubicBezTo>
                  <a:cubicBezTo>
                    <a:pt x="3033" y="604"/>
                    <a:pt x="3033" y="604"/>
                    <a:pt x="3033" y="604"/>
                  </a:cubicBezTo>
                  <a:cubicBezTo>
                    <a:pt x="3048" y="601"/>
                    <a:pt x="3064" y="594"/>
                    <a:pt x="3081" y="585"/>
                  </a:cubicBezTo>
                  <a:cubicBezTo>
                    <a:pt x="3099" y="576"/>
                    <a:pt x="3112" y="568"/>
                    <a:pt x="3119" y="560"/>
                  </a:cubicBezTo>
                  <a:cubicBezTo>
                    <a:pt x="3119" y="881"/>
                    <a:pt x="3119" y="881"/>
                    <a:pt x="3119" y="881"/>
                  </a:cubicBezTo>
                  <a:cubicBezTo>
                    <a:pt x="3162" y="881"/>
                    <a:pt x="3162" y="881"/>
                    <a:pt x="3162" y="881"/>
                  </a:cubicBezTo>
                  <a:cubicBezTo>
                    <a:pt x="3162" y="501"/>
                    <a:pt x="3162" y="501"/>
                    <a:pt x="3162" y="501"/>
                  </a:cubicBezTo>
                  <a:cubicBezTo>
                    <a:pt x="3145" y="501"/>
                    <a:pt x="3145" y="501"/>
                    <a:pt x="3145" y="501"/>
                  </a:cubicBezTo>
                  <a:cubicBezTo>
                    <a:pt x="3132" y="513"/>
                    <a:pt x="3115" y="525"/>
                    <a:pt x="3093" y="536"/>
                  </a:cubicBezTo>
                  <a:close/>
                  <a:moveTo>
                    <a:pt x="2444" y="627"/>
                  </a:moveTo>
                  <a:cubicBezTo>
                    <a:pt x="2432" y="638"/>
                    <a:pt x="2423" y="652"/>
                    <a:pt x="2417" y="671"/>
                  </a:cubicBezTo>
                  <a:cubicBezTo>
                    <a:pt x="2416" y="671"/>
                    <a:pt x="2416" y="671"/>
                    <a:pt x="2416" y="671"/>
                  </a:cubicBezTo>
                  <a:cubicBezTo>
                    <a:pt x="2416" y="616"/>
                    <a:pt x="2416" y="616"/>
                    <a:pt x="2416" y="616"/>
                  </a:cubicBezTo>
                  <a:cubicBezTo>
                    <a:pt x="2374" y="616"/>
                    <a:pt x="2374" y="616"/>
                    <a:pt x="2374" y="616"/>
                  </a:cubicBezTo>
                  <a:cubicBezTo>
                    <a:pt x="2374" y="881"/>
                    <a:pt x="2374" y="881"/>
                    <a:pt x="2374" y="881"/>
                  </a:cubicBezTo>
                  <a:cubicBezTo>
                    <a:pt x="2416" y="881"/>
                    <a:pt x="2416" y="881"/>
                    <a:pt x="2416" y="881"/>
                  </a:cubicBezTo>
                  <a:cubicBezTo>
                    <a:pt x="2416" y="746"/>
                    <a:pt x="2416" y="746"/>
                    <a:pt x="2416" y="746"/>
                  </a:cubicBezTo>
                  <a:cubicBezTo>
                    <a:pt x="2416" y="718"/>
                    <a:pt x="2422" y="695"/>
                    <a:pt x="2434" y="677"/>
                  </a:cubicBezTo>
                  <a:cubicBezTo>
                    <a:pt x="2446" y="659"/>
                    <a:pt x="2461" y="650"/>
                    <a:pt x="2480" y="650"/>
                  </a:cubicBezTo>
                  <a:cubicBezTo>
                    <a:pt x="2494" y="650"/>
                    <a:pt x="2504" y="653"/>
                    <a:pt x="2512" y="659"/>
                  </a:cubicBezTo>
                  <a:cubicBezTo>
                    <a:pt x="2512" y="615"/>
                    <a:pt x="2512" y="615"/>
                    <a:pt x="2512" y="615"/>
                  </a:cubicBezTo>
                  <a:cubicBezTo>
                    <a:pt x="2506" y="613"/>
                    <a:pt x="2498" y="611"/>
                    <a:pt x="2487" y="611"/>
                  </a:cubicBezTo>
                  <a:cubicBezTo>
                    <a:pt x="2471" y="611"/>
                    <a:pt x="2457" y="617"/>
                    <a:pt x="2444" y="627"/>
                  </a:cubicBezTo>
                  <a:close/>
                  <a:moveTo>
                    <a:pt x="1968" y="881"/>
                  </a:moveTo>
                  <a:cubicBezTo>
                    <a:pt x="2010" y="881"/>
                    <a:pt x="2010" y="881"/>
                    <a:pt x="2010" y="881"/>
                  </a:cubicBezTo>
                  <a:cubicBezTo>
                    <a:pt x="2010" y="489"/>
                    <a:pt x="2010" y="489"/>
                    <a:pt x="2010" y="489"/>
                  </a:cubicBezTo>
                  <a:cubicBezTo>
                    <a:pt x="1968" y="489"/>
                    <a:pt x="1968" y="489"/>
                    <a:pt x="1968" y="489"/>
                  </a:cubicBezTo>
                  <a:lnTo>
                    <a:pt x="1968" y="881"/>
                  </a:lnTo>
                  <a:close/>
                  <a:moveTo>
                    <a:pt x="1936" y="148"/>
                  </a:moveTo>
                  <a:cubicBezTo>
                    <a:pt x="1955" y="170"/>
                    <a:pt x="1965" y="202"/>
                    <a:pt x="1965" y="242"/>
                  </a:cubicBezTo>
                  <a:cubicBezTo>
                    <a:pt x="1965" y="264"/>
                    <a:pt x="1965" y="264"/>
                    <a:pt x="1965" y="264"/>
                  </a:cubicBezTo>
                  <a:cubicBezTo>
                    <a:pt x="1778" y="264"/>
                    <a:pt x="1778" y="264"/>
                    <a:pt x="1778" y="264"/>
                  </a:cubicBezTo>
                  <a:cubicBezTo>
                    <a:pt x="1779" y="294"/>
                    <a:pt x="1786" y="317"/>
                    <a:pt x="1802" y="333"/>
                  </a:cubicBezTo>
                  <a:cubicBezTo>
                    <a:pt x="1817" y="348"/>
                    <a:pt x="1838" y="356"/>
                    <a:pt x="1864" y="356"/>
                  </a:cubicBezTo>
                  <a:cubicBezTo>
                    <a:pt x="1894" y="356"/>
                    <a:pt x="1922" y="347"/>
                    <a:pt x="1946" y="327"/>
                  </a:cubicBezTo>
                  <a:cubicBezTo>
                    <a:pt x="1946" y="367"/>
                    <a:pt x="1946" y="367"/>
                    <a:pt x="1946" y="367"/>
                  </a:cubicBezTo>
                  <a:cubicBezTo>
                    <a:pt x="1923" y="384"/>
                    <a:pt x="1893" y="393"/>
                    <a:pt x="1854" y="393"/>
                  </a:cubicBezTo>
                  <a:cubicBezTo>
                    <a:pt x="1816" y="393"/>
                    <a:pt x="1787" y="380"/>
                    <a:pt x="1766" y="356"/>
                  </a:cubicBezTo>
                  <a:cubicBezTo>
                    <a:pt x="1744" y="331"/>
                    <a:pt x="1734" y="298"/>
                    <a:pt x="1734" y="255"/>
                  </a:cubicBezTo>
                  <a:cubicBezTo>
                    <a:pt x="1734" y="228"/>
                    <a:pt x="1739" y="204"/>
                    <a:pt x="1750" y="183"/>
                  </a:cubicBezTo>
                  <a:cubicBezTo>
                    <a:pt x="1760" y="161"/>
                    <a:pt x="1775" y="144"/>
                    <a:pt x="1794" y="132"/>
                  </a:cubicBezTo>
                  <a:cubicBezTo>
                    <a:pt x="1812" y="121"/>
                    <a:pt x="1833" y="115"/>
                    <a:pt x="1856" y="115"/>
                  </a:cubicBezTo>
                  <a:cubicBezTo>
                    <a:pt x="1890" y="115"/>
                    <a:pt x="1917" y="126"/>
                    <a:pt x="1936" y="148"/>
                  </a:cubicBezTo>
                  <a:close/>
                  <a:moveTo>
                    <a:pt x="1922" y="228"/>
                  </a:moveTo>
                  <a:cubicBezTo>
                    <a:pt x="1921" y="204"/>
                    <a:pt x="1915" y="185"/>
                    <a:pt x="1904" y="171"/>
                  </a:cubicBezTo>
                  <a:cubicBezTo>
                    <a:pt x="1892" y="158"/>
                    <a:pt x="1876" y="151"/>
                    <a:pt x="1855" y="151"/>
                  </a:cubicBezTo>
                  <a:cubicBezTo>
                    <a:pt x="1836" y="151"/>
                    <a:pt x="1819" y="158"/>
                    <a:pt x="1805" y="172"/>
                  </a:cubicBezTo>
                  <a:cubicBezTo>
                    <a:pt x="1791" y="186"/>
                    <a:pt x="1782" y="205"/>
                    <a:pt x="1778" y="228"/>
                  </a:cubicBezTo>
                  <a:lnTo>
                    <a:pt x="1922" y="228"/>
                  </a:lnTo>
                  <a:close/>
                  <a:moveTo>
                    <a:pt x="2289" y="646"/>
                  </a:moveTo>
                  <a:cubicBezTo>
                    <a:pt x="2311" y="671"/>
                    <a:pt x="2322" y="705"/>
                    <a:pt x="2322" y="747"/>
                  </a:cubicBezTo>
                  <a:cubicBezTo>
                    <a:pt x="2322" y="790"/>
                    <a:pt x="2310" y="823"/>
                    <a:pt x="2286" y="849"/>
                  </a:cubicBezTo>
                  <a:cubicBezTo>
                    <a:pt x="2262" y="875"/>
                    <a:pt x="2230" y="888"/>
                    <a:pt x="2190" y="888"/>
                  </a:cubicBezTo>
                  <a:cubicBezTo>
                    <a:pt x="2151" y="888"/>
                    <a:pt x="2120" y="875"/>
                    <a:pt x="2096" y="850"/>
                  </a:cubicBezTo>
                  <a:cubicBezTo>
                    <a:pt x="2073" y="825"/>
                    <a:pt x="2061" y="792"/>
                    <a:pt x="2061" y="752"/>
                  </a:cubicBezTo>
                  <a:cubicBezTo>
                    <a:pt x="2061" y="708"/>
                    <a:pt x="2073" y="673"/>
                    <a:pt x="2097" y="648"/>
                  </a:cubicBezTo>
                  <a:cubicBezTo>
                    <a:pt x="2121" y="622"/>
                    <a:pt x="2154" y="610"/>
                    <a:pt x="2196" y="610"/>
                  </a:cubicBezTo>
                  <a:cubicBezTo>
                    <a:pt x="2236" y="610"/>
                    <a:pt x="2267" y="622"/>
                    <a:pt x="2289" y="646"/>
                  </a:cubicBezTo>
                  <a:close/>
                  <a:moveTo>
                    <a:pt x="2279" y="749"/>
                  </a:moveTo>
                  <a:cubicBezTo>
                    <a:pt x="2279" y="716"/>
                    <a:pt x="2271" y="690"/>
                    <a:pt x="2257" y="672"/>
                  </a:cubicBezTo>
                  <a:cubicBezTo>
                    <a:pt x="2242" y="655"/>
                    <a:pt x="2221" y="646"/>
                    <a:pt x="2193" y="646"/>
                  </a:cubicBezTo>
                  <a:cubicBezTo>
                    <a:pt x="2166" y="646"/>
                    <a:pt x="2144" y="655"/>
                    <a:pt x="2129" y="673"/>
                  </a:cubicBezTo>
                  <a:cubicBezTo>
                    <a:pt x="2113" y="691"/>
                    <a:pt x="2105" y="717"/>
                    <a:pt x="2105" y="750"/>
                  </a:cubicBezTo>
                  <a:cubicBezTo>
                    <a:pt x="2105" y="782"/>
                    <a:pt x="2113" y="807"/>
                    <a:pt x="2129" y="824"/>
                  </a:cubicBezTo>
                  <a:cubicBezTo>
                    <a:pt x="2145" y="842"/>
                    <a:pt x="2166" y="851"/>
                    <a:pt x="2193" y="851"/>
                  </a:cubicBezTo>
                  <a:cubicBezTo>
                    <a:pt x="2221" y="851"/>
                    <a:pt x="2242" y="842"/>
                    <a:pt x="2257" y="825"/>
                  </a:cubicBezTo>
                  <a:cubicBezTo>
                    <a:pt x="2271" y="807"/>
                    <a:pt x="2279" y="782"/>
                    <a:pt x="2279" y="749"/>
                  </a:cubicBezTo>
                  <a:close/>
                  <a:moveTo>
                    <a:pt x="2119" y="155"/>
                  </a:moveTo>
                  <a:cubicBezTo>
                    <a:pt x="2133" y="155"/>
                    <a:pt x="2143" y="158"/>
                    <a:pt x="2151" y="164"/>
                  </a:cubicBezTo>
                  <a:cubicBezTo>
                    <a:pt x="2151" y="120"/>
                    <a:pt x="2151" y="120"/>
                    <a:pt x="2151" y="120"/>
                  </a:cubicBezTo>
                  <a:cubicBezTo>
                    <a:pt x="2145" y="118"/>
                    <a:pt x="2137" y="116"/>
                    <a:pt x="2126" y="116"/>
                  </a:cubicBezTo>
                  <a:cubicBezTo>
                    <a:pt x="2110" y="116"/>
                    <a:pt x="2096" y="122"/>
                    <a:pt x="2083" y="132"/>
                  </a:cubicBezTo>
                  <a:cubicBezTo>
                    <a:pt x="2071" y="143"/>
                    <a:pt x="2062" y="157"/>
                    <a:pt x="2056" y="176"/>
                  </a:cubicBezTo>
                  <a:cubicBezTo>
                    <a:pt x="2055" y="176"/>
                    <a:pt x="2055" y="176"/>
                    <a:pt x="2055" y="176"/>
                  </a:cubicBezTo>
                  <a:cubicBezTo>
                    <a:pt x="2055" y="121"/>
                    <a:pt x="2055" y="121"/>
                    <a:pt x="2055" y="121"/>
                  </a:cubicBezTo>
                  <a:cubicBezTo>
                    <a:pt x="2013" y="121"/>
                    <a:pt x="2013" y="121"/>
                    <a:pt x="2013" y="121"/>
                  </a:cubicBezTo>
                  <a:cubicBezTo>
                    <a:pt x="2013" y="386"/>
                    <a:pt x="2013" y="386"/>
                    <a:pt x="2013" y="386"/>
                  </a:cubicBezTo>
                  <a:cubicBezTo>
                    <a:pt x="2055" y="386"/>
                    <a:pt x="2055" y="386"/>
                    <a:pt x="2055" y="386"/>
                  </a:cubicBezTo>
                  <a:cubicBezTo>
                    <a:pt x="2055" y="251"/>
                    <a:pt x="2055" y="251"/>
                    <a:pt x="2055" y="251"/>
                  </a:cubicBezTo>
                  <a:cubicBezTo>
                    <a:pt x="2055" y="223"/>
                    <a:pt x="2061" y="200"/>
                    <a:pt x="2073" y="182"/>
                  </a:cubicBezTo>
                  <a:cubicBezTo>
                    <a:pt x="2084" y="164"/>
                    <a:pt x="2100" y="155"/>
                    <a:pt x="2119" y="15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pic>
          <p:nvPicPr>
            <p:cNvPr id="155" name="Picture 154"/>
            <p:cNvPicPr>
              <a:picLocks noChangeAspect="1"/>
            </p:cNvPicPr>
            <p:nvPr/>
          </p:nvPicPr>
          <p:blipFill>
            <a:blip r:embed="rId3"/>
            <a:stretch>
              <a:fillRect/>
            </a:stretch>
          </p:blipFill>
          <p:spPr>
            <a:xfrm>
              <a:off x="7728449" y="4312502"/>
              <a:ext cx="268132" cy="269514"/>
            </a:xfrm>
            <a:prstGeom prst="rect">
              <a:avLst/>
            </a:prstGeom>
          </p:spPr>
        </p:pic>
        <p:cxnSp>
          <p:nvCxnSpPr>
            <p:cNvPr id="126" name="Straight Connector 125"/>
            <p:cNvCxnSpPr/>
            <p:nvPr/>
          </p:nvCxnSpPr>
          <p:spPr>
            <a:xfrm>
              <a:off x="7799908" y="5361024"/>
              <a:ext cx="1540469"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799908" y="5126405"/>
              <a:ext cx="1540469"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7799908" y="4891787"/>
              <a:ext cx="1540469"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Freeform 17"/>
            <p:cNvSpPr>
              <a:spLocks noChangeAspect="1" noEditPoints="1"/>
            </p:cNvSpPr>
            <p:nvPr/>
          </p:nvSpPr>
          <p:spPr bwMode="auto">
            <a:xfrm>
              <a:off x="6609897" y="5949540"/>
              <a:ext cx="1371021" cy="201795"/>
            </a:xfrm>
            <a:custGeom>
              <a:avLst/>
              <a:gdLst>
                <a:gd name="T0" fmla="*/ 382 w 5870"/>
                <a:gd name="T1" fmla="*/ 425 h 864"/>
                <a:gd name="T2" fmla="*/ 0 w 5870"/>
                <a:gd name="T3" fmla="*/ 121 h 864"/>
                <a:gd name="T4" fmla="*/ 382 w 5870"/>
                <a:gd name="T5" fmla="*/ 797 h 864"/>
                <a:gd name="T6" fmla="*/ 368 w 5870"/>
                <a:gd name="T7" fmla="*/ 440 h 864"/>
                <a:gd name="T8" fmla="*/ 368 w 5870"/>
                <a:gd name="T9" fmla="*/ 440 h 864"/>
                <a:gd name="T10" fmla="*/ 1835 w 5870"/>
                <a:gd name="T11" fmla="*/ 200 h 864"/>
                <a:gd name="T12" fmla="*/ 1913 w 5870"/>
                <a:gd name="T13" fmla="*/ 200 h 864"/>
                <a:gd name="T14" fmla="*/ 1613 w 5870"/>
                <a:gd name="T15" fmla="*/ 607 h 864"/>
                <a:gd name="T16" fmla="*/ 1309 w 5870"/>
                <a:gd name="T17" fmla="*/ 606 h 864"/>
                <a:gd name="T18" fmla="*/ 1345 w 5870"/>
                <a:gd name="T19" fmla="*/ 692 h 864"/>
                <a:gd name="T20" fmla="*/ 1649 w 5870"/>
                <a:gd name="T21" fmla="*/ 692 h 864"/>
                <a:gd name="T22" fmla="*/ 1845 w 5870"/>
                <a:gd name="T23" fmla="*/ 321 h 864"/>
                <a:gd name="T24" fmla="*/ 2301 w 5870"/>
                <a:gd name="T25" fmla="*/ 465 h 864"/>
                <a:gd name="T26" fmla="*/ 2053 w 5870"/>
                <a:gd name="T27" fmla="*/ 383 h 864"/>
                <a:gd name="T28" fmla="*/ 2053 w 5870"/>
                <a:gd name="T29" fmla="*/ 692 h 864"/>
                <a:gd name="T30" fmla="*/ 2242 w 5870"/>
                <a:gd name="T31" fmla="*/ 480 h 864"/>
                <a:gd name="T32" fmla="*/ 2710 w 5870"/>
                <a:gd name="T33" fmla="*/ 143 h 864"/>
                <a:gd name="T34" fmla="*/ 2538 w 5870"/>
                <a:gd name="T35" fmla="*/ 312 h 864"/>
                <a:gd name="T36" fmla="*/ 2522 w 5870"/>
                <a:gd name="T37" fmla="*/ 701 h 864"/>
                <a:gd name="T38" fmla="*/ 2710 w 5870"/>
                <a:gd name="T39" fmla="*/ 692 h 864"/>
                <a:gd name="T40" fmla="*/ 2459 w 5870"/>
                <a:gd name="T41" fmla="*/ 613 h 864"/>
                <a:gd name="T42" fmla="*/ 2620 w 5870"/>
                <a:gd name="T43" fmla="*/ 393 h 864"/>
                <a:gd name="T44" fmla="*/ 3104 w 5870"/>
                <a:gd name="T45" fmla="*/ 364 h 864"/>
                <a:gd name="T46" fmla="*/ 2835 w 5870"/>
                <a:gd name="T47" fmla="*/ 648 h 864"/>
                <a:gd name="T48" fmla="*/ 3104 w 5870"/>
                <a:gd name="T49" fmla="*/ 364 h 864"/>
                <a:gd name="T50" fmla="*/ 2847 w 5870"/>
                <a:gd name="T51" fmla="*/ 509 h 864"/>
                <a:gd name="T52" fmla="*/ 3090 w 5870"/>
                <a:gd name="T53" fmla="*/ 507 h 864"/>
                <a:gd name="T54" fmla="*/ 3547 w 5870"/>
                <a:gd name="T55" fmla="*/ 620 h 864"/>
                <a:gd name="T56" fmla="*/ 3315 w 5870"/>
                <a:gd name="T57" fmla="*/ 620 h 864"/>
                <a:gd name="T58" fmla="*/ 3343 w 5870"/>
                <a:gd name="T59" fmla="*/ 692 h 864"/>
                <a:gd name="T60" fmla="*/ 3578 w 5870"/>
                <a:gd name="T61" fmla="*/ 692 h 864"/>
                <a:gd name="T62" fmla="*/ 3845 w 5870"/>
                <a:gd name="T63" fmla="*/ 484 h 864"/>
                <a:gd name="T64" fmla="*/ 3840 w 5870"/>
                <a:gd name="T65" fmla="*/ 363 h 864"/>
                <a:gd name="T66" fmla="*/ 3751 w 5870"/>
                <a:gd name="T67" fmla="*/ 343 h 864"/>
                <a:gd name="T68" fmla="*/ 3866 w 5870"/>
                <a:gd name="T69" fmla="*/ 564 h 864"/>
                <a:gd name="T70" fmla="*/ 3713 w 5870"/>
                <a:gd name="T71" fmla="*/ 678 h 864"/>
                <a:gd name="T72" fmla="*/ 3919 w 5870"/>
                <a:gd name="T73" fmla="*/ 531 h 864"/>
                <a:gd name="T74" fmla="*/ 4172 w 5870"/>
                <a:gd name="T75" fmla="*/ 692 h 864"/>
                <a:gd name="T76" fmla="*/ 4566 w 5870"/>
                <a:gd name="T77" fmla="*/ 692 h 864"/>
                <a:gd name="T78" fmla="*/ 4335 w 5870"/>
                <a:gd name="T79" fmla="*/ 249 h 864"/>
                <a:gd name="T80" fmla="*/ 4606 w 5870"/>
                <a:gd name="T81" fmla="*/ 321 h 864"/>
                <a:gd name="T82" fmla="*/ 4585 w 5870"/>
                <a:gd name="T83" fmla="*/ 692 h 864"/>
                <a:gd name="T84" fmla="*/ 4892 w 5870"/>
                <a:gd name="T85" fmla="*/ 338 h 864"/>
                <a:gd name="T86" fmla="*/ 5188 w 5870"/>
                <a:gd name="T87" fmla="*/ 535 h 864"/>
                <a:gd name="T88" fmla="*/ 5000 w 5870"/>
                <a:gd name="T89" fmla="*/ 321 h 864"/>
                <a:gd name="T90" fmla="*/ 5187 w 5870"/>
                <a:gd name="T91" fmla="*/ 633 h 864"/>
                <a:gd name="T92" fmla="*/ 5248 w 5870"/>
                <a:gd name="T93" fmla="*/ 321 h 864"/>
                <a:gd name="T94" fmla="*/ 5405 w 5870"/>
                <a:gd name="T95" fmla="*/ 397 h 864"/>
                <a:gd name="T96" fmla="*/ 5344 w 5870"/>
                <a:gd name="T97" fmla="*/ 692 h 864"/>
                <a:gd name="T98" fmla="*/ 5492 w 5870"/>
                <a:gd name="T99" fmla="*/ 369 h 864"/>
                <a:gd name="T100" fmla="*/ 5829 w 5870"/>
                <a:gd name="T101" fmla="*/ 359 h 864"/>
                <a:gd name="T102" fmla="*/ 5547 w 5870"/>
                <a:gd name="T103" fmla="*/ 508 h 864"/>
                <a:gd name="T104" fmla="*/ 5844 w 5870"/>
                <a:gd name="T105" fmla="*/ 610 h 864"/>
                <a:gd name="T106" fmla="*/ 5870 w 5870"/>
                <a:gd name="T107" fmla="*/ 521 h 864"/>
                <a:gd name="T108" fmla="*/ 5716 w 5870"/>
                <a:gd name="T109" fmla="*/ 36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70" h="864">
                  <a:moveTo>
                    <a:pt x="382" y="67"/>
                  </a:moveTo>
                  <a:cubicBezTo>
                    <a:pt x="864" y="0"/>
                    <a:pt x="864" y="0"/>
                    <a:pt x="864" y="0"/>
                  </a:cubicBezTo>
                  <a:cubicBezTo>
                    <a:pt x="864" y="425"/>
                    <a:pt x="864" y="425"/>
                    <a:pt x="864" y="425"/>
                  </a:cubicBezTo>
                  <a:cubicBezTo>
                    <a:pt x="382" y="425"/>
                    <a:pt x="382" y="425"/>
                    <a:pt x="382" y="425"/>
                  </a:cubicBezTo>
                  <a:lnTo>
                    <a:pt x="382" y="67"/>
                  </a:lnTo>
                  <a:close/>
                  <a:moveTo>
                    <a:pt x="368" y="425"/>
                  </a:moveTo>
                  <a:cubicBezTo>
                    <a:pt x="368" y="70"/>
                    <a:pt x="368" y="70"/>
                    <a:pt x="368" y="70"/>
                  </a:cubicBezTo>
                  <a:cubicBezTo>
                    <a:pt x="0" y="121"/>
                    <a:pt x="0" y="121"/>
                    <a:pt x="0" y="121"/>
                  </a:cubicBezTo>
                  <a:cubicBezTo>
                    <a:pt x="0" y="425"/>
                    <a:pt x="0" y="425"/>
                    <a:pt x="0" y="425"/>
                  </a:cubicBezTo>
                  <a:lnTo>
                    <a:pt x="368" y="425"/>
                  </a:lnTo>
                  <a:close/>
                  <a:moveTo>
                    <a:pt x="382" y="440"/>
                  </a:moveTo>
                  <a:cubicBezTo>
                    <a:pt x="382" y="797"/>
                    <a:pt x="382" y="797"/>
                    <a:pt x="382" y="797"/>
                  </a:cubicBezTo>
                  <a:cubicBezTo>
                    <a:pt x="864" y="864"/>
                    <a:pt x="864" y="864"/>
                    <a:pt x="864" y="864"/>
                  </a:cubicBezTo>
                  <a:cubicBezTo>
                    <a:pt x="864" y="440"/>
                    <a:pt x="864" y="440"/>
                    <a:pt x="864" y="440"/>
                  </a:cubicBezTo>
                  <a:lnTo>
                    <a:pt x="382" y="440"/>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4" y="165"/>
                    <a:pt x="1885" y="161"/>
                    <a:pt x="1874" y="161"/>
                  </a:cubicBezTo>
                  <a:cubicBezTo>
                    <a:pt x="1863" y="161"/>
                    <a:pt x="1853" y="165"/>
                    <a:pt x="1846" y="173"/>
                  </a:cubicBezTo>
                  <a:cubicBezTo>
                    <a:pt x="1839" y="180"/>
                    <a:pt x="1835" y="189"/>
                    <a:pt x="1835" y="200"/>
                  </a:cubicBezTo>
                  <a:cubicBezTo>
                    <a:pt x="1835" y="211"/>
                    <a:pt x="1839" y="221"/>
                    <a:pt x="1846" y="228"/>
                  </a:cubicBezTo>
                  <a:cubicBezTo>
                    <a:pt x="1854" y="235"/>
                    <a:pt x="1863" y="238"/>
                    <a:pt x="1874" y="238"/>
                  </a:cubicBezTo>
                  <a:cubicBezTo>
                    <a:pt x="1884" y="238"/>
                    <a:pt x="1894" y="235"/>
                    <a:pt x="1901" y="227"/>
                  </a:cubicBezTo>
                  <a:cubicBezTo>
                    <a:pt x="1909" y="220"/>
                    <a:pt x="1913" y="211"/>
                    <a:pt x="1913" y="200"/>
                  </a:cubicBezTo>
                  <a:cubicBezTo>
                    <a:pt x="1913" y="189"/>
                    <a:pt x="1909" y="180"/>
                    <a:pt x="1902" y="173"/>
                  </a:cubicBezTo>
                  <a:close/>
                  <a:moveTo>
                    <a:pt x="1730" y="173"/>
                  </a:moveTo>
                  <a:cubicBezTo>
                    <a:pt x="1615" y="607"/>
                    <a:pt x="1615" y="607"/>
                    <a:pt x="1615" y="607"/>
                  </a:cubicBezTo>
                  <a:cubicBezTo>
                    <a:pt x="1613" y="607"/>
                    <a:pt x="1613" y="607"/>
                    <a:pt x="1613" y="607"/>
                  </a:cubicBezTo>
                  <a:cubicBezTo>
                    <a:pt x="1495" y="173"/>
                    <a:pt x="1495" y="173"/>
                    <a:pt x="1495" y="173"/>
                  </a:cubicBezTo>
                  <a:cubicBezTo>
                    <a:pt x="1436" y="173"/>
                    <a:pt x="1436" y="173"/>
                    <a:pt x="1436" y="173"/>
                  </a:cubicBezTo>
                  <a:cubicBezTo>
                    <a:pt x="1311" y="606"/>
                    <a:pt x="1311" y="606"/>
                    <a:pt x="1311" y="606"/>
                  </a:cubicBezTo>
                  <a:cubicBezTo>
                    <a:pt x="1309" y="606"/>
                    <a:pt x="1309" y="606"/>
                    <a:pt x="1309" y="606"/>
                  </a:cubicBezTo>
                  <a:cubicBezTo>
                    <a:pt x="1189" y="173"/>
                    <a:pt x="1189" y="173"/>
                    <a:pt x="1189" y="173"/>
                  </a:cubicBezTo>
                  <a:cubicBezTo>
                    <a:pt x="1123" y="173"/>
                    <a:pt x="1123" y="173"/>
                    <a:pt x="1123" y="173"/>
                  </a:cubicBezTo>
                  <a:cubicBezTo>
                    <a:pt x="1274" y="692"/>
                    <a:pt x="1274" y="692"/>
                    <a:pt x="1274" y="692"/>
                  </a:cubicBezTo>
                  <a:cubicBezTo>
                    <a:pt x="1345" y="692"/>
                    <a:pt x="1345" y="692"/>
                    <a:pt x="1345" y="692"/>
                  </a:cubicBezTo>
                  <a:cubicBezTo>
                    <a:pt x="1461" y="281"/>
                    <a:pt x="1461" y="281"/>
                    <a:pt x="1461" y="281"/>
                  </a:cubicBezTo>
                  <a:cubicBezTo>
                    <a:pt x="1462" y="281"/>
                    <a:pt x="1462" y="281"/>
                    <a:pt x="1462" y="281"/>
                  </a:cubicBezTo>
                  <a:cubicBezTo>
                    <a:pt x="1578" y="692"/>
                    <a:pt x="1578" y="692"/>
                    <a:pt x="1578" y="692"/>
                  </a:cubicBezTo>
                  <a:cubicBezTo>
                    <a:pt x="1649" y="692"/>
                    <a:pt x="1649" y="692"/>
                    <a:pt x="1649" y="692"/>
                  </a:cubicBezTo>
                  <a:cubicBezTo>
                    <a:pt x="1796" y="173"/>
                    <a:pt x="1796" y="173"/>
                    <a:pt x="1796" y="173"/>
                  </a:cubicBezTo>
                  <a:lnTo>
                    <a:pt x="1730" y="173"/>
                  </a:lnTo>
                  <a:close/>
                  <a:moveTo>
                    <a:pt x="1905" y="321"/>
                  </a:moveTo>
                  <a:cubicBezTo>
                    <a:pt x="1845" y="321"/>
                    <a:pt x="1845" y="321"/>
                    <a:pt x="1845" y="321"/>
                  </a:cubicBezTo>
                  <a:cubicBezTo>
                    <a:pt x="1845" y="692"/>
                    <a:pt x="1845" y="692"/>
                    <a:pt x="1845" y="692"/>
                  </a:cubicBezTo>
                  <a:cubicBezTo>
                    <a:pt x="1905" y="692"/>
                    <a:pt x="1905" y="692"/>
                    <a:pt x="1905" y="692"/>
                  </a:cubicBezTo>
                  <a:lnTo>
                    <a:pt x="1905" y="321"/>
                  </a:lnTo>
                  <a:close/>
                  <a:moveTo>
                    <a:pt x="2301" y="465"/>
                  </a:moveTo>
                  <a:cubicBezTo>
                    <a:pt x="2301" y="416"/>
                    <a:pt x="2290" y="378"/>
                    <a:pt x="2269" y="352"/>
                  </a:cubicBezTo>
                  <a:cubicBezTo>
                    <a:pt x="2248" y="325"/>
                    <a:pt x="2217" y="312"/>
                    <a:pt x="2176" y="312"/>
                  </a:cubicBezTo>
                  <a:cubicBezTo>
                    <a:pt x="2123" y="312"/>
                    <a:pt x="2082" y="336"/>
                    <a:pt x="2054"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2" y="396"/>
                  </a:cubicBezTo>
                  <a:cubicBezTo>
                    <a:pt x="2102" y="374"/>
                    <a:pt x="2126" y="363"/>
                    <a:pt x="2156" y="363"/>
                  </a:cubicBezTo>
                  <a:cubicBezTo>
                    <a:pt x="2213" y="363"/>
                    <a:pt x="2242" y="402"/>
                    <a:pt x="2242" y="480"/>
                  </a:cubicBezTo>
                  <a:cubicBezTo>
                    <a:pt x="2242" y="692"/>
                    <a:pt x="2242" y="692"/>
                    <a:pt x="2242" y="692"/>
                  </a:cubicBezTo>
                  <a:cubicBezTo>
                    <a:pt x="2301" y="692"/>
                    <a:pt x="2301" y="692"/>
                    <a:pt x="2301" y="692"/>
                  </a:cubicBezTo>
                  <a:lnTo>
                    <a:pt x="2301" y="465"/>
                  </a:lnTo>
                  <a:close/>
                  <a:moveTo>
                    <a:pt x="2710" y="143"/>
                  </a:moveTo>
                  <a:cubicBezTo>
                    <a:pt x="2651" y="143"/>
                    <a:pt x="2651" y="143"/>
                    <a:pt x="2651" y="143"/>
                  </a:cubicBezTo>
                  <a:cubicBezTo>
                    <a:pt x="2651" y="372"/>
                    <a:pt x="2651" y="372"/>
                    <a:pt x="2651" y="372"/>
                  </a:cubicBezTo>
                  <a:cubicBezTo>
                    <a:pt x="2649" y="372"/>
                    <a:pt x="2649" y="372"/>
                    <a:pt x="2649" y="372"/>
                  </a:cubicBezTo>
                  <a:cubicBezTo>
                    <a:pt x="2626" y="332"/>
                    <a:pt x="2589" y="312"/>
                    <a:pt x="2538" y="312"/>
                  </a:cubicBezTo>
                  <a:cubicBezTo>
                    <a:pt x="2487" y="312"/>
                    <a:pt x="2445" y="331"/>
                    <a:pt x="2415" y="368"/>
                  </a:cubicBezTo>
                  <a:cubicBezTo>
                    <a:pt x="2384" y="405"/>
                    <a:pt x="2369" y="454"/>
                    <a:pt x="2369" y="515"/>
                  </a:cubicBezTo>
                  <a:cubicBezTo>
                    <a:pt x="2369" y="572"/>
                    <a:pt x="2382" y="617"/>
                    <a:pt x="2410" y="650"/>
                  </a:cubicBezTo>
                  <a:cubicBezTo>
                    <a:pt x="2438" y="684"/>
                    <a:pt x="2475" y="701"/>
                    <a:pt x="2522" y="701"/>
                  </a:cubicBezTo>
                  <a:cubicBezTo>
                    <a:pt x="2579" y="701"/>
                    <a:pt x="2622" y="677"/>
                    <a:pt x="2649" y="629"/>
                  </a:cubicBezTo>
                  <a:cubicBezTo>
                    <a:pt x="2651" y="629"/>
                    <a:pt x="2651" y="629"/>
                    <a:pt x="2651" y="629"/>
                  </a:cubicBezTo>
                  <a:cubicBezTo>
                    <a:pt x="2651" y="692"/>
                    <a:pt x="2651" y="692"/>
                    <a:pt x="2651" y="692"/>
                  </a:cubicBezTo>
                  <a:cubicBezTo>
                    <a:pt x="2710" y="692"/>
                    <a:pt x="2710" y="692"/>
                    <a:pt x="2710" y="692"/>
                  </a:cubicBezTo>
                  <a:lnTo>
                    <a:pt x="2710" y="143"/>
                  </a:lnTo>
                  <a:close/>
                  <a:moveTo>
                    <a:pt x="2619" y="615"/>
                  </a:moveTo>
                  <a:cubicBezTo>
                    <a:pt x="2598" y="638"/>
                    <a:pt x="2571" y="650"/>
                    <a:pt x="2539" y="650"/>
                  </a:cubicBezTo>
                  <a:cubicBezTo>
                    <a:pt x="2505" y="650"/>
                    <a:pt x="2479" y="638"/>
                    <a:pt x="2459" y="613"/>
                  </a:cubicBezTo>
                  <a:cubicBezTo>
                    <a:pt x="2439" y="588"/>
                    <a:pt x="2429" y="555"/>
                    <a:pt x="2429" y="512"/>
                  </a:cubicBezTo>
                  <a:cubicBezTo>
                    <a:pt x="2429" y="465"/>
                    <a:pt x="2440" y="429"/>
                    <a:pt x="2461" y="402"/>
                  </a:cubicBezTo>
                  <a:cubicBezTo>
                    <a:pt x="2482" y="376"/>
                    <a:pt x="2510" y="363"/>
                    <a:pt x="2546" y="363"/>
                  </a:cubicBezTo>
                  <a:cubicBezTo>
                    <a:pt x="2575" y="363"/>
                    <a:pt x="2600" y="373"/>
                    <a:pt x="2620" y="393"/>
                  </a:cubicBezTo>
                  <a:cubicBezTo>
                    <a:pt x="2641" y="413"/>
                    <a:pt x="2651" y="439"/>
                    <a:pt x="2651" y="469"/>
                  </a:cubicBezTo>
                  <a:cubicBezTo>
                    <a:pt x="2651" y="524"/>
                    <a:pt x="2651" y="524"/>
                    <a:pt x="2651" y="524"/>
                  </a:cubicBezTo>
                  <a:cubicBezTo>
                    <a:pt x="2651" y="561"/>
                    <a:pt x="2640" y="591"/>
                    <a:pt x="2619"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7" y="683"/>
                    <a:pt x="2911" y="701"/>
                    <a:pt x="2966" y="701"/>
                  </a:cubicBezTo>
                  <a:cubicBezTo>
                    <a:pt x="3022" y="701"/>
                    <a:pt x="3067" y="683"/>
                    <a:pt x="3100" y="647"/>
                  </a:cubicBezTo>
                  <a:cubicBezTo>
                    <a:pt x="3134" y="611"/>
                    <a:pt x="3150" y="564"/>
                    <a:pt x="3150" y="505"/>
                  </a:cubicBezTo>
                  <a:cubicBezTo>
                    <a:pt x="3150" y="445"/>
                    <a:pt x="3135" y="398"/>
                    <a:pt x="3104" y="364"/>
                  </a:cubicBezTo>
                  <a:close/>
                  <a:moveTo>
                    <a:pt x="3059" y="613"/>
                  </a:moveTo>
                  <a:cubicBezTo>
                    <a:pt x="3038" y="638"/>
                    <a:pt x="3009" y="650"/>
                    <a:pt x="2970" y="650"/>
                  </a:cubicBezTo>
                  <a:cubicBezTo>
                    <a:pt x="2932" y="650"/>
                    <a:pt x="2902" y="638"/>
                    <a:pt x="2880" y="613"/>
                  </a:cubicBezTo>
                  <a:cubicBezTo>
                    <a:pt x="2858" y="588"/>
                    <a:pt x="2847" y="553"/>
                    <a:pt x="2847" y="509"/>
                  </a:cubicBezTo>
                  <a:cubicBezTo>
                    <a:pt x="2847" y="462"/>
                    <a:pt x="2858" y="426"/>
                    <a:pt x="2880" y="401"/>
                  </a:cubicBezTo>
                  <a:cubicBezTo>
                    <a:pt x="2902" y="375"/>
                    <a:pt x="2932" y="363"/>
                    <a:pt x="2970" y="363"/>
                  </a:cubicBezTo>
                  <a:cubicBezTo>
                    <a:pt x="3009" y="363"/>
                    <a:pt x="3038" y="375"/>
                    <a:pt x="3059" y="400"/>
                  </a:cubicBezTo>
                  <a:cubicBezTo>
                    <a:pt x="3079" y="425"/>
                    <a:pt x="3090" y="461"/>
                    <a:pt x="3090" y="507"/>
                  </a:cubicBezTo>
                  <a:cubicBezTo>
                    <a:pt x="3090" y="553"/>
                    <a:pt x="3079"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8" y="620"/>
                    <a:pt x="3318" y="620"/>
                    <a:pt x="3318" y="620"/>
                  </a:cubicBezTo>
                  <a:cubicBezTo>
                    <a:pt x="3315" y="620"/>
                    <a:pt x="3315" y="620"/>
                    <a:pt x="3315" y="620"/>
                  </a:cubicBezTo>
                  <a:cubicBezTo>
                    <a:pt x="3234" y="321"/>
                    <a:pt x="3234" y="321"/>
                    <a:pt x="3234" y="321"/>
                  </a:cubicBezTo>
                  <a:cubicBezTo>
                    <a:pt x="3171" y="321"/>
                    <a:pt x="3171" y="321"/>
                    <a:pt x="3171" y="321"/>
                  </a:cubicBezTo>
                  <a:cubicBezTo>
                    <a:pt x="3283" y="692"/>
                    <a:pt x="3283" y="692"/>
                    <a:pt x="3283" y="692"/>
                  </a:cubicBezTo>
                  <a:cubicBezTo>
                    <a:pt x="3343" y="692"/>
                    <a:pt x="3343" y="692"/>
                    <a:pt x="3343" y="692"/>
                  </a:cubicBezTo>
                  <a:cubicBezTo>
                    <a:pt x="3432" y="404"/>
                    <a:pt x="3432" y="404"/>
                    <a:pt x="3432" y="404"/>
                  </a:cubicBezTo>
                  <a:cubicBezTo>
                    <a:pt x="3434" y="404"/>
                    <a:pt x="3434" y="404"/>
                    <a:pt x="3434" y="404"/>
                  </a:cubicBezTo>
                  <a:cubicBezTo>
                    <a:pt x="3517" y="692"/>
                    <a:pt x="3517" y="692"/>
                    <a:pt x="3517" y="692"/>
                  </a:cubicBezTo>
                  <a:cubicBezTo>
                    <a:pt x="3578" y="692"/>
                    <a:pt x="3578" y="692"/>
                    <a:pt x="3578" y="692"/>
                  </a:cubicBezTo>
                  <a:cubicBezTo>
                    <a:pt x="3689" y="321"/>
                    <a:pt x="3689" y="321"/>
                    <a:pt x="3689" y="321"/>
                  </a:cubicBezTo>
                  <a:lnTo>
                    <a:pt x="3631" y="321"/>
                  </a:lnTo>
                  <a:close/>
                  <a:moveTo>
                    <a:pt x="3919" y="531"/>
                  </a:moveTo>
                  <a:cubicBezTo>
                    <a:pt x="3905" y="514"/>
                    <a:pt x="3880" y="499"/>
                    <a:pt x="3845" y="484"/>
                  </a:cubicBezTo>
                  <a:cubicBezTo>
                    <a:pt x="3816" y="472"/>
                    <a:pt x="3797" y="461"/>
                    <a:pt x="3788" y="452"/>
                  </a:cubicBezTo>
                  <a:cubicBezTo>
                    <a:pt x="3779" y="444"/>
                    <a:pt x="3775" y="431"/>
                    <a:pt x="3775" y="414"/>
                  </a:cubicBezTo>
                  <a:cubicBezTo>
                    <a:pt x="3775" y="399"/>
                    <a:pt x="3781" y="387"/>
                    <a:pt x="3792" y="377"/>
                  </a:cubicBezTo>
                  <a:cubicBezTo>
                    <a:pt x="3804" y="368"/>
                    <a:pt x="3820" y="363"/>
                    <a:pt x="3840" y="363"/>
                  </a:cubicBezTo>
                  <a:cubicBezTo>
                    <a:pt x="3872" y="363"/>
                    <a:pt x="3899" y="372"/>
                    <a:pt x="3924" y="389"/>
                  </a:cubicBezTo>
                  <a:cubicBezTo>
                    <a:pt x="3924" y="329"/>
                    <a:pt x="3924" y="329"/>
                    <a:pt x="3924" y="329"/>
                  </a:cubicBezTo>
                  <a:cubicBezTo>
                    <a:pt x="3900" y="318"/>
                    <a:pt x="3874" y="312"/>
                    <a:pt x="3844" y="312"/>
                  </a:cubicBezTo>
                  <a:cubicBezTo>
                    <a:pt x="3807" y="312"/>
                    <a:pt x="3775" y="322"/>
                    <a:pt x="3751" y="343"/>
                  </a:cubicBezTo>
                  <a:cubicBezTo>
                    <a:pt x="3726" y="363"/>
                    <a:pt x="3714" y="389"/>
                    <a:pt x="3714" y="420"/>
                  </a:cubicBezTo>
                  <a:cubicBezTo>
                    <a:pt x="3714" y="446"/>
                    <a:pt x="3721" y="467"/>
                    <a:pt x="3734" y="483"/>
                  </a:cubicBezTo>
                  <a:cubicBezTo>
                    <a:pt x="3748" y="499"/>
                    <a:pt x="3771" y="514"/>
                    <a:pt x="3803" y="528"/>
                  </a:cubicBezTo>
                  <a:cubicBezTo>
                    <a:pt x="3836" y="543"/>
                    <a:pt x="3857" y="555"/>
                    <a:pt x="3866" y="564"/>
                  </a:cubicBezTo>
                  <a:cubicBezTo>
                    <a:pt x="3875" y="573"/>
                    <a:pt x="3880" y="584"/>
                    <a:pt x="3880" y="598"/>
                  </a:cubicBezTo>
                  <a:cubicBezTo>
                    <a:pt x="3880" y="633"/>
                    <a:pt x="3856" y="650"/>
                    <a:pt x="3809" y="650"/>
                  </a:cubicBezTo>
                  <a:cubicBezTo>
                    <a:pt x="3774" y="650"/>
                    <a:pt x="3742" y="638"/>
                    <a:pt x="3713" y="615"/>
                  </a:cubicBezTo>
                  <a:cubicBezTo>
                    <a:pt x="3713" y="678"/>
                    <a:pt x="3713" y="678"/>
                    <a:pt x="3713" y="678"/>
                  </a:cubicBezTo>
                  <a:cubicBezTo>
                    <a:pt x="3739" y="693"/>
                    <a:pt x="3770" y="701"/>
                    <a:pt x="3805" y="701"/>
                  </a:cubicBezTo>
                  <a:cubicBezTo>
                    <a:pt x="3846" y="701"/>
                    <a:pt x="3879" y="691"/>
                    <a:pt x="3904" y="671"/>
                  </a:cubicBezTo>
                  <a:cubicBezTo>
                    <a:pt x="3928" y="651"/>
                    <a:pt x="3941" y="625"/>
                    <a:pt x="3941" y="593"/>
                  </a:cubicBezTo>
                  <a:cubicBezTo>
                    <a:pt x="3941" y="568"/>
                    <a:pt x="3934" y="547"/>
                    <a:pt x="3919" y="531"/>
                  </a:cubicBezTo>
                  <a:close/>
                  <a:moveTo>
                    <a:pt x="4366" y="173"/>
                  </a:moveTo>
                  <a:cubicBezTo>
                    <a:pt x="4303" y="173"/>
                    <a:pt x="4303" y="173"/>
                    <a:pt x="4303" y="173"/>
                  </a:cubicBezTo>
                  <a:cubicBezTo>
                    <a:pt x="4105" y="692"/>
                    <a:pt x="4105" y="692"/>
                    <a:pt x="4105" y="692"/>
                  </a:cubicBezTo>
                  <a:cubicBezTo>
                    <a:pt x="4172" y="692"/>
                    <a:pt x="4172" y="692"/>
                    <a:pt x="4172" y="692"/>
                  </a:cubicBezTo>
                  <a:cubicBezTo>
                    <a:pt x="4224" y="547"/>
                    <a:pt x="4224" y="547"/>
                    <a:pt x="4224" y="547"/>
                  </a:cubicBezTo>
                  <a:cubicBezTo>
                    <a:pt x="4445" y="547"/>
                    <a:pt x="4445" y="547"/>
                    <a:pt x="4445" y="547"/>
                  </a:cubicBezTo>
                  <a:cubicBezTo>
                    <a:pt x="4499" y="692"/>
                    <a:pt x="4499" y="692"/>
                    <a:pt x="4499" y="692"/>
                  </a:cubicBezTo>
                  <a:cubicBezTo>
                    <a:pt x="4566" y="692"/>
                    <a:pt x="4566" y="692"/>
                    <a:pt x="4566" y="692"/>
                  </a:cubicBezTo>
                  <a:lnTo>
                    <a:pt x="4366" y="173"/>
                  </a:lnTo>
                  <a:close/>
                  <a:moveTo>
                    <a:pt x="4244" y="492"/>
                  </a:moveTo>
                  <a:cubicBezTo>
                    <a:pt x="4333" y="249"/>
                    <a:pt x="4333" y="249"/>
                    <a:pt x="4333" y="249"/>
                  </a:cubicBezTo>
                  <a:cubicBezTo>
                    <a:pt x="4335" y="249"/>
                    <a:pt x="4335" y="249"/>
                    <a:pt x="4335" y="249"/>
                  </a:cubicBezTo>
                  <a:cubicBezTo>
                    <a:pt x="4424" y="492"/>
                    <a:pt x="4424" y="492"/>
                    <a:pt x="4424" y="492"/>
                  </a:cubicBezTo>
                  <a:lnTo>
                    <a:pt x="4244" y="492"/>
                  </a:lnTo>
                  <a:close/>
                  <a:moveTo>
                    <a:pt x="4892" y="321"/>
                  </a:moveTo>
                  <a:cubicBezTo>
                    <a:pt x="4606" y="321"/>
                    <a:pt x="4606" y="321"/>
                    <a:pt x="4606" y="321"/>
                  </a:cubicBezTo>
                  <a:cubicBezTo>
                    <a:pt x="4606" y="371"/>
                    <a:pt x="4606" y="371"/>
                    <a:pt x="4606" y="371"/>
                  </a:cubicBezTo>
                  <a:cubicBezTo>
                    <a:pt x="4805" y="371"/>
                    <a:pt x="4805" y="371"/>
                    <a:pt x="4805" y="371"/>
                  </a:cubicBezTo>
                  <a:cubicBezTo>
                    <a:pt x="4585" y="673"/>
                    <a:pt x="4585" y="673"/>
                    <a:pt x="4585" y="673"/>
                  </a:cubicBezTo>
                  <a:cubicBezTo>
                    <a:pt x="4585" y="692"/>
                    <a:pt x="4585" y="692"/>
                    <a:pt x="4585" y="692"/>
                  </a:cubicBezTo>
                  <a:cubicBezTo>
                    <a:pt x="4890" y="692"/>
                    <a:pt x="4890" y="692"/>
                    <a:pt x="4890" y="692"/>
                  </a:cubicBezTo>
                  <a:cubicBezTo>
                    <a:pt x="4890" y="641"/>
                    <a:pt x="4890" y="641"/>
                    <a:pt x="4890" y="641"/>
                  </a:cubicBezTo>
                  <a:cubicBezTo>
                    <a:pt x="4673" y="641"/>
                    <a:pt x="4673" y="641"/>
                    <a:pt x="4673" y="641"/>
                  </a:cubicBezTo>
                  <a:cubicBezTo>
                    <a:pt x="4892" y="338"/>
                    <a:pt x="4892" y="338"/>
                    <a:pt x="4892" y="338"/>
                  </a:cubicBezTo>
                  <a:lnTo>
                    <a:pt x="4892" y="321"/>
                  </a:lnTo>
                  <a:close/>
                  <a:moveTo>
                    <a:pt x="5248" y="321"/>
                  </a:moveTo>
                  <a:cubicBezTo>
                    <a:pt x="5188" y="321"/>
                    <a:pt x="5188" y="321"/>
                    <a:pt x="5188" y="321"/>
                  </a:cubicBezTo>
                  <a:cubicBezTo>
                    <a:pt x="5188" y="535"/>
                    <a:pt x="5188" y="535"/>
                    <a:pt x="5188" y="535"/>
                  </a:cubicBezTo>
                  <a:cubicBezTo>
                    <a:pt x="5188" y="569"/>
                    <a:pt x="5179" y="597"/>
                    <a:pt x="5161" y="618"/>
                  </a:cubicBezTo>
                  <a:cubicBezTo>
                    <a:pt x="5143" y="639"/>
                    <a:pt x="5119" y="650"/>
                    <a:pt x="5089" y="650"/>
                  </a:cubicBezTo>
                  <a:cubicBezTo>
                    <a:pt x="5029" y="650"/>
                    <a:pt x="5000" y="611"/>
                    <a:pt x="5000" y="533"/>
                  </a:cubicBezTo>
                  <a:cubicBezTo>
                    <a:pt x="5000" y="321"/>
                    <a:pt x="5000" y="321"/>
                    <a:pt x="5000" y="321"/>
                  </a:cubicBezTo>
                  <a:cubicBezTo>
                    <a:pt x="4940" y="321"/>
                    <a:pt x="4940" y="321"/>
                    <a:pt x="4940" y="321"/>
                  </a:cubicBezTo>
                  <a:cubicBezTo>
                    <a:pt x="4940" y="543"/>
                    <a:pt x="4940" y="543"/>
                    <a:pt x="4940" y="543"/>
                  </a:cubicBezTo>
                  <a:cubicBezTo>
                    <a:pt x="4940" y="648"/>
                    <a:pt x="4984" y="701"/>
                    <a:pt x="5073" y="701"/>
                  </a:cubicBezTo>
                  <a:cubicBezTo>
                    <a:pt x="5124" y="701"/>
                    <a:pt x="5162" y="678"/>
                    <a:pt x="5187" y="633"/>
                  </a:cubicBezTo>
                  <a:cubicBezTo>
                    <a:pt x="5188" y="633"/>
                    <a:pt x="5188" y="633"/>
                    <a:pt x="5188" y="633"/>
                  </a:cubicBezTo>
                  <a:cubicBezTo>
                    <a:pt x="5188" y="692"/>
                    <a:pt x="5188" y="692"/>
                    <a:pt x="5188" y="692"/>
                  </a:cubicBezTo>
                  <a:cubicBezTo>
                    <a:pt x="5248" y="692"/>
                    <a:pt x="5248" y="692"/>
                    <a:pt x="5248" y="692"/>
                  </a:cubicBezTo>
                  <a:lnTo>
                    <a:pt x="5248" y="321"/>
                  </a:lnTo>
                  <a:close/>
                  <a:moveTo>
                    <a:pt x="5537" y="320"/>
                  </a:moveTo>
                  <a:cubicBezTo>
                    <a:pt x="5529" y="316"/>
                    <a:pt x="5517" y="315"/>
                    <a:pt x="5502" y="315"/>
                  </a:cubicBezTo>
                  <a:cubicBezTo>
                    <a:pt x="5480" y="315"/>
                    <a:pt x="5460" y="322"/>
                    <a:pt x="5443" y="337"/>
                  </a:cubicBezTo>
                  <a:cubicBezTo>
                    <a:pt x="5426" y="352"/>
                    <a:pt x="5413" y="372"/>
                    <a:pt x="5405" y="397"/>
                  </a:cubicBezTo>
                  <a:cubicBezTo>
                    <a:pt x="5404" y="397"/>
                    <a:pt x="5404" y="397"/>
                    <a:pt x="5404" y="397"/>
                  </a:cubicBezTo>
                  <a:cubicBezTo>
                    <a:pt x="5404" y="321"/>
                    <a:pt x="5404" y="321"/>
                    <a:pt x="5404" y="321"/>
                  </a:cubicBezTo>
                  <a:cubicBezTo>
                    <a:pt x="5344" y="321"/>
                    <a:pt x="5344" y="321"/>
                    <a:pt x="5344" y="321"/>
                  </a:cubicBezTo>
                  <a:cubicBezTo>
                    <a:pt x="5344" y="692"/>
                    <a:pt x="5344" y="692"/>
                    <a:pt x="5344" y="692"/>
                  </a:cubicBezTo>
                  <a:cubicBezTo>
                    <a:pt x="5404" y="692"/>
                    <a:pt x="5404" y="692"/>
                    <a:pt x="5404" y="692"/>
                  </a:cubicBezTo>
                  <a:cubicBezTo>
                    <a:pt x="5404" y="503"/>
                    <a:pt x="5404" y="503"/>
                    <a:pt x="5404" y="503"/>
                  </a:cubicBezTo>
                  <a:cubicBezTo>
                    <a:pt x="5404" y="463"/>
                    <a:pt x="5412" y="431"/>
                    <a:pt x="5428" y="406"/>
                  </a:cubicBezTo>
                  <a:cubicBezTo>
                    <a:pt x="5445" y="382"/>
                    <a:pt x="5466" y="369"/>
                    <a:pt x="5492" y="369"/>
                  </a:cubicBezTo>
                  <a:cubicBezTo>
                    <a:pt x="5512" y="369"/>
                    <a:pt x="5527" y="373"/>
                    <a:pt x="5537" y="381"/>
                  </a:cubicBezTo>
                  <a:lnTo>
                    <a:pt x="5537" y="320"/>
                  </a:lnTo>
                  <a:close/>
                  <a:moveTo>
                    <a:pt x="5870" y="490"/>
                  </a:moveTo>
                  <a:cubicBezTo>
                    <a:pt x="5870" y="434"/>
                    <a:pt x="5856" y="390"/>
                    <a:pt x="5829" y="359"/>
                  </a:cubicBezTo>
                  <a:cubicBezTo>
                    <a:pt x="5803" y="328"/>
                    <a:pt x="5765" y="312"/>
                    <a:pt x="5717" y="312"/>
                  </a:cubicBezTo>
                  <a:cubicBezTo>
                    <a:pt x="5685" y="312"/>
                    <a:pt x="5656" y="320"/>
                    <a:pt x="5630" y="337"/>
                  </a:cubicBezTo>
                  <a:cubicBezTo>
                    <a:pt x="5604" y="354"/>
                    <a:pt x="5584" y="377"/>
                    <a:pt x="5569" y="407"/>
                  </a:cubicBezTo>
                  <a:cubicBezTo>
                    <a:pt x="5554" y="438"/>
                    <a:pt x="5547" y="471"/>
                    <a:pt x="5547" y="508"/>
                  </a:cubicBezTo>
                  <a:cubicBezTo>
                    <a:pt x="5547" y="568"/>
                    <a:pt x="5562" y="615"/>
                    <a:pt x="5591" y="649"/>
                  </a:cubicBezTo>
                  <a:cubicBezTo>
                    <a:pt x="5621" y="684"/>
                    <a:pt x="5662" y="701"/>
                    <a:pt x="5715" y="701"/>
                  </a:cubicBezTo>
                  <a:cubicBezTo>
                    <a:pt x="5768" y="701"/>
                    <a:pt x="5811" y="689"/>
                    <a:pt x="5844" y="665"/>
                  </a:cubicBezTo>
                  <a:cubicBezTo>
                    <a:pt x="5844" y="610"/>
                    <a:pt x="5844" y="610"/>
                    <a:pt x="5844" y="610"/>
                  </a:cubicBezTo>
                  <a:cubicBezTo>
                    <a:pt x="5809" y="637"/>
                    <a:pt x="5771" y="650"/>
                    <a:pt x="5729" y="650"/>
                  </a:cubicBezTo>
                  <a:cubicBezTo>
                    <a:pt x="5692" y="650"/>
                    <a:pt x="5662" y="639"/>
                    <a:pt x="5641" y="617"/>
                  </a:cubicBezTo>
                  <a:cubicBezTo>
                    <a:pt x="5620" y="595"/>
                    <a:pt x="5609" y="563"/>
                    <a:pt x="5608" y="521"/>
                  </a:cubicBezTo>
                  <a:cubicBezTo>
                    <a:pt x="5870" y="521"/>
                    <a:pt x="5870" y="521"/>
                    <a:pt x="5870" y="521"/>
                  </a:cubicBezTo>
                  <a:lnTo>
                    <a:pt x="5870" y="490"/>
                  </a:lnTo>
                  <a:close/>
                  <a:moveTo>
                    <a:pt x="5609" y="471"/>
                  </a:moveTo>
                  <a:cubicBezTo>
                    <a:pt x="5614" y="438"/>
                    <a:pt x="5626" y="412"/>
                    <a:pt x="5646" y="392"/>
                  </a:cubicBezTo>
                  <a:cubicBezTo>
                    <a:pt x="5665" y="373"/>
                    <a:pt x="5689" y="363"/>
                    <a:pt x="5716" y="363"/>
                  </a:cubicBezTo>
                  <a:cubicBezTo>
                    <a:pt x="5746" y="363"/>
                    <a:pt x="5768" y="372"/>
                    <a:pt x="5784" y="391"/>
                  </a:cubicBezTo>
                  <a:cubicBezTo>
                    <a:pt x="5800" y="410"/>
                    <a:pt x="5809" y="437"/>
                    <a:pt x="5809" y="471"/>
                  </a:cubicBezTo>
                  <a:lnTo>
                    <a:pt x="5609" y="471"/>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62" name="Freeform 33"/>
            <p:cNvSpPr>
              <a:spLocks noChangeAspect="1" noEditPoints="1"/>
            </p:cNvSpPr>
            <p:nvPr/>
          </p:nvSpPr>
          <p:spPr bwMode="auto">
            <a:xfrm>
              <a:off x="6474062" y="6278071"/>
              <a:ext cx="1506856" cy="170363"/>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87834" tIns="43917" rIns="87834" bIns="43917" numCol="1" anchor="t" anchorCtr="0" compatLnSpc="1">
              <a:prstTxWarp prst="textNoShape">
                <a:avLst/>
              </a:prstTxWarp>
            </a:bodyPr>
            <a:lstStyle/>
            <a:p>
              <a:pPr defTabSz="914180"/>
              <a:endParaRPr lang="en-US" sz="1729">
                <a:solidFill>
                  <a:prstClr val="black"/>
                </a:solidFill>
              </a:endParaRPr>
            </a:p>
          </p:txBody>
        </p:sp>
        <p:grpSp>
          <p:nvGrpSpPr>
            <p:cNvPr id="166" name="Group 165"/>
            <p:cNvGrpSpPr/>
            <p:nvPr/>
          </p:nvGrpSpPr>
          <p:grpSpPr>
            <a:xfrm>
              <a:off x="9646636" y="4419817"/>
              <a:ext cx="1471891" cy="793196"/>
              <a:chOff x="9821694" y="4626178"/>
              <a:chExt cx="1276179" cy="687728"/>
            </a:xfrm>
          </p:grpSpPr>
          <p:sp>
            <p:nvSpPr>
              <p:cNvPr id="164" name="Freeform 23"/>
              <p:cNvSpPr>
                <a:spLocks noChangeAspect="1" noEditPoints="1"/>
              </p:cNvSpPr>
              <p:nvPr/>
            </p:nvSpPr>
            <p:spPr bwMode="auto">
              <a:xfrm>
                <a:off x="9821694" y="5065671"/>
                <a:ext cx="784910" cy="248235"/>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165" name="Freeform 5"/>
              <p:cNvSpPr>
                <a:spLocks noChangeAspect="1" noEditPoints="1"/>
              </p:cNvSpPr>
              <p:nvPr/>
            </p:nvSpPr>
            <p:spPr bwMode="auto">
              <a:xfrm>
                <a:off x="9821694" y="4626178"/>
                <a:ext cx="1276179" cy="256386"/>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defTabSz="914005">
                  <a:lnSpc>
                    <a:spcPct val="90000"/>
                  </a:lnSpc>
                </a:pPr>
                <a:endParaRPr lang="en-US" sz="1764">
                  <a:solidFill>
                    <a:prstClr val="black"/>
                  </a:solidFill>
                </a:endParaRPr>
              </a:p>
            </p:txBody>
          </p:sp>
        </p:grpSp>
        <p:sp>
          <p:nvSpPr>
            <p:cNvPr id="167" name="Freeform 26"/>
            <p:cNvSpPr>
              <a:spLocks noChangeAspect="1" noEditPoints="1"/>
            </p:cNvSpPr>
            <p:nvPr/>
          </p:nvSpPr>
          <p:spPr bwMode="auto">
            <a:xfrm>
              <a:off x="6972635" y="4997148"/>
              <a:ext cx="374993" cy="302963"/>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01" name="Group 100"/>
          <p:cNvGrpSpPr>
            <a:grpSpLocks noChangeAspect="1"/>
          </p:cNvGrpSpPr>
          <p:nvPr/>
        </p:nvGrpSpPr>
        <p:grpSpPr>
          <a:xfrm>
            <a:off x="11505977" y="3100603"/>
            <a:ext cx="543749" cy="543749"/>
            <a:chOff x="8176285" y="4231308"/>
            <a:chExt cx="1189257" cy="1189257"/>
          </a:xfrm>
          <a:solidFill>
            <a:schemeClr val="tx2"/>
          </a:solidFill>
        </p:grpSpPr>
        <p:sp>
          <p:nvSpPr>
            <p:cNvPr id="98" name="Oval 97"/>
            <p:cNvSpPr/>
            <p:nvPr/>
          </p:nvSpPr>
          <p:spPr bwMode="auto">
            <a:xfrm>
              <a:off x="8176285" y="4231308"/>
              <a:ext cx="1189257" cy="118925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00" name="Freeform 6"/>
            <p:cNvSpPr>
              <a:spLocks noChangeAspect="1" noEditPoints="1"/>
            </p:cNvSpPr>
            <p:nvPr/>
          </p:nvSpPr>
          <p:spPr bwMode="auto">
            <a:xfrm>
              <a:off x="8374169" y="4429192"/>
              <a:ext cx="793488" cy="79348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spTree>
    <p:extLst>
      <p:ext uri="{BB962C8B-B14F-4D97-AF65-F5344CB8AC3E}">
        <p14:creationId xmlns:p14="http://schemas.microsoft.com/office/powerpoint/2010/main" val="1224955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ppt_x"/>
                                          </p:val>
                                        </p:tav>
                                        <p:tav tm="100000">
                                          <p:val>
                                            <p:strVal val="#ppt_x"/>
                                          </p:val>
                                        </p:tav>
                                      </p:tavLst>
                                    </p:anim>
                                    <p:anim calcmode="lin" valueType="num">
                                      <p:cBhvr additive="base">
                                        <p:cTn id="8" dur="8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600" fill="hold"/>
                                        <p:tgtEl>
                                          <p:spTgt spid="20"/>
                                        </p:tgtEl>
                                        <p:attrNameLst>
                                          <p:attrName>ppt_x</p:attrName>
                                        </p:attrNameLst>
                                      </p:cBhvr>
                                      <p:tavLst>
                                        <p:tav tm="0">
                                          <p:val>
                                            <p:strVal val="#ppt_x"/>
                                          </p:val>
                                        </p:tav>
                                        <p:tav tm="100000">
                                          <p:val>
                                            <p:strVal val="#ppt_x"/>
                                          </p:val>
                                        </p:tav>
                                      </p:tavLst>
                                    </p:anim>
                                    <p:anim calcmode="lin" valueType="num">
                                      <p:cBhvr additive="base">
                                        <p:cTn id="14" dur="6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
                                        </p:tgtEl>
                                        <p:attrNameLst>
                                          <p:attrName>style.visibility</p:attrName>
                                        </p:attrNameLst>
                                      </p:cBhvr>
                                      <p:to>
                                        <p:strVal val="visible"/>
                                      </p:to>
                                    </p:set>
                                    <p:anim calcmode="lin" valueType="num">
                                      <p:cBhvr>
                                        <p:cTn id="19" dur="250" fill="hold"/>
                                        <p:tgtEl>
                                          <p:spTgt spid="102"/>
                                        </p:tgtEl>
                                        <p:attrNameLst>
                                          <p:attrName>ppt_w</p:attrName>
                                        </p:attrNameLst>
                                      </p:cBhvr>
                                      <p:tavLst>
                                        <p:tav tm="0">
                                          <p:val>
                                            <p:fltVal val="0"/>
                                          </p:val>
                                        </p:tav>
                                        <p:tav tm="100000">
                                          <p:val>
                                            <p:strVal val="#ppt_w"/>
                                          </p:val>
                                        </p:tav>
                                      </p:tavLst>
                                    </p:anim>
                                    <p:anim calcmode="lin" valueType="num">
                                      <p:cBhvr>
                                        <p:cTn id="20" dur="250" fill="hold"/>
                                        <p:tgtEl>
                                          <p:spTgt spid="102"/>
                                        </p:tgtEl>
                                        <p:attrNameLst>
                                          <p:attrName>ppt_h</p:attrName>
                                        </p:attrNameLst>
                                      </p:cBhvr>
                                      <p:tavLst>
                                        <p:tav tm="0">
                                          <p:val>
                                            <p:fltVal val="0"/>
                                          </p:val>
                                        </p:tav>
                                        <p:tav tm="100000">
                                          <p:val>
                                            <p:strVal val="#ppt_h"/>
                                          </p:val>
                                        </p:tav>
                                      </p:tavLst>
                                    </p:anim>
                                    <p:animEffect transition="in" filter="fade">
                                      <p:cBhvr>
                                        <p:cTn id="21" dur="250"/>
                                        <p:tgtEl>
                                          <p:spTgt spid="102"/>
                                        </p:tgtEl>
                                      </p:cBhvr>
                                    </p:animEffect>
                                  </p:childTnLst>
                                </p:cTn>
                              </p:par>
                              <p:par>
                                <p:cTn id="22" presetID="6" presetClass="emph" presetSubtype="0" decel="100000" fill="hold" nodeType="withEffect">
                                  <p:stCondLst>
                                    <p:cond delay="100"/>
                                  </p:stCondLst>
                                  <p:childTnLst>
                                    <p:animScale>
                                      <p:cBhvr>
                                        <p:cTn id="23" dur="250" fill="hold"/>
                                        <p:tgtEl>
                                          <p:spTgt spid="102"/>
                                        </p:tgtEl>
                                      </p:cBhvr>
                                      <p:by x="110000" y="110000"/>
                                    </p:animScale>
                                  </p:childTnLst>
                                </p:cTn>
                              </p:par>
                              <p:par>
                                <p:cTn id="24" presetID="6" presetClass="emph" presetSubtype="0" decel="100000" fill="hold" nodeType="withEffect">
                                  <p:stCondLst>
                                    <p:cond delay="200"/>
                                  </p:stCondLst>
                                  <p:childTnLst>
                                    <p:animScale>
                                      <p:cBhvr>
                                        <p:cTn id="25" dur="250" fill="hold"/>
                                        <p:tgtEl>
                                          <p:spTgt spid="102"/>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2" presetClass="entr" presetSubtype="4" decel="10000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600" fill="hold"/>
                                        <p:tgtEl>
                                          <p:spTgt spid="9"/>
                                        </p:tgtEl>
                                        <p:attrNameLst>
                                          <p:attrName>ppt_x</p:attrName>
                                        </p:attrNameLst>
                                      </p:cBhvr>
                                      <p:tavLst>
                                        <p:tav tm="0">
                                          <p:val>
                                            <p:strVal val="#ppt_x"/>
                                          </p:val>
                                        </p:tav>
                                        <p:tav tm="100000">
                                          <p:val>
                                            <p:strVal val="#ppt_x"/>
                                          </p:val>
                                        </p:tav>
                                      </p:tavLst>
                                    </p:anim>
                                    <p:anim calcmode="lin" valueType="num">
                                      <p:cBhvr additive="base">
                                        <p:cTn id="31" dur="6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1"/>
                                        </p:tgtEl>
                                        <p:attrNameLst>
                                          <p:attrName>style.visibility</p:attrName>
                                        </p:attrNameLst>
                                      </p:cBhvr>
                                      <p:to>
                                        <p:strVal val="visible"/>
                                      </p:to>
                                    </p:set>
                                    <p:anim calcmode="lin" valueType="num">
                                      <p:cBhvr>
                                        <p:cTn id="36" dur="250" fill="hold"/>
                                        <p:tgtEl>
                                          <p:spTgt spid="101"/>
                                        </p:tgtEl>
                                        <p:attrNameLst>
                                          <p:attrName>ppt_w</p:attrName>
                                        </p:attrNameLst>
                                      </p:cBhvr>
                                      <p:tavLst>
                                        <p:tav tm="0">
                                          <p:val>
                                            <p:fltVal val="0"/>
                                          </p:val>
                                        </p:tav>
                                        <p:tav tm="100000">
                                          <p:val>
                                            <p:strVal val="#ppt_w"/>
                                          </p:val>
                                        </p:tav>
                                      </p:tavLst>
                                    </p:anim>
                                    <p:anim calcmode="lin" valueType="num">
                                      <p:cBhvr>
                                        <p:cTn id="37" dur="250" fill="hold"/>
                                        <p:tgtEl>
                                          <p:spTgt spid="101"/>
                                        </p:tgtEl>
                                        <p:attrNameLst>
                                          <p:attrName>ppt_h</p:attrName>
                                        </p:attrNameLst>
                                      </p:cBhvr>
                                      <p:tavLst>
                                        <p:tav tm="0">
                                          <p:val>
                                            <p:fltVal val="0"/>
                                          </p:val>
                                        </p:tav>
                                        <p:tav tm="100000">
                                          <p:val>
                                            <p:strVal val="#ppt_h"/>
                                          </p:val>
                                        </p:tav>
                                      </p:tavLst>
                                    </p:anim>
                                    <p:animEffect transition="in" filter="fade">
                                      <p:cBhvr>
                                        <p:cTn id="38" dur="250"/>
                                        <p:tgtEl>
                                          <p:spTgt spid="101"/>
                                        </p:tgtEl>
                                      </p:cBhvr>
                                    </p:animEffect>
                                  </p:childTnLst>
                                </p:cTn>
                              </p:par>
                              <p:par>
                                <p:cTn id="39" presetID="6" presetClass="emph" presetSubtype="0" decel="100000" fill="hold" nodeType="withEffect">
                                  <p:stCondLst>
                                    <p:cond delay="100"/>
                                  </p:stCondLst>
                                  <p:childTnLst>
                                    <p:animScale>
                                      <p:cBhvr>
                                        <p:cTn id="40" dur="250" fill="hold"/>
                                        <p:tgtEl>
                                          <p:spTgt spid="101"/>
                                        </p:tgtEl>
                                      </p:cBhvr>
                                      <p:by x="110000" y="110000"/>
                                    </p:animScale>
                                  </p:childTnLst>
                                </p:cTn>
                              </p:par>
                              <p:par>
                                <p:cTn id="41" presetID="6" presetClass="emph" presetSubtype="0" decel="100000" fill="hold" nodeType="withEffect">
                                  <p:stCondLst>
                                    <p:cond delay="200"/>
                                  </p:stCondLst>
                                  <p:childTnLst>
                                    <p:animScale>
                                      <p:cBhvr>
                                        <p:cTn id="42" dur="250" fill="hold"/>
                                        <p:tgtEl>
                                          <p:spTgt spid="101"/>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Rectangle 236"/>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sp>
        <p:nvSpPr>
          <p:cNvPr id="13" name="Rectangle 12"/>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675063" y="4834531"/>
            <a:ext cx="1300655" cy="299499"/>
            <a:chOff x="688778" y="4752237"/>
            <a:chExt cx="1327082" cy="305584"/>
          </a:xfrm>
        </p:grpSpPr>
        <p:grpSp>
          <p:nvGrpSpPr>
            <p:cNvPr id="5" name="Group 4"/>
            <p:cNvGrpSpPr/>
            <p:nvPr/>
          </p:nvGrpSpPr>
          <p:grpSpPr>
            <a:xfrm>
              <a:off x="688778" y="4752237"/>
              <a:ext cx="307450" cy="305584"/>
              <a:chOff x="3802770" y="-2002971"/>
              <a:chExt cx="1532420" cy="1523121"/>
            </a:xfrm>
            <a:solidFill>
              <a:schemeClr val="tx1"/>
            </a:solidFill>
          </p:grpSpPr>
          <p:grpSp>
            <p:nvGrpSpPr>
              <p:cNvPr id="4" name="Group 3"/>
              <p:cNvGrpSpPr/>
              <p:nvPr/>
            </p:nvGrpSpPr>
            <p:grpSpPr>
              <a:xfrm>
                <a:off x="3802770" y="-2002971"/>
                <a:ext cx="1532420" cy="474276"/>
                <a:chOff x="3802770" y="-2002971"/>
                <a:chExt cx="1532420" cy="474276"/>
              </a:xfrm>
              <a:grpFill/>
            </p:grpSpPr>
            <p:sp>
              <p:nvSpPr>
                <p:cNvPr id="2" name="Rectangle 1"/>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31" name="Rectangle 630"/>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38" name="Rectangle 637"/>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39" name="Group 638"/>
              <p:cNvGrpSpPr/>
              <p:nvPr/>
            </p:nvGrpSpPr>
            <p:grpSpPr>
              <a:xfrm>
                <a:off x="3802770" y="-1478549"/>
                <a:ext cx="1532420" cy="474276"/>
                <a:chOff x="3802770" y="-2002971"/>
                <a:chExt cx="1532420" cy="474276"/>
              </a:xfrm>
              <a:grpFill/>
            </p:grpSpPr>
            <p:sp>
              <p:nvSpPr>
                <p:cNvPr id="640" name="Rectangle 639"/>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2" name="Rectangle 641"/>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3" name="Group 642"/>
              <p:cNvGrpSpPr/>
              <p:nvPr/>
            </p:nvGrpSpPr>
            <p:grpSpPr>
              <a:xfrm>
                <a:off x="3802770" y="-954126"/>
                <a:ext cx="1532420" cy="474276"/>
                <a:chOff x="3802770" y="-2002971"/>
                <a:chExt cx="1532420" cy="474276"/>
              </a:xfrm>
              <a:grpFill/>
            </p:grpSpPr>
            <p:sp>
              <p:nvSpPr>
                <p:cNvPr id="644" name="Rectangle 643"/>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5" name="Rectangle 644"/>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6" name="Rectangle 645"/>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99" name="TextBox 698"/>
            <p:cNvSpPr txBox="1"/>
            <p:nvPr/>
          </p:nvSpPr>
          <p:spPr>
            <a:xfrm>
              <a:off x="1162762" y="4794230"/>
              <a:ext cx="853098" cy="221599"/>
            </a:xfrm>
            <a:prstGeom prst="rect">
              <a:avLst/>
            </a:prstGeom>
            <a:noFill/>
          </p:spPr>
          <p:txBody>
            <a:bodyPr wrap="square" lIns="0" tIns="0" rIns="0" bIns="0" rtlCol="0">
              <a:spAutoFit/>
            </a:bodyPr>
            <a:lstStyle/>
            <a:p>
              <a:pPr defTabSz="914093">
                <a:lnSpc>
                  <a:spcPct val="90000"/>
                </a:lnSpc>
                <a:spcAft>
                  <a:spcPts val="588"/>
                </a:spcAft>
              </a:pPr>
              <a:r>
                <a:rPr lang="en-US" sz="1568" spc="-29" dirty="0">
                  <a:gradFill>
                    <a:gsLst>
                      <a:gs pos="2917">
                        <a:srgbClr val="FFFFFF"/>
                      </a:gs>
                      <a:gs pos="30000">
                        <a:srgbClr val="FFFFFF"/>
                      </a:gs>
                    </a:gsLst>
                    <a:lin ang="5400000" scaled="0"/>
                  </a:gradFill>
                </a:rPr>
                <a:t>My Apps</a:t>
              </a:r>
            </a:p>
          </p:txBody>
        </p:sp>
      </p:grpSp>
      <p:sp>
        <p:nvSpPr>
          <p:cNvPr id="6" name="Rectangle 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852" name="Rectangle 851"/>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sp>
        <p:nvSpPr>
          <p:cNvPr id="853" name="Freeform 33"/>
          <p:cNvSpPr>
            <a:spLocks noChangeAspect="1" noEditPoints="1"/>
          </p:cNvSpPr>
          <p:nvPr/>
        </p:nvSpPr>
        <p:spPr bwMode="auto">
          <a:xfrm>
            <a:off x="2313561" y="5395499"/>
            <a:ext cx="1000876" cy="414909"/>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55" name="Group 53"/>
          <p:cNvGrpSpPr>
            <a:grpSpLocks noChangeAspect="1"/>
          </p:cNvGrpSpPr>
          <p:nvPr/>
        </p:nvGrpSpPr>
        <p:grpSpPr bwMode="auto">
          <a:xfrm>
            <a:off x="2313561" y="4156585"/>
            <a:ext cx="1094204" cy="418456"/>
            <a:chOff x="3453" y="2013"/>
            <a:chExt cx="774" cy="296"/>
          </a:xfrm>
        </p:grpSpPr>
        <p:sp>
          <p:nvSpPr>
            <p:cNvPr id="874"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5"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6"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7"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8"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9"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0"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1"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2"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3"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4"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5"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6"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7"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8"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9"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0"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56" name="Freeform 30"/>
          <p:cNvSpPr>
            <a:spLocks noChangeAspect="1" noEditPoints="1"/>
          </p:cNvSpPr>
          <p:nvPr/>
        </p:nvSpPr>
        <p:spPr bwMode="auto">
          <a:xfrm>
            <a:off x="675063" y="4156585"/>
            <a:ext cx="927367" cy="412968"/>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4" name="Freeform 35"/>
          <p:cNvSpPr>
            <a:spLocks noChangeAspect="1" noEditPoints="1"/>
          </p:cNvSpPr>
          <p:nvPr/>
        </p:nvSpPr>
        <p:spPr bwMode="auto">
          <a:xfrm>
            <a:off x="675063" y="5405758"/>
            <a:ext cx="1446447" cy="404650"/>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58" name="Group 140"/>
          <p:cNvGrpSpPr>
            <a:grpSpLocks noChangeAspect="1"/>
          </p:cNvGrpSpPr>
          <p:nvPr/>
        </p:nvGrpSpPr>
        <p:grpSpPr bwMode="auto">
          <a:xfrm>
            <a:off x="2313561" y="4769138"/>
            <a:ext cx="1454505" cy="430284"/>
            <a:chOff x="562" y="2539"/>
            <a:chExt cx="791" cy="234"/>
          </a:xfrm>
        </p:grpSpPr>
        <p:sp>
          <p:nvSpPr>
            <p:cNvPr id="859"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0"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1"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2"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3"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4"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5"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6"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7"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8"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9"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0"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1"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2"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3"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93" name="Freeform 33"/>
          <p:cNvSpPr>
            <a:spLocks noChangeAspect="1" noEditPoints="1"/>
          </p:cNvSpPr>
          <p:nvPr/>
        </p:nvSpPr>
        <p:spPr bwMode="auto">
          <a:xfrm>
            <a:off x="2313561" y="5395499"/>
            <a:ext cx="1000876" cy="414909"/>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95" name="Group 53"/>
          <p:cNvGrpSpPr>
            <a:grpSpLocks noChangeAspect="1"/>
          </p:cNvGrpSpPr>
          <p:nvPr/>
        </p:nvGrpSpPr>
        <p:grpSpPr bwMode="auto">
          <a:xfrm>
            <a:off x="2313561" y="4156585"/>
            <a:ext cx="1094204" cy="418456"/>
            <a:chOff x="3453" y="2013"/>
            <a:chExt cx="774" cy="296"/>
          </a:xfrm>
        </p:grpSpPr>
        <p:sp>
          <p:nvSpPr>
            <p:cNvPr id="914"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5"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6"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20"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4"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5"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6"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7"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8"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9"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0"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1"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2"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3"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4"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5"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6"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96" name="Freeform 30"/>
          <p:cNvSpPr>
            <a:spLocks noChangeAspect="1" noEditPoints="1"/>
          </p:cNvSpPr>
          <p:nvPr/>
        </p:nvSpPr>
        <p:spPr bwMode="auto">
          <a:xfrm>
            <a:off x="675063" y="4156585"/>
            <a:ext cx="927367" cy="412968"/>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7" name="Freeform 39"/>
          <p:cNvSpPr>
            <a:spLocks noChangeAspect="1" noEditPoints="1"/>
          </p:cNvSpPr>
          <p:nvPr/>
        </p:nvSpPr>
        <p:spPr bwMode="auto">
          <a:xfrm>
            <a:off x="675061" y="4769139"/>
            <a:ext cx="1218229" cy="417373"/>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98" name="Group 140"/>
          <p:cNvGrpSpPr>
            <a:grpSpLocks noChangeAspect="1"/>
          </p:cNvGrpSpPr>
          <p:nvPr/>
        </p:nvGrpSpPr>
        <p:grpSpPr bwMode="auto">
          <a:xfrm>
            <a:off x="2313561" y="4769138"/>
            <a:ext cx="1454505" cy="430284"/>
            <a:chOff x="562" y="2539"/>
            <a:chExt cx="791" cy="234"/>
          </a:xfrm>
        </p:grpSpPr>
        <p:sp>
          <p:nvSpPr>
            <p:cNvPr id="899"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0"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1"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2"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3"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4"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5"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6"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7"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8"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9"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0"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1"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2"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3"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9" name="Title 8"/>
          <p:cNvSpPr>
            <a:spLocks noGrp="1"/>
          </p:cNvSpPr>
          <p:nvPr>
            <p:ph type="title"/>
          </p:nvPr>
        </p:nvSpPr>
        <p:spPr>
          <a:xfrm>
            <a:off x="239614" y="73244"/>
            <a:ext cx="11652805" cy="899431"/>
          </a:xfrm>
        </p:spPr>
        <p:txBody>
          <a:bodyPr/>
          <a:lstStyle/>
          <a:p>
            <a:r>
              <a:rPr lang="en-US" dirty="0"/>
              <a:t>What’s New</a:t>
            </a:r>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7" name="Rectangle 6"/>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8" name="Rectangle 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14" name="Rectangle 13"/>
          <p:cNvSpPr/>
          <p:nvPr/>
        </p:nvSpPr>
        <p:spPr bwMode="auto">
          <a:xfrm>
            <a:off x="4232707"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31" name="Rectangle 330"/>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sp>
        <p:nvSpPr>
          <p:cNvPr id="577" name="Rectangle 576"/>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sp>
        <p:nvSpPr>
          <p:cNvPr id="947" name="Freeform 5"/>
          <p:cNvSpPr>
            <a:spLocks noChangeAspect="1" noEditPoints="1"/>
          </p:cNvSpPr>
          <p:nvPr/>
        </p:nvSpPr>
        <p:spPr bwMode="auto">
          <a:xfrm>
            <a:off x="5584079" y="4473166"/>
            <a:ext cx="1030849" cy="85387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948" name="TextBox 947"/>
          <p:cNvSpPr txBox="1"/>
          <p:nvPr/>
        </p:nvSpPr>
        <p:spPr>
          <a:xfrm>
            <a:off x="5534218" y="5366374"/>
            <a:ext cx="1130573" cy="669658"/>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gradFill>
                  <a:gsLst>
                    <a:gs pos="2917">
                      <a:srgbClr val="FFFFFF"/>
                    </a:gs>
                    <a:gs pos="30000">
                      <a:srgbClr val="FFFFFF"/>
                    </a:gs>
                  </a:gsLst>
                  <a:lin ang="5400000" scaled="0"/>
                </a:gradFill>
              </a:rPr>
              <a:t>Users and </a:t>
            </a:r>
            <a:br>
              <a:rPr lang="en-US" sz="1372" dirty="0">
                <a:gradFill>
                  <a:gsLst>
                    <a:gs pos="2917">
                      <a:srgbClr val="FFFFFF"/>
                    </a:gs>
                    <a:gs pos="30000">
                      <a:srgbClr val="FFFFFF"/>
                    </a:gs>
                  </a:gsLst>
                  <a:lin ang="5400000" scaled="0"/>
                </a:gradFill>
              </a:rPr>
            </a:br>
            <a:r>
              <a:rPr lang="en-US" sz="1372" dirty="0">
                <a:gradFill>
                  <a:gsLst>
                    <a:gs pos="2917">
                      <a:srgbClr val="FFFFFF"/>
                    </a:gs>
                    <a:gs pos="30000">
                      <a:srgbClr val="FFFFFF"/>
                    </a:gs>
                  </a:gsLst>
                  <a:lin ang="5400000" scaled="0"/>
                </a:gradFill>
              </a:rPr>
              <a:t>groups</a:t>
            </a:r>
          </a:p>
        </p:txBody>
      </p:sp>
      <p:grpSp>
        <p:nvGrpSpPr>
          <p:cNvPr id="952" name="Group 25"/>
          <p:cNvGrpSpPr>
            <a:grpSpLocks noChangeAspect="1"/>
          </p:cNvGrpSpPr>
          <p:nvPr/>
        </p:nvGrpSpPr>
        <p:grpSpPr bwMode="auto">
          <a:xfrm>
            <a:off x="8852555" y="5263601"/>
            <a:ext cx="2042750" cy="247553"/>
            <a:chOff x="-1699" y="18351"/>
            <a:chExt cx="11074" cy="1342"/>
          </a:xfrm>
        </p:grpSpPr>
        <p:sp>
          <p:nvSpPr>
            <p:cNvPr id="98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6"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7"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8"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9"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0"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1"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2"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3"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4"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9"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0"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1"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2"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983" name="Picture 982"/>
          <p:cNvPicPr>
            <a:picLocks noChangeAspect="1"/>
          </p:cNvPicPr>
          <p:nvPr/>
        </p:nvPicPr>
        <p:blipFill rotWithShape="1">
          <a:blip r:embed="rId6" cstate="print">
            <a:extLst>
              <a:ext uri="{28A0092B-C50C-407E-A947-70E740481C1C}">
                <a14:useLocalDpi xmlns:a14="http://schemas.microsoft.com/office/drawing/2010/main" val="0"/>
              </a:ext>
            </a:extLst>
          </a:blip>
          <a:srcRect t="44093" r="11119"/>
          <a:stretch/>
        </p:blipFill>
        <p:spPr>
          <a:xfrm>
            <a:off x="9024012" y="4429924"/>
            <a:ext cx="898873" cy="551883"/>
          </a:xfrm>
          <a:prstGeom prst="rect">
            <a:avLst/>
          </a:prstGeom>
        </p:spPr>
      </p:pic>
      <p:grpSp>
        <p:nvGrpSpPr>
          <p:cNvPr id="515" name="Group 514"/>
          <p:cNvGrpSpPr>
            <a:grpSpLocks noChangeAspect="1"/>
          </p:cNvGrpSpPr>
          <p:nvPr/>
        </p:nvGrpSpPr>
        <p:grpSpPr>
          <a:xfrm>
            <a:off x="10187107" y="4348186"/>
            <a:ext cx="523921" cy="739463"/>
            <a:chOff x="1214438" y="4121151"/>
            <a:chExt cx="1558925" cy="2200275"/>
          </a:xfrm>
        </p:grpSpPr>
        <p:sp>
          <p:nvSpPr>
            <p:cNvPr id="516"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17"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253" name="Rectangle 252"/>
          <p:cNvSpPr/>
          <p:nvPr/>
        </p:nvSpPr>
        <p:spPr bwMode="auto">
          <a:xfrm>
            <a:off x="7984987" y="2934044"/>
            <a:ext cx="3733597" cy="3629886"/>
          </a:xfrm>
          <a:prstGeom prst="rect">
            <a:avLst/>
          </a:prstGeom>
          <a:solidFill>
            <a:srgbClr val="7F7F7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232629" y="2931126"/>
            <a:ext cx="3733597" cy="3629886"/>
          </a:xfrm>
          <a:prstGeom prst="rect">
            <a:avLst/>
          </a:prstGeom>
          <a:solidFill>
            <a:srgbClr val="7F7F7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72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0"/>
                                  </p:stCondLst>
                                  <p:childTnLst>
                                    <p:animMotion origin="layout" path="M 3.80904E-6 4.51203E-6 L 3.80904E-6 0.0926 " pathEditMode="relative" rAng="0" ptsTypes="AA">
                                      <p:cBhvr>
                                        <p:cTn id="6" dur="500" fill="hold"/>
                                        <p:tgtEl>
                                          <p:spTgt spid="894"/>
                                        </p:tgtEl>
                                        <p:attrNameLst>
                                          <p:attrName>ppt_x</p:attrName>
                                          <p:attrName>ppt_y</p:attrName>
                                        </p:attrNameLst>
                                      </p:cBhvr>
                                      <p:rCtr x="0" y="4630"/>
                                    </p:animMotion>
                                  </p:childTnLst>
                                </p:cTn>
                              </p:par>
                              <p:par>
                                <p:cTn id="7" presetID="42" presetClass="path" presetSubtype="0" decel="100000" fill="hold" grpId="0" nodeType="withEffect">
                                  <p:stCondLst>
                                    <p:cond delay="0"/>
                                  </p:stCondLst>
                                  <p:childTnLst>
                                    <p:animMotion origin="layout" path="M -1.86367E-7 1.5842E-6 L -1.86367E-7 0.09124 " pathEditMode="relative" rAng="0" ptsTypes="AA">
                                      <p:cBhvr>
                                        <p:cTn id="8" dur="500" fill="hold"/>
                                        <p:tgtEl>
                                          <p:spTgt spid="897"/>
                                        </p:tgtEl>
                                        <p:attrNameLst>
                                          <p:attrName>ppt_x</p:attrName>
                                          <p:attrName>ppt_y</p:attrName>
                                        </p:attrNameLst>
                                      </p:cBhvr>
                                      <p:rCtr x="0" y="4562"/>
                                    </p:animMotion>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37"/>
                                        </p:tgtEl>
                                        <p:attrNameLst>
                                          <p:attrName>style.visibility</p:attrName>
                                        </p:attrNameLst>
                                      </p:cBhvr>
                                      <p:to>
                                        <p:strVal val="visible"/>
                                      </p:to>
                                    </p:set>
                                    <p:animEffect transition="in" filter="fade">
                                      <p:cBhvr>
                                        <p:cTn id="16"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894" grpId="0" animBg="1"/>
      <p:bldP spid="89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Apps for Office</a:t>
            </a:r>
            <a:br>
              <a:rPr lang="en-US" dirty="0" smtClean="0"/>
            </a:br>
            <a:r>
              <a:rPr lang="en-US" sz="3528" dirty="0"/>
              <a:t>A new way to build extensions for Office</a:t>
            </a:r>
          </a:p>
        </p:txBody>
      </p:sp>
      <p:grpSp>
        <p:nvGrpSpPr>
          <p:cNvPr id="6" name="Group 5"/>
          <p:cNvGrpSpPr/>
          <p:nvPr/>
        </p:nvGrpSpPr>
        <p:grpSpPr>
          <a:xfrm>
            <a:off x="462510" y="2084714"/>
            <a:ext cx="7002248" cy="1305014"/>
            <a:chOff x="1522770" y="1744662"/>
            <a:chExt cx="7005065" cy="1305539"/>
          </a:xfrm>
        </p:grpSpPr>
        <p:grpSp>
          <p:nvGrpSpPr>
            <p:cNvPr id="8" name="Group 3"/>
            <p:cNvGrpSpPr/>
            <p:nvPr/>
          </p:nvGrpSpPr>
          <p:grpSpPr>
            <a:xfrm>
              <a:off x="1523135" y="1744662"/>
              <a:ext cx="1572843" cy="1090414"/>
              <a:chOff x="5952186" y="4507261"/>
              <a:chExt cx="2055655" cy="1425136"/>
            </a:xfrm>
          </p:grpSpPr>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186" y="4507261"/>
                <a:ext cx="2055655" cy="1425136"/>
              </a:xfrm>
              <a:prstGeom prst="rect">
                <a:avLst/>
              </a:prstGeom>
              <a:ln w="6350">
                <a:solidFill>
                  <a:schemeClr val="tx1">
                    <a:lumMod val="20000"/>
                    <a:lumOff val="80000"/>
                  </a:schemeClr>
                </a:solidFill>
              </a:ln>
              <a:effectLst/>
              <a:extLst>
                <a:ext uri="{909E8E84-426E-40DD-AFC4-6F175D3DCCD1}">
                  <a14:hiddenFill xmlns:a14="http://schemas.microsoft.com/office/drawing/2010/main">
                    <a:solidFill>
                      <a:schemeClr val="accent1"/>
                    </a:solidFill>
                  </a14:hiddenFill>
                </a:ext>
              </a:extLst>
            </p:spPr>
          </p:pic>
          <p:sp>
            <p:nvSpPr>
              <p:cNvPr id="14" name="Rectangle 36"/>
              <p:cNvSpPr/>
              <p:nvPr/>
            </p:nvSpPr>
            <p:spPr bwMode="auto">
              <a:xfrm>
                <a:off x="6315569" y="4854637"/>
                <a:ext cx="1621086" cy="410551"/>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498" tIns="14750" rIns="14750" bIns="29498" numCol="1" spcCol="0" rtlCol="0" fromWordArt="0" anchor="b" anchorCtr="0" forceAA="0" compatLnSpc="1">
                <a:prstTxWarp prst="textNoShape">
                  <a:avLst/>
                </a:prstTxWarp>
                <a:noAutofit/>
              </a:bodyPr>
              <a:lstStyle/>
              <a:p>
                <a:pPr algn="ctr" defTabSz="698412" fontAlgn="base">
                  <a:spcBef>
                    <a:spcPct val="0"/>
                  </a:spcBef>
                  <a:spcAft>
                    <a:spcPct val="0"/>
                  </a:spcAft>
                </a:pPr>
                <a:endParaRPr lang="en-US" sz="917" spc="-39"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5"/>
            <p:cNvSpPr txBox="1"/>
            <p:nvPr/>
          </p:nvSpPr>
          <p:spPr>
            <a:xfrm>
              <a:off x="1522770" y="2834670"/>
              <a:ext cx="1701748" cy="215531"/>
            </a:xfrm>
            <a:prstGeom prst="rect">
              <a:avLst/>
            </a:prstGeom>
            <a:noFill/>
          </p:spPr>
          <p:txBody>
            <a:bodyPr wrap="square" lIns="0" tIns="0" rIns="0" bIns="0" rtlCol="0">
              <a:spAutoFit/>
            </a:bodyPr>
            <a:lstStyle/>
            <a:p>
              <a:pPr defTabSz="914180"/>
              <a:r>
                <a:rPr lang="en-US" sz="1400" dirty="0">
                  <a:gradFill>
                    <a:gsLst>
                      <a:gs pos="1227">
                        <a:srgbClr val="505050"/>
                      </a:gs>
                      <a:gs pos="51000">
                        <a:srgbClr val="505050"/>
                      </a:gs>
                    </a:gsLst>
                    <a:lin ang="5400000" scaled="1"/>
                  </a:gradFill>
                  <a:cs typeface="Segoe UI" panose="020B0502040204020203" pitchFamily="34" charset="0"/>
                </a:rPr>
                <a:t>Contextual pane</a:t>
              </a:r>
            </a:p>
          </p:txBody>
        </p:sp>
        <p:sp>
          <p:nvSpPr>
            <p:cNvPr id="10" name="Text Placeholder 2"/>
            <p:cNvSpPr txBox="1">
              <a:spLocks/>
            </p:cNvSpPr>
            <p:nvPr/>
          </p:nvSpPr>
          <p:spPr>
            <a:xfrm>
              <a:off x="3153028" y="1744662"/>
              <a:ext cx="5374807" cy="1139392"/>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Outlook, Outlook Web Access</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In context of mail, calendar items, people card</a:t>
              </a:r>
            </a:p>
          </p:txBody>
        </p:sp>
      </p:grpSp>
      <p:grpSp>
        <p:nvGrpSpPr>
          <p:cNvPr id="18" name="Group 17"/>
          <p:cNvGrpSpPr/>
          <p:nvPr/>
        </p:nvGrpSpPr>
        <p:grpSpPr>
          <a:xfrm>
            <a:off x="462874" y="3647813"/>
            <a:ext cx="9415714" cy="1522840"/>
            <a:chOff x="1523135" y="3569918"/>
            <a:chExt cx="9419502" cy="1523453"/>
          </a:xfrm>
        </p:grpSpPr>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135" y="3569918"/>
              <a:ext cx="1569468" cy="109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52"/>
            <p:cNvSpPr txBox="1"/>
            <p:nvPr/>
          </p:nvSpPr>
          <p:spPr>
            <a:xfrm>
              <a:off x="1523135" y="4662311"/>
              <a:ext cx="765466" cy="431060"/>
            </a:xfrm>
            <a:prstGeom prst="rect">
              <a:avLst/>
            </a:prstGeom>
            <a:noFill/>
          </p:spPr>
          <p:txBody>
            <a:bodyPr wrap="square" lIns="0" tIns="0" rIns="0" bIns="0" rtlCol="0">
              <a:spAutoFit/>
            </a:bodyPr>
            <a:lstStyle>
              <a:defPPr>
                <a:defRPr lang="en-US"/>
              </a:defPPr>
              <a:lvl1pPr>
                <a:defRPr sz="1428">
                  <a:gradFill>
                    <a:gsLst>
                      <a:gs pos="1227">
                        <a:schemeClr val="tx1"/>
                      </a:gs>
                      <a:gs pos="51000">
                        <a:schemeClr val="tx1"/>
                      </a:gs>
                    </a:gsLst>
                    <a:lin ang="5400000" scaled="1"/>
                  </a:gradFill>
                  <a:latin typeface="Segoe UI" panose="020B0502040204020203" pitchFamily="34" charset="0"/>
                  <a:cs typeface="Segoe UI" panose="020B0502040204020203" pitchFamily="34" charset="0"/>
                </a:defRPr>
              </a:lvl1pPr>
            </a:lstStyle>
            <a:p>
              <a:pPr defTabSz="914180"/>
              <a:r>
                <a:rPr lang="en-US" sz="1400" dirty="0">
                  <a:gradFill>
                    <a:gsLst>
                      <a:gs pos="1227">
                        <a:srgbClr val="505050"/>
                      </a:gs>
                      <a:gs pos="51000">
                        <a:srgbClr val="505050"/>
                      </a:gs>
                    </a:gsLst>
                    <a:lin ang="5400000" scaled="1"/>
                  </a:gradFill>
                </a:rPr>
                <a:t>Task pane</a:t>
              </a:r>
            </a:p>
          </p:txBody>
        </p:sp>
        <p:sp>
          <p:nvSpPr>
            <p:cNvPr id="21" name="Text Placeholder 2"/>
            <p:cNvSpPr txBox="1">
              <a:spLocks/>
            </p:cNvSpPr>
            <p:nvPr/>
          </p:nvSpPr>
          <p:spPr>
            <a:xfrm>
              <a:off x="3153028" y="3569918"/>
              <a:ext cx="7789609" cy="1139392"/>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Word, Excel, PowerPoint, Project</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Task pane area with read/write access to document contents</a:t>
              </a:r>
            </a:p>
          </p:txBody>
        </p:sp>
        <p:sp>
          <p:nvSpPr>
            <p:cNvPr id="22" name="Rectangle 21"/>
            <p:cNvSpPr/>
            <p:nvPr/>
          </p:nvSpPr>
          <p:spPr bwMode="auto">
            <a:xfrm>
              <a:off x="2617649" y="3685371"/>
              <a:ext cx="446210" cy="9571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443428" y="5185658"/>
            <a:ext cx="8090169" cy="1295839"/>
            <a:chOff x="1523135" y="5403183"/>
            <a:chExt cx="8093424" cy="1296360"/>
          </a:xfrm>
        </p:grpSpPr>
        <p:sp>
          <p:nvSpPr>
            <p:cNvPr id="30" name="Text Placeholder 2"/>
            <p:cNvSpPr txBox="1">
              <a:spLocks/>
            </p:cNvSpPr>
            <p:nvPr/>
          </p:nvSpPr>
          <p:spPr>
            <a:xfrm>
              <a:off x="3153028" y="5403183"/>
              <a:ext cx="6463531" cy="1139392"/>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Excel, PowerPoint</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App runs within a documents content</a:t>
              </a:r>
            </a:p>
          </p:txBody>
        </p:sp>
        <p:grpSp>
          <p:nvGrpSpPr>
            <p:cNvPr id="31" name="Group 30"/>
            <p:cNvGrpSpPr/>
            <p:nvPr/>
          </p:nvGrpSpPr>
          <p:grpSpPr>
            <a:xfrm>
              <a:off x="1523135" y="5403183"/>
              <a:ext cx="2010127" cy="1296360"/>
              <a:chOff x="1523135" y="5403183"/>
              <a:chExt cx="2010127" cy="1296360"/>
            </a:xfrm>
          </p:grpSpPr>
          <p:pic>
            <p:nvPicPr>
              <p:cNvPr id="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135" y="5403183"/>
                <a:ext cx="1569468" cy="109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TextBox 71"/>
              <p:cNvSpPr txBox="1"/>
              <p:nvPr/>
            </p:nvSpPr>
            <p:spPr>
              <a:xfrm>
                <a:off x="1528829" y="6484012"/>
                <a:ext cx="2004433" cy="215531"/>
              </a:xfrm>
              <a:prstGeom prst="rect">
                <a:avLst/>
              </a:prstGeom>
              <a:noFill/>
            </p:spPr>
            <p:txBody>
              <a:bodyPr wrap="square" lIns="0" tIns="0" rIns="0" bIns="0" rtlCol="0">
                <a:spAutoFit/>
              </a:bodyPr>
              <a:lstStyle>
                <a:defPPr>
                  <a:defRPr lang="en-US"/>
                </a:defPPr>
                <a:lvl1pPr>
                  <a:defRPr sz="1428">
                    <a:gradFill>
                      <a:gsLst>
                        <a:gs pos="1227">
                          <a:schemeClr val="tx1"/>
                        </a:gs>
                        <a:gs pos="51000">
                          <a:schemeClr val="tx1"/>
                        </a:gs>
                      </a:gsLst>
                      <a:lin ang="5400000" scaled="1"/>
                    </a:gradFill>
                    <a:latin typeface="Segoe UI" panose="020B0502040204020203" pitchFamily="34" charset="0"/>
                    <a:cs typeface="Segoe UI" panose="020B0502040204020203" pitchFamily="34" charset="0"/>
                  </a:defRPr>
                </a:lvl1pPr>
              </a:lstStyle>
              <a:p>
                <a:pPr defTabSz="914180"/>
                <a:r>
                  <a:rPr lang="en-US" sz="1400" dirty="0">
                    <a:gradFill>
                      <a:gsLst>
                        <a:gs pos="1227">
                          <a:srgbClr val="505050"/>
                        </a:gs>
                        <a:gs pos="51000">
                          <a:srgbClr val="505050"/>
                        </a:gs>
                      </a:gsLst>
                      <a:lin ang="5400000" scaled="1"/>
                    </a:gradFill>
                  </a:rPr>
                  <a:t>Embedded content</a:t>
                </a:r>
              </a:p>
            </p:txBody>
          </p:sp>
          <p:sp>
            <p:nvSpPr>
              <p:cNvPr id="34" name="Rectangle 33"/>
              <p:cNvSpPr/>
              <p:nvPr/>
            </p:nvSpPr>
            <p:spPr bwMode="auto">
              <a:xfrm>
                <a:off x="2485792" y="6006822"/>
                <a:ext cx="469327" cy="4482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9676639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Mobile friendly</a:t>
            </a:r>
            <a:br>
              <a:rPr lang="en-US" dirty="0" smtClean="0"/>
            </a:br>
            <a:r>
              <a:rPr lang="en-US" sz="3528" dirty="0"/>
              <a:t>Write once, run everywhere</a:t>
            </a:r>
          </a:p>
        </p:txBody>
      </p:sp>
      <p:sp>
        <p:nvSpPr>
          <p:cNvPr id="3" name="Slide Number Placeholder 2"/>
          <p:cNvSpPr>
            <a:spLocks noGrp="1"/>
          </p:cNvSpPr>
          <p:nvPr>
            <p:ph type="sldNum" sz="quarter" idx="4294967295"/>
          </p:nvPr>
        </p:nvSpPr>
        <p:spPr>
          <a:xfrm>
            <a:off x="11788963" y="6640353"/>
            <a:ext cx="399863" cy="216268"/>
          </a:xfrm>
          <a:prstGeom prst="rect">
            <a:avLst/>
          </a:prstGeom>
        </p:spPr>
        <p:txBody>
          <a:bodyPr/>
          <a:lstStyle/>
          <a:p>
            <a:pPr defTabSz="913826"/>
            <a:fld id="{727B4C2D-45E2-4621-8491-2995EB46A674}" type="slidenum">
              <a:rPr lang="en-US" smtClean="0">
                <a:gradFill>
                  <a:gsLst>
                    <a:gs pos="100000">
                      <a:srgbClr val="797A7D"/>
                    </a:gs>
                    <a:gs pos="0">
                      <a:srgbClr val="797A7D"/>
                    </a:gs>
                  </a:gsLst>
                  <a:lin ang="5400000" scaled="0"/>
                </a:gradFill>
              </a:rPr>
              <a:pPr defTabSz="913826"/>
              <a:t>15</a:t>
            </a:fld>
            <a:endParaRPr lang="en-US" dirty="0">
              <a:gradFill>
                <a:gsLst>
                  <a:gs pos="100000">
                    <a:srgbClr val="797A7D"/>
                  </a:gs>
                  <a:gs pos="0">
                    <a:srgbClr val="797A7D"/>
                  </a:gs>
                </a:gsLst>
                <a:lin ang="5400000" scaled="0"/>
              </a:gradFill>
            </a:endParaRPr>
          </a:p>
        </p:txBody>
      </p:sp>
      <p:pic>
        <p:nvPicPr>
          <p:cNvPr id="35" name="Picture 34"/>
          <p:cNvPicPr>
            <a:picLocks noChangeAspect="1"/>
          </p:cNvPicPr>
          <p:nvPr/>
        </p:nvPicPr>
        <p:blipFill>
          <a:blip r:embed="rId2"/>
          <a:stretch>
            <a:fillRect/>
          </a:stretch>
        </p:blipFill>
        <p:spPr>
          <a:xfrm>
            <a:off x="4655693" y="2332342"/>
            <a:ext cx="4568018" cy="2997762"/>
          </a:xfrm>
          <a:prstGeom prst="rect">
            <a:avLst/>
          </a:prstGeom>
          <a:ln w="6350">
            <a:solidFill>
              <a:schemeClr val="tx1">
                <a:lumMod val="20000"/>
                <a:lumOff val="80000"/>
              </a:schemeClr>
            </a:solidFill>
          </a:ln>
        </p:spPr>
      </p:pic>
      <p:pic>
        <p:nvPicPr>
          <p:cNvPr id="36" name="Picture 35"/>
          <p:cNvPicPr>
            <a:picLocks noChangeAspect="1"/>
          </p:cNvPicPr>
          <p:nvPr/>
        </p:nvPicPr>
        <p:blipFill rotWithShape="1">
          <a:blip r:embed="rId3"/>
          <a:srcRect b="23201"/>
          <a:stretch/>
        </p:blipFill>
        <p:spPr>
          <a:xfrm>
            <a:off x="9399023" y="2332343"/>
            <a:ext cx="2268312" cy="2997761"/>
          </a:xfrm>
          <a:prstGeom prst="rect">
            <a:avLst/>
          </a:prstGeom>
          <a:ln w="6350">
            <a:solidFill>
              <a:schemeClr val="tx1">
                <a:lumMod val="20000"/>
                <a:lumOff val="80000"/>
              </a:schemeClr>
            </a:solidFill>
          </a:ln>
        </p:spPr>
      </p:pic>
      <p:pic>
        <p:nvPicPr>
          <p:cNvPr id="1026" name="Picture 1" descr="image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858" y="2332342"/>
            <a:ext cx="3984524" cy="2997762"/>
          </a:xfrm>
          <a:prstGeom prst="rect">
            <a:avLst/>
          </a:prstGeom>
          <a:ln w="6350">
            <a:solidFill>
              <a:schemeClr val="tx1">
                <a:lumMod val="20000"/>
                <a:lumOff val="80000"/>
              </a:schemeClr>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44182" y="5564923"/>
            <a:ext cx="2499531" cy="422295"/>
          </a:xfrm>
          <a:prstGeom prst="rect">
            <a:avLst/>
          </a:prstGeom>
          <a:noFill/>
        </p:spPr>
        <p:txBody>
          <a:bodyPr wrap="none" lIns="0" tIns="0" rIns="0" bIns="0" rtlCol="0">
            <a:spAutoFit/>
          </a:bodyPr>
          <a:lstStyle/>
          <a:p>
            <a:pPr algn="ctr" defTabSz="914180"/>
            <a:r>
              <a:rPr lang="en-US" sz="2744" spc="-69" dirty="0">
                <a:gradFill>
                  <a:gsLst>
                    <a:gs pos="2917">
                      <a:srgbClr val="797A7D"/>
                    </a:gs>
                    <a:gs pos="95000">
                      <a:srgbClr val="797A7D"/>
                    </a:gs>
                  </a:gsLst>
                  <a:lin ang="5400000" scaled="0"/>
                </a:gradFill>
                <a:latin typeface="Segoe UI Light"/>
              </a:rPr>
              <a:t>Desktop and Web</a:t>
            </a:r>
            <a:endParaRPr lang="en-US" sz="1764" spc="-69" dirty="0">
              <a:gradFill>
                <a:gsLst>
                  <a:gs pos="2917">
                    <a:srgbClr val="797A7D"/>
                  </a:gs>
                  <a:gs pos="95000">
                    <a:srgbClr val="797A7D"/>
                  </a:gs>
                </a:gsLst>
                <a:lin ang="5400000" scaled="0"/>
              </a:gradFill>
              <a:latin typeface="Segoe UI Light"/>
            </a:endParaRPr>
          </a:p>
        </p:txBody>
      </p:sp>
      <p:sp>
        <p:nvSpPr>
          <p:cNvPr id="37" name="TextBox 36"/>
          <p:cNvSpPr txBox="1"/>
          <p:nvPr/>
        </p:nvSpPr>
        <p:spPr>
          <a:xfrm>
            <a:off x="4637332" y="5564923"/>
            <a:ext cx="794320" cy="422295"/>
          </a:xfrm>
          <a:prstGeom prst="rect">
            <a:avLst/>
          </a:prstGeom>
          <a:noFill/>
        </p:spPr>
        <p:txBody>
          <a:bodyPr wrap="none" lIns="0" tIns="0" rIns="0" bIns="0" rtlCol="0">
            <a:spAutoFit/>
          </a:bodyPr>
          <a:lstStyle/>
          <a:p>
            <a:pPr defTabSz="914180"/>
            <a:r>
              <a:rPr lang="en-US" sz="2744" spc="-69" dirty="0">
                <a:gradFill>
                  <a:gsLst>
                    <a:gs pos="2917">
                      <a:srgbClr val="797A7D"/>
                    </a:gs>
                    <a:gs pos="95000">
                      <a:srgbClr val="797A7D"/>
                    </a:gs>
                  </a:gsLst>
                  <a:lin ang="5400000" scaled="0"/>
                </a:gradFill>
                <a:latin typeface="Segoe UI Light"/>
              </a:rPr>
              <a:t>Tablet</a:t>
            </a:r>
            <a:endParaRPr lang="en-US" sz="1764" spc="-69" dirty="0">
              <a:gradFill>
                <a:gsLst>
                  <a:gs pos="2917">
                    <a:srgbClr val="797A7D"/>
                  </a:gs>
                  <a:gs pos="95000">
                    <a:srgbClr val="797A7D"/>
                  </a:gs>
                </a:gsLst>
                <a:lin ang="5400000" scaled="0"/>
              </a:gradFill>
              <a:latin typeface="Segoe UI Light"/>
            </a:endParaRPr>
          </a:p>
        </p:txBody>
      </p:sp>
      <p:sp>
        <p:nvSpPr>
          <p:cNvPr id="38" name="TextBox 37"/>
          <p:cNvSpPr txBox="1"/>
          <p:nvPr/>
        </p:nvSpPr>
        <p:spPr>
          <a:xfrm>
            <a:off x="9399023" y="5564923"/>
            <a:ext cx="896720" cy="422295"/>
          </a:xfrm>
          <a:prstGeom prst="rect">
            <a:avLst/>
          </a:prstGeom>
          <a:noFill/>
        </p:spPr>
        <p:txBody>
          <a:bodyPr wrap="none" lIns="0" tIns="0" rIns="0" bIns="0" rtlCol="0">
            <a:spAutoFit/>
          </a:bodyPr>
          <a:lstStyle/>
          <a:p>
            <a:pPr defTabSz="914180"/>
            <a:r>
              <a:rPr lang="en-US" sz="2744" spc="-69" dirty="0">
                <a:gradFill>
                  <a:gsLst>
                    <a:gs pos="2917">
                      <a:srgbClr val="797A7D"/>
                    </a:gs>
                    <a:gs pos="95000">
                      <a:srgbClr val="797A7D"/>
                    </a:gs>
                  </a:gsLst>
                  <a:lin ang="5400000" scaled="0"/>
                </a:gradFill>
                <a:latin typeface="Segoe UI Light"/>
              </a:rPr>
              <a:t>Phone</a:t>
            </a:r>
            <a:endParaRPr lang="en-US" sz="1764" spc="-69" dirty="0">
              <a:gradFill>
                <a:gsLst>
                  <a:gs pos="2917">
                    <a:srgbClr val="797A7D"/>
                  </a:gs>
                  <a:gs pos="95000">
                    <a:srgbClr val="797A7D"/>
                  </a:gs>
                </a:gsLst>
                <a:lin ang="5400000" scaled="0"/>
              </a:gradFill>
              <a:latin typeface="Segoe UI Light"/>
            </a:endParaRPr>
          </a:p>
        </p:txBody>
      </p:sp>
    </p:spTree>
    <p:extLst>
      <p:ext uri="{BB962C8B-B14F-4D97-AF65-F5344CB8AC3E}">
        <p14:creationId xmlns:p14="http://schemas.microsoft.com/office/powerpoint/2010/main" val="178363029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119"/>
          <a:stretch/>
        </p:blipFill>
        <p:spPr>
          <a:xfrm>
            <a:off x="0" y="1380"/>
            <a:ext cx="12188826" cy="6878273"/>
          </a:xfrm>
          <a:prstGeom prst="rect">
            <a:avLst/>
          </a:prstGeom>
        </p:spPr>
      </p:pic>
    </p:spTree>
    <p:extLst>
      <p:ext uri="{BB962C8B-B14F-4D97-AF65-F5344CB8AC3E}">
        <p14:creationId xmlns:p14="http://schemas.microsoft.com/office/powerpoint/2010/main" val="342342821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spTree>
    <p:extLst>
      <p:ext uri="{BB962C8B-B14F-4D97-AF65-F5344CB8AC3E}">
        <p14:creationId xmlns:p14="http://schemas.microsoft.com/office/powerpoint/2010/main" val="80694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4073" b="11810"/>
          <a:stretch/>
        </p:blipFill>
        <p:spPr>
          <a:xfrm>
            <a:off x="0" y="-66108"/>
            <a:ext cx="6363266" cy="7079835"/>
          </a:xfrm>
          <a:prstGeom prst="rect">
            <a:avLst/>
          </a:prstGeom>
        </p:spPr>
      </p:pic>
      <p:sp>
        <p:nvSpPr>
          <p:cNvPr id="4" name="Title 3"/>
          <p:cNvSpPr txBox="1">
            <a:spLocks/>
          </p:cNvSpPr>
          <p:nvPr/>
        </p:nvSpPr>
        <p:spPr>
          <a:xfrm>
            <a:off x="6990592" y="3697855"/>
            <a:ext cx="3674138" cy="2159934"/>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000" kern="0" dirty="0"/>
              <a:t>If you know general web development, you also know Office 365 development…</a:t>
            </a:r>
          </a:p>
        </p:txBody>
      </p:sp>
      <p:sp>
        <p:nvSpPr>
          <p:cNvPr id="6" name="Title 1"/>
          <p:cNvSpPr txBox="1">
            <a:spLocks/>
          </p:cNvSpPr>
          <p:nvPr/>
        </p:nvSpPr>
        <p:spPr>
          <a:xfrm>
            <a:off x="5893171" y="1701503"/>
            <a:ext cx="4668030" cy="91396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endParaRPr lang="en-US" sz="5397" dirty="0">
              <a:solidFill>
                <a:schemeClr val="tx1"/>
              </a:solidFill>
            </a:endParaRPr>
          </a:p>
        </p:txBody>
      </p:sp>
      <p:sp>
        <p:nvSpPr>
          <p:cNvPr id="2" name="Title 1"/>
          <p:cNvSpPr>
            <a:spLocks noGrp="1"/>
          </p:cNvSpPr>
          <p:nvPr>
            <p:ph type="title"/>
          </p:nvPr>
        </p:nvSpPr>
        <p:spPr>
          <a:xfrm>
            <a:off x="6990593" y="202747"/>
            <a:ext cx="4675289" cy="3280656"/>
          </a:xfrm>
        </p:spPr>
        <p:txBody>
          <a:bodyPr/>
          <a:lstStyle/>
          <a:p>
            <a:r>
              <a:rPr lang="en-US" sz="5881" dirty="0">
                <a:solidFill>
                  <a:schemeClr val="bg1"/>
                </a:solidFill>
              </a:rPr>
              <a:t>App Model</a:t>
            </a:r>
            <a:br>
              <a:rPr lang="en-US" sz="5881" dirty="0">
                <a:solidFill>
                  <a:schemeClr val="bg1"/>
                </a:solidFill>
              </a:rPr>
            </a:br>
            <a:r>
              <a:rPr lang="en-US" sz="5881" dirty="0">
                <a:solidFill>
                  <a:schemeClr val="bg1"/>
                </a:solidFill>
              </a:rPr>
              <a:t>Development</a:t>
            </a:r>
          </a:p>
        </p:txBody>
      </p:sp>
    </p:spTree>
    <p:extLst>
      <p:ext uri="{BB962C8B-B14F-4D97-AF65-F5344CB8AC3E}">
        <p14:creationId xmlns:p14="http://schemas.microsoft.com/office/powerpoint/2010/main" val="13542604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of the new </a:t>
            </a:r>
            <a:r>
              <a:rPr lang="en-US" dirty="0" smtClean="0"/>
              <a:t>app model</a:t>
            </a:r>
            <a:endParaRPr lang="en-US" dirty="0"/>
          </a:p>
        </p:txBody>
      </p:sp>
      <p:sp>
        <p:nvSpPr>
          <p:cNvPr id="6" name="Text Placeholder 5"/>
          <p:cNvSpPr>
            <a:spLocks noGrp="1"/>
          </p:cNvSpPr>
          <p:nvPr>
            <p:ph type="body" sz="quarter" idx="11"/>
          </p:nvPr>
        </p:nvSpPr>
        <p:spPr>
          <a:xfrm>
            <a:off x="269170" y="1190077"/>
            <a:ext cx="11652805" cy="4690623"/>
          </a:xfrm>
        </p:spPr>
        <p:txBody>
          <a:bodyPr/>
          <a:lstStyle/>
          <a:p>
            <a:pPr>
              <a:spcBef>
                <a:spcPts val="1764"/>
              </a:spcBef>
            </a:pPr>
            <a:r>
              <a:rPr lang="en-US" dirty="0" smtClean="0">
                <a:gradFill>
                  <a:gsLst>
                    <a:gs pos="2920">
                      <a:schemeClr val="accent2"/>
                    </a:gs>
                    <a:gs pos="39000">
                      <a:schemeClr val="accent2"/>
                    </a:gs>
                  </a:gsLst>
                  <a:lin ang="5400000" scaled="0"/>
                </a:gradFill>
              </a:rPr>
              <a:t>Safe and robust</a:t>
            </a:r>
          </a:p>
          <a:p>
            <a:pPr lvl="1">
              <a:spcBef>
                <a:spcPts val="588"/>
              </a:spcBef>
            </a:pPr>
            <a:r>
              <a:rPr lang="en-US" dirty="0" smtClean="0"/>
              <a:t>App code runs outside of Office … with clear security boundaries</a:t>
            </a:r>
          </a:p>
          <a:p>
            <a:pPr lvl="1">
              <a:spcBef>
                <a:spcPts val="588"/>
              </a:spcBef>
            </a:pPr>
            <a:r>
              <a:rPr lang="en-US" dirty="0" smtClean="0"/>
              <a:t>Clearly defined API build on modern standards</a:t>
            </a:r>
          </a:p>
          <a:p>
            <a:pPr>
              <a:spcBef>
                <a:spcPts val="1764"/>
              </a:spcBef>
            </a:pPr>
            <a:r>
              <a:rPr lang="en-US" dirty="0">
                <a:gradFill>
                  <a:gsLst>
                    <a:gs pos="2920">
                      <a:schemeClr val="accent2"/>
                    </a:gs>
                    <a:gs pos="39000">
                      <a:schemeClr val="accent2"/>
                    </a:gs>
                  </a:gsLst>
                  <a:lin ang="5400000" scaled="0"/>
                </a:gradFill>
              </a:rPr>
              <a:t>Device friendly</a:t>
            </a:r>
          </a:p>
          <a:p>
            <a:pPr lvl="1">
              <a:spcBef>
                <a:spcPts val="588"/>
              </a:spcBef>
            </a:pPr>
            <a:r>
              <a:rPr lang="en-US" dirty="0" smtClean="0"/>
              <a:t>Apps run in the full Office client apps </a:t>
            </a:r>
          </a:p>
          <a:p>
            <a:pPr lvl="1">
              <a:spcBef>
                <a:spcPts val="588"/>
              </a:spcBef>
            </a:pPr>
            <a:r>
              <a:rPr lang="en-US" dirty="0" smtClean="0"/>
              <a:t>Works on Tablets and Phones</a:t>
            </a:r>
          </a:p>
          <a:p>
            <a:pPr>
              <a:spcBef>
                <a:spcPts val="1764"/>
              </a:spcBef>
            </a:pPr>
            <a:r>
              <a:rPr lang="en-US" dirty="0">
                <a:gradFill>
                  <a:gsLst>
                    <a:gs pos="2920">
                      <a:schemeClr val="accent2"/>
                    </a:gs>
                    <a:gs pos="39000">
                      <a:schemeClr val="accent2"/>
                    </a:gs>
                  </a:gsLst>
                  <a:lin ang="5400000" scaled="0"/>
                </a:gradFill>
              </a:rPr>
              <a:t>Modern development</a:t>
            </a:r>
          </a:p>
          <a:p>
            <a:pPr lvl="1">
              <a:spcBef>
                <a:spcPts val="588"/>
              </a:spcBef>
            </a:pPr>
            <a:r>
              <a:rPr lang="en-US" dirty="0"/>
              <a:t>Build Apps for Office using modern development tools and technologies</a:t>
            </a:r>
          </a:p>
          <a:p>
            <a:pPr lvl="1">
              <a:spcBef>
                <a:spcPts val="588"/>
              </a:spcBef>
            </a:pPr>
            <a:r>
              <a:rPr lang="en-US" dirty="0"/>
              <a:t>Robust APIs in Office and Office 365</a:t>
            </a:r>
          </a:p>
          <a:p>
            <a:pPr lvl="1">
              <a:spcBef>
                <a:spcPts val="588"/>
              </a:spcBef>
            </a:pPr>
            <a:r>
              <a:rPr lang="en-US" dirty="0"/>
              <a:t>Flexible tools such as HTML5, Azure and Visual Studio</a:t>
            </a:r>
          </a:p>
        </p:txBody>
      </p:sp>
    </p:spTree>
    <p:extLst>
      <p:ext uri="{BB962C8B-B14F-4D97-AF65-F5344CB8AC3E}">
        <p14:creationId xmlns:p14="http://schemas.microsoft.com/office/powerpoint/2010/main" val="232777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pPr>
              <a:spcBef>
                <a:spcPts val="2399"/>
              </a:spcBef>
            </a:pPr>
            <a:r>
              <a:rPr lang="en-US" dirty="0">
                <a:gradFill>
                  <a:gsLst>
                    <a:gs pos="100000">
                      <a:schemeClr val="bg2"/>
                    </a:gs>
                    <a:gs pos="0">
                      <a:schemeClr val="bg2"/>
                    </a:gs>
                  </a:gsLst>
                  <a:lin ang="5400000" scaled="0"/>
                </a:gradFill>
              </a:rPr>
              <a:t>Intro</a:t>
            </a:r>
          </a:p>
          <a:p>
            <a:pPr>
              <a:spcBef>
                <a:spcPts val="2399"/>
              </a:spcBef>
            </a:pPr>
            <a:r>
              <a:rPr lang="en-US" dirty="0">
                <a:gradFill>
                  <a:gsLst>
                    <a:gs pos="100000">
                      <a:schemeClr val="bg2"/>
                    </a:gs>
                    <a:gs pos="0">
                      <a:schemeClr val="bg2"/>
                    </a:gs>
                  </a:gsLst>
                  <a:lin ang="5400000" scaled="0"/>
                </a:gradFill>
              </a:rPr>
              <a:t>Office 365 App Model</a:t>
            </a:r>
          </a:p>
          <a:p>
            <a:pPr>
              <a:spcBef>
                <a:spcPts val="2399"/>
              </a:spcBef>
            </a:pPr>
            <a:r>
              <a:rPr lang="en-US" dirty="0">
                <a:gradFill>
                  <a:gsLst>
                    <a:gs pos="100000">
                      <a:schemeClr val="bg2"/>
                    </a:gs>
                    <a:gs pos="0">
                      <a:schemeClr val="bg2"/>
                    </a:gs>
                  </a:gsLst>
                  <a:lin ang="5400000" scaled="0"/>
                </a:gradFill>
              </a:rPr>
              <a:t>Office 365 APIs</a:t>
            </a:r>
          </a:p>
          <a:p>
            <a:pPr>
              <a:spcBef>
                <a:spcPts val="2399"/>
              </a:spcBef>
            </a:pPr>
            <a:r>
              <a:rPr lang="en-US" dirty="0">
                <a:gradFill>
                  <a:gsLst>
                    <a:gs pos="100000">
                      <a:schemeClr val="bg2"/>
                    </a:gs>
                    <a:gs pos="0">
                      <a:schemeClr val="bg2"/>
                    </a:gs>
                  </a:gsLst>
                  <a:lin ang="5400000" scaled="0"/>
                </a:gradFill>
              </a:rPr>
              <a:t>Tools</a:t>
            </a:r>
          </a:p>
          <a:p>
            <a:pPr>
              <a:spcBef>
                <a:spcPts val="2399"/>
              </a:spcBef>
            </a:pPr>
            <a:r>
              <a:rPr lang="en-US" dirty="0">
                <a:gradFill>
                  <a:gsLst>
                    <a:gs pos="100000">
                      <a:schemeClr val="bg2"/>
                    </a:gs>
                    <a:gs pos="0">
                      <a:schemeClr val="bg2"/>
                    </a:gs>
                  </a:gsLst>
                  <a:lin ang="5400000" scaled="0"/>
                </a:gradFill>
              </a:rPr>
              <a:t>Resources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4762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App for SharePoint</a:t>
            </a:r>
            <a:endParaRPr lang="en-US" dirty="0"/>
          </a:p>
        </p:txBody>
      </p:sp>
      <p:grpSp>
        <p:nvGrpSpPr>
          <p:cNvPr id="5" name="Group 4"/>
          <p:cNvGrpSpPr/>
          <p:nvPr/>
        </p:nvGrpSpPr>
        <p:grpSpPr>
          <a:xfrm>
            <a:off x="458552" y="3348992"/>
            <a:ext cx="9420036" cy="1138934"/>
            <a:chOff x="467869" y="3720523"/>
            <a:chExt cx="9611430" cy="1162075"/>
          </a:xfrm>
        </p:grpSpPr>
        <p:sp>
          <p:nvSpPr>
            <p:cNvPr id="54" name="Rectangle 53"/>
            <p:cNvSpPr/>
            <p:nvPr/>
          </p:nvSpPr>
          <p:spPr>
            <a:xfrm>
              <a:off x="467869" y="3725412"/>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pPr defTabSz="914180"/>
              <a:endParaRPr lang="en-US" sz="1300">
                <a:solidFill>
                  <a:srgbClr val="FFFFFF">
                    <a:alpha val="99000"/>
                  </a:srgbClr>
                </a:solidFill>
              </a:endParaRPr>
            </a:p>
          </p:txBody>
        </p:sp>
        <p:grpSp>
          <p:nvGrpSpPr>
            <p:cNvPr id="16" name="Group 15"/>
            <p:cNvGrpSpPr/>
            <p:nvPr/>
          </p:nvGrpSpPr>
          <p:grpSpPr>
            <a:xfrm>
              <a:off x="760103" y="3855577"/>
              <a:ext cx="990420" cy="821257"/>
              <a:chOff x="745642" y="3225569"/>
              <a:chExt cx="914162" cy="567437"/>
            </a:xfrm>
            <a:effectLst/>
          </p:grpSpPr>
          <p:sp>
            <p:nvSpPr>
              <p:cNvPr id="17" name="Rectangle 16"/>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sp>
            <p:nvSpPr>
              <p:cNvPr id="18" name="Rectangle 17"/>
              <p:cNvSpPr/>
              <p:nvPr/>
            </p:nvSpPr>
            <p:spPr>
              <a:xfrm>
                <a:off x="907236" y="3308876"/>
                <a:ext cx="253934"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sp>
            <p:nvSpPr>
              <p:cNvPr id="19" name="Rectangle 18"/>
              <p:cNvSpPr/>
              <p:nvPr/>
            </p:nvSpPr>
            <p:spPr>
              <a:xfrm>
                <a:off x="907236" y="3558257"/>
                <a:ext cx="253934"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sp>
            <p:nvSpPr>
              <p:cNvPr id="20" name="Rectangle 19"/>
              <p:cNvSpPr/>
              <p:nvPr/>
            </p:nvSpPr>
            <p:spPr>
              <a:xfrm>
                <a:off x="1265052" y="3298486"/>
                <a:ext cx="253934" cy="4260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grpSp>
        <p:sp>
          <p:nvSpPr>
            <p:cNvPr id="37" name="Text Placeholder 2"/>
            <p:cNvSpPr txBox="1">
              <a:spLocks/>
            </p:cNvSpPr>
            <p:nvPr/>
          </p:nvSpPr>
          <p:spPr>
            <a:xfrm>
              <a:off x="2134619" y="3720523"/>
              <a:ext cx="7944680" cy="1162075"/>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Parts</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Create app parts that can interact with the SharePoint experience</a:t>
              </a:r>
            </a:p>
          </p:txBody>
        </p:sp>
      </p:grpSp>
      <p:grpSp>
        <p:nvGrpSpPr>
          <p:cNvPr id="25" name="Group 24"/>
          <p:cNvGrpSpPr/>
          <p:nvPr/>
        </p:nvGrpSpPr>
        <p:grpSpPr>
          <a:xfrm>
            <a:off x="458552" y="4886833"/>
            <a:ext cx="8075043" cy="1138933"/>
            <a:chOff x="467869" y="5289610"/>
            <a:chExt cx="8239110" cy="1162074"/>
          </a:xfrm>
        </p:grpSpPr>
        <p:sp>
          <p:nvSpPr>
            <p:cNvPr id="55" name="Rectangle 54"/>
            <p:cNvSpPr/>
            <p:nvPr/>
          </p:nvSpPr>
          <p:spPr>
            <a:xfrm>
              <a:off x="467869" y="5302601"/>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pPr defTabSz="914180"/>
              <a:endParaRPr lang="en-US" sz="1300">
                <a:solidFill>
                  <a:srgbClr val="FFFFFF">
                    <a:alpha val="99000"/>
                  </a:srgbClr>
                </a:solidFill>
              </a:endParaRPr>
            </a:p>
          </p:txBody>
        </p:sp>
        <p:grpSp>
          <p:nvGrpSpPr>
            <p:cNvPr id="21" name="Group 20"/>
            <p:cNvGrpSpPr/>
            <p:nvPr/>
          </p:nvGrpSpPr>
          <p:grpSpPr>
            <a:xfrm>
              <a:off x="697045" y="5432697"/>
              <a:ext cx="1116537" cy="821395"/>
              <a:chOff x="722556" y="4507115"/>
              <a:chExt cx="1179513" cy="627092"/>
            </a:xfrm>
            <a:effectLst/>
          </p:grpSpPr>
          <p:sp>
            <p:nvSpPr>
              <p:cNvPr id="22" name="Rectangle 21"/>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sp>
            <p:nvSpPr>
              <p:cNvPr id="23" name="Folded Corner 22"/>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sp>
            <p:nvSpPr>
              <p:cNvPr id="24" name="Rectangle 23"/>
              <p:cNvSpPr/>
              <p:nvPr/>
            </p:nvSpPr>
            <p:spPr>
              <a:xfrm>
                <a:off x="1103576" y="4922753"/>
                <a:ext cx="443230" cy="83127"/>
              </a:xfrm>
              <a:prstGeom prst="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dirty="0">
                  <a:solidFill>
                    <a:srgbClr val="000000"/>
                  </a:solidFill>
                </a:endParaRPr>
              </a:p>
            </p:txBody>
          </p:sp>
        </p:grpSp>
        <p:sp>
          <p:nvSpPr>
            <p:cNvPr id="40" name="Text Placeholder 2"/>
            <p:cNvSpPr txBox="1">
              <a:spLocks/>
            </p:cNvSpPr>
            <p:nvPr/>
          </p:nvSpPr>
          <p:spPr>
            <a:xfrm>
              <a:off x="2114776" y="5289610"/>
              <a:ext cx="6592203" cy="1162074"/>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UI Command Extensions</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Add new commands to the ribbon and item menus</a:t>
              </a:r>
            </a:p>
          </p:txBody>
        </p:sp>
      </p:grpSp>
      <p:grpSp>
        <p:nvGrpSpPr>
          <p:cNvPr id="56" name="Group 55"/>
          <p:cNvGrpSpPr/>
          <p:nvPr/>
        </p:nvGrpSpPr>
        <p:grpSpPr>
          <a:xfrm>
            <a:off x="458552" y="1785892"/>
            <a:ext cx="10564912" cy="1138934"/>
            <a:chOff x="467869" y="2125664"/>
            <a:chExt cx="10779568" cy="1162075"/>
          </a:xfrm>
        </p:grpSpPr>
        <p:sp>
          <p:nvSpPr>
            <p:cNvPr id="31" name="Text Placeholder 2"/>
            <p:cNvSpPr txBox="1">
              <a:spLocks/>
            </p:cNvSpPr>
            <p:nvPr/>
          </p:nvSpPr>
          <p:spPr>
            <a:xfrm>
              <a:off x="2134618" y="2125664"/>
              <a:ext cx="9112819" cy="1162075"/>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Full Page</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Implement complete app experiences to satisfy business scenarios</a:t>
              </a:r>
            </a:p>
          </p:txBody>
        </p:sp>
        <p:sp>
          <p:nvSpPr>
            <p:cNvPr id="45" name="Rectangle 44"/>
            <p:cNvSpPr/>
            <p:nvPr/>
          </p:nvSpPr>
          <p:spPr>
            <a:xfrm>
              <a:off x="467869" y="2136053"/>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pPr defTabSz="914180"/>
              <a:endParaRPr lang="en-US" sz="1300">
                <a:solidFill>
                  <a:srgbClr val="FFFFFF">
                    <a:alpha val="99000"/>
                  </a:srgbClr>
                </a:solidFill>
              </a:endParaRPr>
            </a:p>
          </p:txBody>
        </p:sp>
        <p:grpSp>
          <p:nvGrpSpPr>
            <p:cNvPr id="46" name="Group 45"/>
            <p:cNvGrpSpPr/>
            <p:nvPr/>
          </p:nvGrpSpPr>
          <p:grpSpPr>
            <a:xfrm>
              <a:off x="588134" y="2312845"/>
              <a:ext cx="1334359" cy="728003"/>
              <a:chOff x="235465" y="1701569"/>
              <a:chExt cx="2054556" cy="609600"/>
            </a:xfrm>
            <a:effectLst/>
          </p:grpSpPr>
          <p:sp>
            <p:nvSpPr>
              <p:cNvPr id="47" name="Rectangle 46"/>
              <p:cNvSpPr/>
              <p:nvPr/>
            </p:nvSpPr>
            <p:spPr>
              <a:xfrm>
                <a:off x="1375859" y="1701570"/>
                <a:ext cx="914162" cy="6095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sp>
            <p:nvSpPr>
              <p:cNvPr id="48" name="Rectangle 47"/>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cxnSp>
            <p:nvCxnSpPr>
              <p:cNvPr id="49" name="Straight Connector 48"/>
              <p:cNvCxnSpPr/>
              <p:nvPr/>
            </p:nvCxnSpPr>
            <p:spPr>
              <a:xfrm>
                <a:off x="438612"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0" name="Straight Connector 49"/>
              <p:cNvCxnSpPr/>
              <p:nvPr/>
            </p:nvCxnSpPr>
            <p:spPr>
              <a:xfrm>
                <a:off x="438612" y="20098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1" name="Straight Connector 50"/>
              <p:cNvCxnSpPr/>
              <p:nvPr/>
            </p:nvCxnSpPr>
            <p:spPr>
              <a:xfrm>
                <a:off x="438612" y="21622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2" name="Straight Connector 51"/>
              <p:cNvCxnSpPr/>
              <p:nvPr/>
            </p:nvCxnSpPr>
            <p:spPr>
              <a:xfrm flipV="1">
                <a:off x="946482" y="1702314"/>
                <a:ext cx="428914" cy="307520"/>
              </a:xfrm>
              <a:prstGeom prst="line">
                <a:avLst/>
              </a:prstGeom>
              <a:ln w="19050">
                <a:solidFill>
                  <a:schemeClr val="bg2">
                    <a:lumMod val="90000"/>
                  </a:schemeClr>
                </a:solidFill>
              </a:ln>
            </p:spPr>
            <p:style>
              <a:lnRef idx="1">
                <a:schemeClr val="dk1"/>
              </a:lnRef>
              <a:fillRef idx="2">
                <a:schemeClr val="dk1"/>
              </a:fillRef>
              <a:effectRef idx="1">
                <a:schemeClr val="dk1"/>
              </a:effectRef>
              <a:fontRef idx="minor">
                <a:schemeClr val="dk1"/>
              </a:fontRef>
            </p:style>
          </p:cxnSp>
          <p:cxnSp>
            <p:nvCxnSpPr>
              <p:cNvPr id="53" name="Straight Connector 52"/>
              <p:cNvCxnSpPr/>
              <p:nvPr/>
            </p:nvCxnSpPr>
            <p:spPr>
              <a:xfrm>
                <a:off x="946480" y="2006369"/>
                <a:ext cx="429379" cy="304800"/>
              </a:xfrm>
              <a:prstGeom prst="line">
                <a:avLst/>
              </a:prstGeom>
              <a:ln w="19050">
                <a:solidFill>
                  <a:schemeClr val="bg2">
                    <a:lumMod val="90000"/>
                  </a:schemeClr>
                </a:solidFill>
              </a:ln>
            </p:spPr>
            <p:style>
              <a:lnRef idx="1">
                <a:schemeClr val="dk1"/>
              </a:lnRef>
              <a:fillRef idx="2">
                <a:schemeClr val="dk1"/>
              </a:fillRef>
              <a:effectRef idx="1">
                <a:schemeClr val="dk1"/>
              </a:effectRef>
              <a:fontRef idx="minor">
                <a:schemeClr val="dk1"/>
              </a:fontRef>
            </p:style>
          </p:cxnSp>
        </p:grpSp>
      </p:grpSp>
    </p:spTree>
    <p:extLst>
      <p:ext uri="{BB962C8B-B14F-4D97-AF65-F5344CB8AC3E}">
        <p14:creationId xmlns:p14="http://schemas.microsoft.com/office/powerpoint/2010/main" val="634670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20" dirty="0"/>
              <a:t>Full Page</a:t>
            </a:r>
            <a:br>
              <a:rPr lang="en-US" sz="3920" dirty="0"/>
            </a:br>
            <a:r>
              <a:rPr lang="en-US" sz="3920" dirty="0"/>
              <a:t>Connected App</a:t>
            </a:r>
            <a:br>
              <a:rPr lang="en-US" sz="3920" dirty="0"/>
            </a:br>
            <a:r>
              <a:rPr lang="en-US" sz="3920" dirty="0"/>
              <a:t/>
            </a:r>
            <a:br>
              <a:rPr lang="en-US" sz="3920" dirty="0"/>
            </a:br>
            <a:r>
              <a:rPr lang="en-US" sz="3920" dirty="0"/>
              <a:t>Provider Hosted </a:t>
            </a:r>
            <a:br>
              <a:rPr lang="en-US" sz="3920" dirty="0"/>
            </a:br>
            <a:r>
              <a:rPr lang="en-US" sz="3920" dirty="0"/>
              <a:t>in Azure</a:t>
            </a:r>
            <a:r>
              <a:rPr lang="en-US" dirty="0" smtClean="0"/>
              <a:t/>
            </a:r>
            <a:br>
              <a:rPr lang="en-US" dirty="0" smtClean="0"/>
            </a:br>
            <a:endParaRPr lang="en-US" dirty="0"/>
          </a:p>
        </p:txBody>
      </p:sp>
      <p:sp>
        <p:nvSpPr>
          <p:cNvPr id="31" name="Picture Placeholder 30"/>
          <p:cNvSpPr>
            <a:spLocks noGrp="1"/>
          </p:cNvSpPr>
          <p:nvPr>
            <p:ph type="pic" sz="quarter" idx="10"/>
          </p:nvPr>
        </p:nvSpPr>
        <p:spPr/>
      </p:sp>
      <p:pic>
        <p:nvPicPr>
          <p:cNvPr id="4" name="Picture 2" descr="http://www.nintex.com/Style%20Library/Images/NF_Office36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5955" y="3280"/>
            <a:ext cx="9452884" cy="6853342"/>
          </a:xfrm>
          <a:prstGeom prst="rect">
            <a:avLst/>
          </a:prstGeom>
          <a:solidFill>
            <a:schemeClr val="bg1"/>
          </a:solidFill>
          <a:extLst/>
        </p:spPr>
      </p:pic>
    </p:spTree>
    <p:extLst>
      <p:ext uri="{BB962C8B-B14F-4D97-AF65-F5344CB8AC3E}">
        <p14:creationId xmlns:p14="http://schemas.microsoft.com/office/powerpoint/2010/main" val="417750716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spTree>
    <p:extLst>
      <p:ext uri="{BB962C8B-B14F-4D97-AF65-F5344CB8AC3E}">
        <p14:creationId xmlns:p14="http://schemas.microsoft.com/office/powerpoint/2010/main" val="289368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045" b="28036"/>
          <a:stretch/>
        </p:blipFill>
        <p:spPr>
          <a:xfrm>
            <a:off x="6130534" y="1741485"/>
            <a:ext cx="5794884" cy="227782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888" b="7233"/>
          <a:stretch/>
        </p:blipFill>
        <p:spPr>
          <a:xfrm>
            <a:off x="290848" y="1738920"/>
            <a:ext cx="5794884" cy="2280384"/>
          </a:xfrm>
          <a:prstGeom prst="rect">
            <a:avLst/>
          </a:prstGeom>
        </p:spPr>
      </p:pic>
      <p:sp>
        <p:nvSpPr>
          <p:cNvPr id="4" name="Rectangle 3"/>
          <p:cNvSpPr/>
          <p:nvPr/>
        </p:nvSpPr>
        <p:spPr bwMode="auto">
          <a:xfrm>
            <a:off x="0" y="4718964"/>
            <a:ext cx="12188825" cy="21376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Distribution choices</a:t>
            </a:r>
            <a:endParaRPr lang="en-US" dirty="0"/>
          </a:p>
        </p:txBody>
      </p:sp>
      <p:sp>
        <p:nvSpPr>
          <p:cNvPr id="10" name="Rectangle 9"/>
          <p:cNvSpPr/>
          <p:nvPr/>
        </p:nvSpPr>
        <p:spPr bwMode="auto">
          <a:xfrm>
            <a:off x="6085732" y="1737261"/>
            <a:ext cx="44801" cy="268819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 name="Group 5"/>
          <p:cNvGrpSpPr/>
          <p:nvPr/>
        </p:nvGrpSpPr>
        <p:grpSpPr>
          <a:xfrm>
            <a:off x="263690" y="4768040"/>
            <a:ext cx="11634569" cy="792379"/>
            <a:chOff x="268203" y="5511799"/>
            <a:chExt cx="11872642" cy="808592"/>
          </a:xfrm>
        </p:grpSpPr>
        <p:sp>
          <p:nvSpPr>
            <p:cNvPr id="19" name="Rectangle 18"/>
            <p:cNvSpPr/>
            <p:nvPr/>
          </p:nvSpPr>
          <p:spPr bwMode="auto">
            <a:xfrm>
              <a:off x="268203" y="5511799"/>
              <a:ext cx="11872642"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032" tIns="143370" rIns="179212" bIns="143370" numCol="1" spcCol="0" rtlCol="0" fromWordArt="0" anchor="t" anchorCtr="0" forceAA="0" compatLnSpc="1">
              <a:prstTxWarp prst="textNoShape">
                <a:avLst/>
              </a:prstTxWarp>
              <a:noAutofit/>
            </a:bodyPr>
            <a:lstStyle/>
            <a:p>
              <a:pPr defTabSz="913653" fontAlgn="base">
                <a:spcBef>
                  <a:spcPct val="0"/>
                </a:spcBef>
                <a:spcAft>
                  <a:spcPct val="0"/>
                </a:spcAft>
              </a:pPr>
              <a:endParaRPr lang="en-US" sz="3135"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grpSp>
      <p:sp>
        <p:nvSpPr>
          <p:cNvPr id="16" name="Rectangle 15"/>
          <p:cNvSpPr/>
          <p:nvPr/>
        </p:nvSpPr>
        <p:spPr bwMode="auto">
          <a:xfrm>
            <a:off x="290848" y="4019304"/>
            <a:ext cx="5794884" cy="6996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Office Store</a:t>
            </a:r>
          </a:p>
        </p:txBody>
      </p:sp>
      <p:sp>
        <p:nvSpPr>
          <p:cNvPr id="22" name="Rectangle 21"/>
          <p:cNvSpPr/>
          <p:nvPr/>
        </p:nvSpPr>
        <p:spPr bwMode="auto">
          <a:xfrm>
            <a:off x="6130534" y="4019304"/>
            <a:ext cx="5794884" cy="69966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App Catalog</a:t>
            </a:r>
          </a:p>
        </p:txBody>
      </p:sp>
    </p:spTree>
    <p:extLst>
      <p:ext uri="{BB962C8B-B14F-4D97-AF65-F5344CB8AC3E}">
        <p14:creationId xmlns:p14="http://schemas.microsoft.com/office/powerpoint/2010/main" val="392421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900"/>
                                        <p:tgtEl>
                                          <p:spTgt spid="16"/>
                                        </p:tgtEl>
                                      </p:cBhvr>
                                    </p:animEffect>
                                  </p:childTnLst>
                                </p:cTn>
                              </p:par>
                              <p:par>
                                <p:cTn id="12" presetID="63" presetClass="path" presetSubtype="0" decel="100000" fill="hold" grpId="1" nodeType="withEffect">
                                  <p:stCondLst>
                                    <p:cond delay="500"/>
                                  </p:stCondLst>
                                  <p:childTnLst>
                                    <p:animMotion origin="layout" path="M -0.02412 4.2079E-6 L -2.20832E-6 4.2079E-6 " pathEditMode="relative" rAng="0" ptsTypes="AA">
                                      <p:cBhvr>
                                        <p:cTn id="13" dur="900" fill="hold"/>
                                        <p:tgtEl>
                                          <p:spTgt spid="16"/>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6"/>
                                        </p:tgtEl>
                                      </p:cBhvr>
                                      <p:by x="80000" y="80000"/>
                                    </p:animScale>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900"/>
                                        <p:tgtEl>
                                          <p:spTgt spid="22"/>
                                        </p:tgtEl>
                                      </p:cBhvr>
                                    </p:animEffect>
                                  </p:childTnLst>
                                </p:cTn>
                              </p:par>
                              <p:par>
                                <p:cTn id="19" presetID="63" presetClass="path" presetSubtype="0" decel="100000" fill="hold" grpId="1" nodeType="withEffect">
                                  <p:stCondLst>
                                    <p:cond delay="600"/>
                                  </p:stCondLst>
                                  <p:childTnLst>
                                    <p:animMotion origin="layout" path="M -0.02413 4.2079E-6 L 2.18024E-6 4.2079E-6 " pathEditMode="relative" rAng="0" ptsTypes="AA">
                                      <p:cBhvr>
                                        <p:cTn id="20" dur="900" fill="hold"/>
                                        <p:tgtEl>
                                          <p:spTgt spid="22"/>
                                        </p:tgtEl>
                                        <p:attrNameLst>
                                          <p:attrName>ppt_x</p:attrName>
                                          <p:attrName>ppt_y</p:attrName>
                                        </p:attrNameLst>
                                      </p:cBhvr>
                                      <p:rCtr x="1200" y="0"/>
                                    </p:animMotion>
                                  </p:childTnLst>
                                </p:cTn>
                              </p:par>
                              <p:par>
                                <p:cTn id="21" presetID="6" presetClass="emph" presetSubtype="0" accel="100000" autoRev="1" fill="hold" grpId="2" nodeType="withEffect">
                                  <p:stCondLst>
                                    <p:cond delay="0"/>
                                  </p:stCondLst>
                                  <p:childTnLst>
                                    <p:animScale>
                                      <p:cBhvr>
                                        <p:cTn id="22" dur="600" fill="hold"/>
                                        <p:tgtEl>
                                          <p:spTgt spid="22"/>
                                        </p:tgtEl>
                                      </p:cBhvr>
                                      <p:by x="80000" y="80000"/>
                                    </p:animScale>
                                  </p:childTnLst>
                                </p:cTn>
                              </p:par>
                            </p:childTnLst>
                          </p:cTn>
                        </p:par>
                        <p:par>
                          <p:cTn id="23" fill="hold">
                            <p:stCondLst>
                              <p:cond delay="1500"/>
                            </p:stCondLst>
                            <p:childTnLst>
                              <p:par>
                                <p:cTn id="24" presetID="2" presetClass="entr" presetSubtype="4"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764440" y="1555994"/>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Secure access to internal apps</a:t>
            </a:r>
          </a:p>
        </p:txBody>
      </p:sp>
      <p:sp>
        <p:nvSpPr>
          <p:cNvPr id="2" name="Title 1"/>
          <p:cNvSpPr>
            <a:spLocks noGrp="1"/>
          </p:cNvSpPr>
          <p:nvPr>
            <p:ph type="title"/>
          </p:nvPr>
        </p:nvSpPr>
        <p:spPr/>
        <p:txBody>
          <a:bodyPr/>
          <a:lstStyle/>
          <a:p>
            <a:r>
              <a:rPr lang="en-US" dirty="0" smtClean="0"/>
              <a:t>Corporate App Catalog</a:t>
            </a:r>
            <a:endParaRPr lang="en-US" dirty="0"/>
          </a:p>
        </p:txBody>
      </p:sp>
      <p:sp>
        <p:nvSpPr>
          <p:cNvPr id="21" name="Rectangle 20"/>
          <p:cNvSpPr/>
          <p:nvPr/>
        </p:nvSpPr>
        <p:spPr bwMode="auto">
          <a:xfrm>
            <a:off x="2764440" y="3236615"/>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Centrally managed repository of private apps</a:t>
            </a:r>
          </a:p>
        </p:txBody>
      </p:sp>
      <p:sp>
        <p:nvSpPr>
          <p:cNvPr id="22" name="Rectangle 21"/>
          <p:cNvSpPr/>
          <p:nvPr/>
        </p:nvSpPr>
        <p:spPr bwMode="auto">
          <a:xfrm>
            <a:off x="2764440" y="4921720"/>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Direct deployment to employees</a:t>
            </a:r>
          </a:p>
        </p:txBody>
      </p:sp>
      <p:grpSp>
        <p:nvGrpSpPr>
          <p:cNvPr id="28" name="Group 27"/>
          <p:cNvGrpSpPr/>
          <p:nvPr/>
        </p:nvGrpSpPr>
        <p:grpSpPr>
          <a:xfrm>
            <a:off x="432670" y="1558752"/>
            <a:ext cx="2331768" cy="1631167"/>
            <a:chOff x="441461" y="1586200"/>
            <a:chExt cx="2379144" cy="1664309"/>
          </a:xfrm>
        </p:grpSpPr>
        <p:sp>
          <p:nvSpPr>
            <p:cNvPr id="16" name="Rectangle 15"/>
            <p:cNvSpPr/>
            <p:nvPr/>
          </p:nvSpPr>
          <p:spPr bwMode="auto">
            <a:xfrm>
              <a:off x="441461" y="1586200"/>
              <a:ext cx="2379144" cy="166430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1045309" y="1727290"/>
              <a:ext cx="1058129" cy="1371648"/>
            </a:xfrm>
            <a:prstGeom prst="rect">
              <a:avLst/>
            </a:prstGeom>
          </p:spPr>
        </p:pic>
      </p:grpSp>
      <p:grpSp>
        <p:nvGrpSpPr>
          <p:cNvPr id="29" name="Group 28"/>
          <p:cNvGrpSpPr/>
          <p:nvPr/>
        </p:nvGrpSpPr>
        <p:grpSpPr>
          <a:xfrm>
            <a:off x="432670" y="3237990"/>
            <a:ext cx="2331768" cy="1631167"/>
            <a:chOff x="441461" y="3302370"/>
            <a:chExt cx="2379144" cy="1664309"/>
          </a:xfrm>
        </p:grpSpPr>
        <p:sp>
          <p:nvSpPr>
            <p:cNvPr id="17" name="Rectangle 16"/>
            <p:cNvSpPr/>
            <p:nvPr/>
          </p:nvSpPr>
          <p:spPr bwMode="auto">
            <a:xfrm>
              <a:off x="441461" y="3302370"/>
              <a:ext cx="2379144" cy="166430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4"/>
            <a:stretch>
              <a:fillRect/>
            </a:stretch>
          </p:blipFill>
          <p:spPr>
            <a:xfrm>
              <a:off x="1282283" y="3609748"/>
              <a:ext cx="697500" cy="1226250"/>
            </a:xfrm>
            <a:prstGeom prst="rect">
              <a:avLst/>
            </a:prstGeom>
          </p:spPr>
        </p:pic>
      </p:grpSp>
      <p:sp>
        <p:nvSpPr>
          <p:cNvPr id="18" name="Rectangle 17"/>
          <p:cNvSpPr/>
          <p:nvPr/>
        </p:nvSpPr>
        <p:spPr bwMode="auto">
          <a:xfrm>
            <a:off x="432670" y="4919986"/>
            <a:ext cx="2331768" cy="163116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2" name="Rectangle 31"/>
          <p:cNvSpPr/>
          <p:nvPr/>
        </p:nvSpPr>
        <p:spPr bwMode="auto">
          <a:xfrm>
            <a:off x="0" y="982096"/>
            <a:ext cx="430665" cy="589622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3" name="Group 4"/>
          <p:cNvGrpSpPr>
            <a:grpSpLocks noChangeAspect="1"/>
          </p:cNvGrpSpPr>
          <p:nvPr/>
        </p:nvGrpSpPr>
        <p:grpSpPr bwMode="auto">
          <a:xfrm>
            <a:off x="818397" y="4919542"/>
            <a:ext cx="1496764" cy="1333395"/>
            <a:chOff x="526" y="3161"/>
            <a:chExt cx="962" cy="857"/>
          </a:xfrm>
        </p:grpSpPr>
        <p:sp>
          <p:nvSpPr>
            <p:cNvPr id="4" name="AutoShape 3"/>
            <p:cNvSpPr>
              <a:spLocks noChangeAspect="1" noChangeArrowheads="1" noTextEdit="1"/>
            </p:cNvSpPr>
            <p:nvPr/>
          </p:nvSpPr>
          <p:spPr bwMode="auto">
            <a:xfrm>
              <a:off x="526" y="3161"/>
              <a:ext cx="962"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5" name="Rectangle 5"/>
            <p:cNvSpPr>
              <a:spLocks noChangeArrowheads="1"/>
            </p:cNvSpPr>
            <p:nvPr/>
          </p:nvSpPr>
          <p:spPr bwMode="auto">
            <a:xfrm>
              <a:off x="841" y="3607"/>
              <a:ext cx="648" cy="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7" name="Freeform 6"/>
            <p:cNvSpPr>
              <a:spLocks/>
            </p:cNvSpPr>
            <p:nvPr/>
          </p:nvSpPr>
          <p:spPr bwMode="auto">
            <a:xfrm>
              <a:off x="841" y="3607"/>
              <a:ext cx="648" cy="412"/>
            </a:xfrm>
            <a:custGeom>
              <a:avLst/>
              <a:gdLst>
                <a:gd name="T0" fmla="*/ 648 w 648"/>
                <a:gd name="T1" fmla="*/ 412 h 412"/>
                <a:gd name="T2" fmla="*/ 648 w 648"/>
                <a:gd name="T3" fmla="*/ 0 h 412"/>
                <a:gd name="T4" fmla="*/ 0 w 648"/>
                <a:gd name="T5" fmla="*/ 0 h 412"/>
                <a:gd name="T6" fmla="*/ 0 w 648"/>
                <a:gd name="T7" fmla="*/ 412 h 412"/>
              </a:gdLst>
              <a:ahLst/>
              <a:cxnLst>
                <a:cxn ang="0">
                  <a:pos x="T0" y="T1"/>
                </a:cxn>
                <a:cxn ang="0">
                  <a:pos x="T2" y="T3"/>
                </a:cxn>
                <a:cxn ang="0">
                  <a:pos x="T4" y="T5"/>
                </a:cxn>
                <a:cxn ang="0">
                  <a:pos x="T6" y="T7"/>
                </a:cxn>
              </a:cxnLst>
              <a:rect l="0" t="0" r="r" b="b"/>
              <a:pathLst>
                <a:path w="648" h="412">
                  <a:moveTo>
                    <a:pt x="648" y="412"/>
                  </a:moveTo>
                  <a:lnTo>
                    <a:pt x="648" y="0"/>
                  </a:lnTo>
                  <a:lnTo>
                    <a:pt x="0" y="0"/>
                  </a:lnTo>
                  <a:lnTo>
                    <a:pt x="0" y="4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8" name="Rectangle 7"/>
            <p:cNvSpPr>
              <a:spLocks noChangeArrowheads="1"/>
            </p:cNvSpPr>
            <p:nvPr/>
          </p:nvSpPr>
          <p:spPr bwMode="auto">
            <a:xfrm>
              <a:off x="881" y="3648"/>
              <a:ext cx="568" cy="330"/>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9" name="Rectangle 8"/>
            <p:cNvSpPr>
              <a:spLocks noChangeArrowheads="1"/>
            </p:cNvSpPr>
            <p:nvPr/>
          </p:nvSpPr>
          <p:spPr bwMode="auto">
            <a:xfrm>
              <a:off x="675" y="3653"/>
              <a:ext cx="152" cy="1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0" name="Rectangle 9"/>
            <p:cNvSpPr>
              <a:spLocks noChangeArrowheads="1"/>
            </p:cNvSpPr>
            <p:nvPr/>
          </p:nvSpPr>
          <p:spPr bwMode="auto">
            <a:xfrm>
              <a:off x="663" y="3642"/>
              <a:ext cx="176" cy="1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1" name="Freeform 10"/>
            <p:cNvSpPr>
              <a:spLocks noEditPoints="1"/>
            </p:cNvSpPr>
            <p:nvPr/>
          </p:nvSpPr>
          <p:spPr bwMode="auto">
            <a:xfrm>
              <a:off x="660" y="3640"/>
              <a:ext cx="181" cy="182"/>
            </a:xfrm>
            <a:custGeom>
              <a:avLst/>
              <a:gdLst>
                <a:gd name="T0" fmla="*/ 181 w 181"/>
                <a:gd name="T1" fmla="*/ 0 h 182"/>
                <a:gd name="T2" fmla="*/ 176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6 w 181"/>
                <a:gd name="T17" fmla="*/ 182 h 182"/>
                <a:gd name="T18" fmla="*/ 181 w 181"/>
                <a:gd name="T19" fmla="*/ 182 h 182"/>
                <a:gd name="T20" fmla="*/ 181 w 181"/>
                <a:gd name="T21" fmla="*/ 178 h 182"/>
                <a:gd name="T22" fmla="*/ 181 w 181"/>
                <a:gd name="T23" fmla="*/ 5 h 182"/>
                <a:gd name="T24" fmla="*/ 181 w 181"/>
                <a:gd name="T25" fmla="*/ 0 h 182"/>
                <a:gd name="T26" fmla="*/ 176 w 181"/>
                <a:gd name="T27" fmla="*/ 178 h 182"/>
                <a:gd name="T28" fmla="*/ 5 w 181"/>
                <a:gd name="T29" fmla="*/ 178 h 182"/>
                <a:gd name="T30" fmla="*/ 5 w 181"/>
                <a:gd name="T31" fmla="*/ 5 h 182"/>
                <a:gd name="T32" fmla="*/ 176 w 181"/>
                <a:gd name="T33" fmla="*/ 5 h 182"/>
                <a:gd name="T34" fmla="*/ 176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6" y="0"/>
                  </a:lnTo>
                  <a:lnTo>
                    <a:pt x="5" y="0"/>
                  </a:lnTo>
                  <a:lnTo>
                    <a:pt x="0" y="0"/>
                  </a:lnTo>
                  <a:lnTo>
                    <a:pt x="0" y="5"/>
                  </a:lnTo>
                  <a:lnTo>
                    <a:pt x="0" y="178"/>
                  </a:lnTo>
                  <a:lnTo>
                    <a:pt x="0" y="182"/>
                  </a:lnTo>
                  <a:lnTo>
                    <a:pt x="5" y="182"/>
                  </a:lnTo>
                  <a:lnTo>
                    <a:pt x="176" y="182"/>
                  </a:lnTo>
                  <a:lnTo>
                    <a:pt x="181" y="182"/>
                  </a:lnTo>
                  <a:lnTo>
                    <a:pt x="181" y="178"/>
                  </a:lnTo>
                  <a:lnTo>
                    <a:pt x="181" y="5"/>
                  </a:lnTo>
                  <a:lnTo>
                    <a:pt x="181" y="0"/>
                  </a:lnTo>
                  <a:close/>
                  <a:moveTo>
                    <a:pt x="176" y="178"/>
                  </a:moveTo>
                  <a:lnTo>
                    <a:pt x="5" y="178"/>
                  </a:lnTo>
                  <a:lnTo>
                    <a:pt x="5" y="5"/>
                  </a:lnTo>
                  <a:lnTo>
                    <a:pt x="176" y="5"/>
                  </a:lnTo>
                  <a:lnTo>
                    <a:pt x="176"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2" name="Freeform 11"/>
            <p:cNvSpPr>
              <a:spLocks/>
            </p:cNvSpPr>
            <p:nvPr/>
          </p:nvSpPr>
          <p:spPr bwMode="auto">
            <a:xfrm>
              <a:off x="525" y="3763"/>
              <a:ext cx="128" cy="256"/>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3" name="Rectangle 12"/>
            <p:cNvSpPr>
              <a:spLocks noChangeArrowheads="1"/>
            </p:cNvSpPr>
            <p:nvPr/>
          </p:nvSpPr>
          <p:spPr bwMode="auto">
            <a:xfrm>
              <a:off x="537" y="3819"/>
              <a:ext cx="104" cy="157"/>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4" name="Freeform 13"/>
            <p:cNvSpPr>
              <a:spLocks/>
            </p:cNvSpPr>
            <p:nvPr/>
          </p:nvSpPr>
          <p:spPr bwMode="auto">
            <a:xfrm>
              <a:off x="733" y="3748"/>
              <a:ext cx="299" cy="187"/>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5" name="Freeform 14"/>
            <p:cNvSpPr>
              <a:spLocks/>
            </p:cNvSpPr>
            <p:nvPr/>
          </p:nvSpPr>
          <p:spPr bwMode="auto">
            <a:xfrm>
              <a:off x="835" y="3875"/>
              <a:ext cx="20" cy="23"/>
            </a:xfrm>
            <a:custGeom>
              <a:avLst/>
              <a:gdLst>
                <a:gd name="T0" fmla="*/ 12 w 20"/>
                <a:gd name="T1" fmla="*/ 23 h 23"/>
                <a:gd name="T2" fmla="*/ 0 w 20"/>
                <a:gd name="T3" fmla="*/ 4 h 23"/>
                <a:gd name="T4" fmla="*/ 8 w 20"/>
                <a:gd name="T5" fmla="*/ 0 h 23"/>
                <a:gd name="T6" fmla="*/ 20 w 20"/>
                <a:gd name="T7" fmla="*/ 18 h 23"/>
                <a:gd name="T8" fmla="*/ 12 w 20"/>
                <a:gd name="T9" fmla="*/ 23 h 23"/>
              </a:gdLst>
              <a:ahLst/>
              <a:cxnLst>
                <a:cxn ang="0">
                  <a:pos x="T0" y="T1"/>
                </a:cxn>
                <a:cxn ang="0">
                  <a:pos x="T2" y="T3"/>
                </a:cxn>
                <a:cxn ang="0">
                  <a:pos x="T4" y="T5"/>
                </a:cxn>
                <a:cxn ang="0">
                  <a:pos x="T6" y="T7"/>
                </a:cxn>
                <a:cxn ang="0">
                  <a:pos x="T8" y="T9"/>
                </a:cxn>
              </a:cxnLst>
              <a:rect l="0" t="0" r="r" b="b"/>
              <a:pathLst>
                <a:path w="20" h="23">
                  <a:moveTo>
                    <a:pt x="12" y="23"/>
                  </a:moveTo>
                  <a:lnTo>
                    <a:pt x="0" y="4"/>
                  </a:lnTo>
                  <a:lnTo>
                    <a:pt x="8" y="0"/>
                  </a:lnTo>
                  <a:lnTo>
                    <a:pt x="20" y="18"/>
                  </a:lnTo>
                  <a:lnTo>
                    <a:pt x="1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9" name="Freeform 15"/>
            <p:cNvSpPr>
              <a:spLocks/>
            </p:cNvSpPr>
            <p:nvPr/>
          </p:nvSpPr>
          <p:spPr bwMode="auto">
            <a:xfrm>
              <a:off x="989" y="3812"/>
              <a:ext cx="18" cy="18"/>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 name="Freeform 16"/>
            <p:cNvSpPr>
              <a:spLocks/>
            </p:cNvSpPr>
            <p:nvPr/>
          </p:nvSpPr>
          <p:spPr bwMode="auto">
            <a:xfrm>
              <a:off x="989" y="3794"/>
              <a:ext cx="18" cy="18"/>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 name="Freeform 17"/>
            <p:cNvSpPr>
              <a:spLocks/>
            </p:cNvSpPr>
            <p:nvPr/>
          </p:nvSpPr>
          <p:spPr bwMode="auto">
            <a:xfrm>
              <a:off x="989" y="3776"/>
              <a:ext cx="18" cy="18"/>
            </a:xfrm>
            <a:custGeom>
              <a:avLst/>
              <a:gdLst>
                <a:gd name="T0" fmla="*/ 15 w 31"/>
                <a:gd name="T1" fmla="*/ 0 h 32"/>
                <a:gd name="T2" fmla="*/ 31 w 31"/>
                <a:gd name="T3" fmla="*/ 16 h 32"/>
                <a:gd name="T4" fmla="*/ 15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2"/>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6" name="Freeform 18"/>
            <p:cNvSpPr>
              <a:spLocks/>
            </p:cNvSpPr>
            <p:nvPr/>
          </p:nvSpPr>
          <p:spPr bwMode="auto">
            <a:xfrm>
              <a:off x="988" y="3758"/>
              <a:ext cx="19" cy="18"/>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1" name="Freeform 19"/>
            <p:cNvSpPr>
              <a:spLocks/>
            </p:cNvSpPr>
            <p:nvPr/>
          </p:nvSpPr>
          <p:spPr bwMode="auto">
            <a:xfrm>
              <a:off x="988" y="3740"/>
              <a:ext cx="18" cy="18"/>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3" name="Freeform 20"/>
            <p:cNvSpPr>
              <a:spLocks/>
            </p:cNvSpPr>
            <p:nvPr/>
          </p:nvSpPr>
          <p:spPr bwMode="auto">
            <a:xfrm>
              <a:off x="1032" y="3748"/>
              <a:ext cx="417" cy="150"/>
            </a:xfrm>
            <a:custGeom>
              <a:avLst/>
              <a:gdLst>
                <a:gd name="T0" fmla="*/ 417 w 417"/>
                <a:gd name="T1" fmla="*/ 150 h 150"/>
                <a:gd name="T2" fmla="*/ 0 w 417"/>
                <a:gd name="T3" fmla="*/ 75 h 150"/>
                <a:gd name="T4" fmla="*/ 0 w 417"/>
                <a:gd name="T5" fmla="*/ 0 h 150"/>
                <a:gd name="T6" fmla="*/ 186 w 417"/>
                <a:gd name="T7" fmla="*/ 0 h 150"/>
                <a:gd name="T8" fmla="*/ 417 w 417"/>
                <a:gd name="T9" fmla="*/ 0 h 150"/>
                <a:gd name="T10" fmla="*/ 417 w 417"/>
                <a:gd name="T11" fmla="*/ 150 h 150"/>
              </a:gdLst>
              <a:ahLst/>
              <a:cxnLst>
                <a:cxn ang="0">
                  <a:pos x="T0" y="T1"/>
                </a:cxn>
                <a:cxn ang="0">
                  <a:pos x="T2" y="T3"/>
                </a:cxn>
                <a:cxn ang="0">
                  <a:pos x="T4" y="T5"/>
                </a:cxn>
                <a:cxn ang="0">
                  <a:pos x="T6" y="T7"/>
                </a:cxn>
                <a:cxn ang="0">
                  <a:pos x="T8" y="T9"/>
                </a:cxn>
                <a:cxn ang="0">
                  <a:pos x="T10" y="T11"/>
                </a:cxn>
              </a:cxnLst>
              <a:rect l="0" t="0" r="r" b="b"/>
              <a:pathLst>
                <a:path w="417" h="150">
                  <a:moveTo>
                    <a:pt x="417" y="150"/>
                  </a:moveTo>
                  <a:lnTo>
                    <a:pt x="0" y="75"/>
                  </a:lnTo>
                  <a:lnTo>
                    <a:pt x="0" y="0"/>
                  </a:lnTo>
                  <a:lnTo>
                    <a:pt x="186" y="0"/>
                  </a:lnTo>
                  <a:lnTo>
                    <a:pt x="417" y="0"/>
                  </a:lnTo>
                  <a:lnTo>
                    <a:pt x="417" y="150"/>
                  </a:lnTo>
                  <a:close/>
                </a:path>
              </a:pathLst>
            </a:custGeom>
            <a:solidFill>
              <a:srgbClr val="67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4" name="Rectangle 21"/>
            <p:cNvSpPr>
              <a:spLocks noChangeArrowheads="1"/>
            </p:cNvSpPr>
            <p:nvPr/>
          </p:nvSpPr>
          <p:spPr bwMode="auto">
            <a:xfrm>
              <a:off x="1127" y="3484"/>
              <a:ext cx="177" cy="178"/>
            </a:xfrm>
            <a:prstGeom prst="rect">
              <a:avLst/>
            </a:prstGeom>
            <a:solidFill>
              <a:srgbClr val="0083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5" name="Freeform 22"/>
            <p:cNvSpPr>
              <a:spLocks noEditPoints="1"/>
            </p:cNvSpPr>
            <p:nvPr/>
          </p:nvSpPr>
          <p:spPr bwMode="auto">
            <a:xfrm>
              <a:off x="1125" y="3482"/>
              <a:ext cx="181" cy="182"/>
            </a:xfrm>
            <a:custGeom>
              <a:avLst/>
              <a:gdLst>
                <a:gd name="T0" fmla="*/ 181 w 181"/>
                <a:gd name="T1" fmla="*/ 0 h 182"/>
                <a:gd name="T2" fmla="*/ 177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7 w 181"/>
                <a:gd name="T17" fmla="*/ 182 h 182"/>
                <a:gd name="T18" fmla="*/ 181 w 181"/>
                <a:gd name="T19" fmla="*/ 182 h 182"/>
                <a:gd name="T20" fmla="*/ 181 w 181"/>
                <a:gd name="T21" fmla="*/ 178 h 182"/>
                <a:gd name="T22" fmla="*/ 181 w 181"/>
                <a:gd name="T23" fmla="*/ 5 h 182"/>
                <a:gd name="T24" fmla="*/ 181 w 181"/>
                <a:gd name="T25" fmla="*/ 0 h 182"/>
                <a:gd name="T26" fmla="*/ 177 w 181"/>
                <a:gd name="T27" fmla="*/ 178 h 182"/>
                <a:gd name="T28" fmla="*/ 5 w 181"/>
                <a:gd name="T29" fmla="*/ 178 h 182"/>
                <a:gd name="T30" fmla="*/ 5 w 181"/>
                <a:gd name="T31" fmla="*/ 5 h 182"/>
                <a:gd name="T32" fmla="*/ 177 w 181"/>
                <a:gd name="T33" fmla="*/ 5 h 182"/>
                <a:gd name="T34" fmla="*/ 177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7" y="0"/>
                  </a:lnTo>
                  <a:lnTo>
                    <a:pt x="5" y="0"/>
                  </a:lnTo>
                  <a:lnTo>
                    <a:pt x="0" y="0"/>
                  </a:lnTo>
                  <a:lnTo>
                    <a:pt x="0" y="5"/>
                  </a:lnTo>
                  <a:lnTo>
                    <a:pt x="0" y="178"/>
                  </a:lnTo>
                  <a:lnTo>
                    <a:pt x="0" y="182"/>
                  </a:lnTo>
                  <a:lnTo>
                    <a:pt x="5" y="182"/>
                  </a:lnTo>
                  <a:lnTo>
                    <a:pt x="177" y="182"/>
                  </a:lnTo>
                  <a:lnTo>
                    <a:pt x="181" y="182"/>
                  </a:lnTo>
                  <a:lnTo>
                    <a:pt x="181" y="178"/>
                  </a:lnTo>
                  <a:lnTo>
                    <a:pt x="181" y="5"/>
                  </a:lnTo>
                  <a:lnTo>
                    <a:pt x="181" y="0"/>
                  </a:lnTo>
                  <a:close/>
                  <a:moveTo>
                    <a:pt x="177" y="178"/>
                  </a:moveTo>
                  <a:lnTo>
                    <a:pt x="5" y="178"/>
                  </a:lnTo>
                  <a:lnTo>
                    <a:pt x="5" y="5"/>
                  </a:lnTo>
                  <a:lnTo>
                    <a:pt x="177" y="5"/>
                  </a:lnTo>
                  <a:lnTo>
                    <a:pt x="177"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6" name="Freeform 23"/>
            <p:cNvSpPr>
              <a:spLocks/>
            </p:cNvSpPr>
            <p:nvPr/>
          </p:nvSpPr>
          <p:spPr bwMode="auto">
            <a:xfrm>
              <a:off x="1034" y="3325"/>
              <a:ext cx="222" cy="198"/>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7" name="Freeform 24"/>
            <p:cNvSpPr>
              <a:spLocks/>
            </p:cNvSpPr>
            <p:nvPr/>
          </p:nvSpPr>
          <p:spPr bwMode="auto">
            <a:xfrm>
              <a:off x="1165" y="3160"/>
              <a:ext cx="118" cy="186"/>
            </a:xfrm>
            <a:custGeom>
              <a:avLst/>
              <a:gdLst>
                <a:gd name="T0" fmla="*/ 0 w 118"/>
                <a:gd name="T1" fmla="*/ 0 h 186"/>
                <a:gd name="T2" fmla="*/ 22 w 118"/>
                <a:gd name="T3" fmla="*/ 137 h 186"/>
                <a:gd name="T4" fmla="*/ 115 w 118"/>
                <a:gd name="T5" fmla="*/ 186 h 186"/>
                <a:gd name="T6" fmla="*/ 118 w 118"/>
                <a:gd name="T7" fmla="*/ 0 h 186"/>
                <a:gd name="T8" fmla="*/ 0 w 118"/>
                <a:gd name="T9" fmla="*/ 0 h 186"/>
              </a:gdLst>
              <a:ahLst/>
              <a:cxnLst>
                <a:cxn ang="0">
                  <a:pos x="T0" y="T1"/>
                </a:cxn>
                <a:cxn ang="0">
                  <a:pos x="T2" y="T3"/>
                </a:cxn>
                <a:cxn ang="0">
                  <a:pos x="T4" y="T5"/>
                </a:cxn>
                <a:cxn ang="0">
                  <a:pos x="T6" y="T7"/>
                </a:cxn>
                <a:cxn ang="0">
                  <a:pos x="T8" y="T9"/>
                </a:cxn>
              </a:cxnLst>
              <a:rect l="0" t="0" r="r" b="b"/>
              <a:pathLst>
                <a:path w="118" h="186">
                  <a:moveTo>
                    <a:pt x="0" y="0"/>
                  </a:moveTo>
                  <a:lnTo>
                    <a:pt x="22" y="137"/>
                  </a:lnTo>
                  <a:lnTo>
                    <a:pt x="115" y="186"/>
                  </a:lnTo>
                  <a:lnTo>
                    <a:pt x="118" y="0"/>
                  </a:lnTo>
                  <a:lnTo>
                    <a:pt x="0" y="0"/>
                  </a:ln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8" name="Freeform 25"/>
            <p:cNvSpPr>
              <a:spLocks/>
            </p:cNvSpPr>
            <p:nvPr/>
          </p:nvSpPr>
          <p:spPr bwMode="auto">
            <a:xfrm>
              <a:off x="1178" y="3299"/>
              <a:ext cx="100" cy="69"/>
            </a:xfrm>
            <a:custGeom>
              <a:avLst/>
              <a:gdLst>
                <a:gd name="T0" fmla="*/ 0 w 100"/>
                <a:gd name="T1" fmla="*/ 23 h 69"/>
                <a:gd name="T2" fmla="*/ 12 w 100"/>
                <a:gd name="T3" fmla="*/ 0 h 69"/>
                <a:gd name="T4" fmla="*/ 100 w 100"/>
                <a:gd name="T5" fmla="*/ 46 h 69"/>
                <a:gd name="T6" fmla="*/ 88 w 100"/>
                <a:gd name="T7" fmla="*/ 69 h 69"/>
                <a:gd name="T8" fmla="*/ 0 w 100"/>
                <a:gd name="T9" fmla="*/ 23 h 69"/>
              </a:gdLst>
              <a:ahLst/>
              <a:cxnLst>
                <a:cxn ang="0">
                  <a:pos x="T0" y="T1"/>
                </a:cxn>
                <a:cxn ang="0">
                  <a:pos x="T2" y="T3"/>
                </a:cxn>
                <a:cxn ang="0">
                  <a:pos x="T4" y="T5"/>
                </a:cxn>
                <a:cxn ang="0">
                  <a:pos x="T6" y="T7"/>
                </a:cxn>
                <a:cxn ang="0">
                  <a:pos x="T8" y="T9"/>
                </a:cxn>
              </a:cxnLst>
              <a:rect l="0" t="0" r="r" b="b"/>
              <a:pathLst>
                <a:path w="100" h="69">
                  <a:moveTo>
                    <a:pt x="0" y="23"/>
                  </a:moveTo>
                  <a:lnTo>
                    <a:pt x="12" y="0"/>
                  </a:lnTo>
                  <a:lnTo>
                    <a:pt x="100" y="46"/>
                  </a:lnTo>
                  <a:lnTo>
                    <a:pt x="88" y="69"/>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9" name="Freeform 26"/>
            <p:cNvSpPr>
              <a:spLocks/>
            </p:cNvSpPr>
            <p:nvPr/>
          </p:nvSpPr>
          <p:spPr bwMode="auto">
            <a:xfrm>
              <a:off x="1175" y="3620"/>
              <a:ext cx="223" cy="198"/>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0" name="Freeform 27"/>
            <p:cNvSpPr>
              <a:spLocks/>
            </p:cNvSpPr>
            <p:nvPr/>
          </p:nvSpPr>
          <p:spPr bwMode="auto">
            <a:xfrm>
              <a:off x="1152" y="3797"/>
              <a:ext cx="117" cy="181"/>
            </a:xfrm>
            <a:custGeom>
              <a:avLst/>
              <a:gdLst>
                <a:gd name="T0" fmla="*/ 117 w 117"/>
                <a:gd name="T1" fmla="*/ 181 h 181"/>
                <a:gd name="T2" fmla="*/ 92 w 117"/>
                <a:gd name="T3" fmla="*/ 48 h 181"/>
                <a:gd name="T4" fmla="*/ 0 w 117"/>
                <a:gd name="T5" fmla="*/ 0 h 181"/>
                <a:gd name="T6" fmla="*/ 0 w 117"/>
                <a:gd name="T7" fmla="*/ 181 h 181"/>
                <a:gd name="T8" fmla="*/ 117 w 117"/>
                <a:gd name="T9" fmla="*/ 181 h 181"/>
              </a:gdLst>
              <a:ahLst/>
              <a:cxnLst>
                <a:cxn ang="0">
                  <a:pos x="T0" y="T1"/>
                </a:cxn>
                <a:cxn ang="0">
                  <a:pos x="T2" y="T3"/>
                </a:cxn>
                <a:cxn ang="0">
                  <a:pos x="T4" y="T5"/>
                </a:cxn>
                <a:cxn ang="0">
                  <a:pos x="T6" y="T7"/>
                </a:cxn>
                <a:cxn ang="0">
                  <a:pos x="T8" y="T9"/>
                </a:cxn>
              </a:cxnLst>
              <a:rect l="0" t="0" r="r" b="b"/>
              <a:pathLst>
                <a:path w="117" h="181">
                  <a:moveTo>
                    <a:pt x="117" y="181"/>
                  </a:moveTo>
                  <a:lnTo>
                    <a:pt x="92" y="48"/>
                  </a:lnTo>
                  <a:lnTo>
                    <a:pt x="0" y="0"/>
                  </a:lnTo>
                  <a:lnTo>
                    <a:pt x="0" y="181"/>
                  </a:lnTo>
                  <a:lnTo>
                    <a:pt x="117" y="181"/>
                  </a:lnTo>
                  <a:close/>
                </a:path>
              </a:pathLst>
            </a:custGeom>
            <a:solidFill>
              <a:srgbClr val="EA0B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1" name="Freeform 28"/>
            <p:cNvSpPr>
              <a:spLocks/>
            </p:cNvSpPr>
            <p:nvPr/>
          </p:nvSpPr>
          <p:spPr bwMode="auto">
            <a:xfrm>
              <a:off x="1153" y="3775"/>
              <a:ext cx="100" cy="68"/>
            </a:xfrm>
            <a:custGeom>
              <a:avLst/>
              <a:gdLst>
                <a:gd name="T0" fmla="*/ 100 w 100"/>
                <a:gd name="T1" fmla="*/ 45 h 68"/>
                <a:gd name="T2" fmla="*/ 88 w 100"/>
                <a:gd name="T3" fmla="*/ 68 h 68"/>
                <a:gd name="T4" fmla="*/ 0 w 100"/>
                <a:gd name="T5" fmla="*/ 23 h 68"/>
                <a:gd name="T6" fmla="*/ 12 w 100"/>
                <a:gd name="T7" fmla="*/ 0 h 68"/>
                <a:gd name="T8" fmla="*/ 100 w 100"/>
                <a:gd name="T9" fmla="*/ 45 h 68"/>
              </a:gdLst>
              <a:ahLst/>
              <a:cxnLst>
                <a:cxn ang="0">
                  <a:pos x="T0" y="T1"/>
                </a:cxn>
                <a:cxn ang="0">
                  <a:pos x="T2" y="T3"/>
                </a:cxn>
                <a:cxn ang="0">
                  <a:pos x="T4" y="T5"/>
                </a:cxn>
                <a:cxn ang="0">
                  <a:pos x="T6" y="T7"/>
                </a:cxn>
                <a:cxn ang="0">
                  <a:pos x="T8" y="T9"/>
                </a:cxn>
              </a:cxnLst>
              <a:rect l="0" t="0" r="r" b="b"/>
              <a:pathLst>
                <a:path w="100" h="68">
                  <a:moveTo>
                    <a:pt x="100" y="45"/>
                  </a:moveTo>
                  <a:lnTo>
                    <a:pt x="88" y="68"/>
                  </a:lnTo>
                  <a:lnTo>
                    <a:pt x="0" y="23"/>
                  </a:lnTo>
                  <a:lnTo>
                    <a:pt x="12" y="0"/>
                  </a:lnTo>
                  <a:lnTo>
                    <a:pt x="10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2" name="Freeform 29"/>
            <p:cNvSpPr>
              <a:spLocks/>
            </p:cNvSpPr>
            <p:nvPr/>
          </p:nvSpPr>
          <p:spPr bwMode="auto">
            <a:xfrm>
              <a:off x="549" y="3711"/>
              <a:ext cx="134" cy="265"/>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3" name="Freeform 30"/>
            <p:cNvSpPr>
              <a:spLocks/>
            </p:cNvSpPr>
            <p:nvPr/>
          </p:nvSpPr>
          <p:spPr bwMode="auto">
            <a:xfrm>
              <a:off x="577" y="3804"/>
              <a:ext cx="23" cy="10"/>
            </a:xfrm>
            <a:custGeom>
              <a:avLst/>
              <a:gdLst>
                <a:gd name="T0" fmla="*/ 1 w 23"/>
                <a:gd name="T1" fmla="*/ 0 h 10"/>
                <a:gd name="T2" fmla="*/ 23 w 23"/>
                <a:gd name="T3" fmla="*/ 1 h 10"/>
                <a:gd name="T4" fmla="*/ 22 w 23"/>
                <a:gd name="T5" fmla="*/ 10 h 10"/>
                <a:gd name="T6" fmla="*/ 0 w 23"/>
                <a:gd name="T7" fmla="*/ 8 h 10"/>
                <a:gd name="T8" fmla="*/ 1 w 23"/>
                <a:gd name="T9" fmla="*/ 0 h 10"/>
              </a:gdLst>
              <a:ahLst/>
              <a:cxnLst>
                <a:cxn ang="0">
                  <a:pos x="T0" y="T1"/>
                </a:cxn>
                <a:cxn ang="0">
                  <a:pos x="T2" y="T3"/>
                </a:cxn>
                <a:cxn ang="0">
                  <a:pos x="T4" y="T5"/>
                </a:cxn>
                <a:cxn ang="0">
                  <a:pos x="T6" y="T7"/>
                </a:cxn>
                <a:cxn ang="0">
                  <a:pos x="T8" y="T9"/>
                </a:cxn>
              </a:cxnLst>
              <a:rect l="0" t="0" r="r" b="b"/>
              <a:pathLst>
                <a:path w="23" h="10">
                  <a:moveTo>
                    <a:pt x="1" y="0"/>
                  </a:moveTo>
                  <a:lnTo>
                    <a:pt x="23" y="1"/>
                  </a:lnTo>
                  <a:lnTo>
                    <a:pt x="22" y="10"/>
                  </a:lnTo>
                  <a:lnTo>
                    <a:pt x="0" y="8"/>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spTree>
    <p:extLst>
      <p:ext uri="{BB962C8B-B14F-4D97-AF65-F5344CB8AC3E}">
        <p14:creationId xmlns:p14="http://schemas.microsoft.com/office/powerpoint/2010/main" val="653811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900"/>
                                        <p:tgtEl>
                                          <p:spTgt spid="28"/>
                                        </p:tgtEl>
                                      </p:cBhvr>
                                    </p:animEffect>
                                  </p:childTnLst>
                                </p:cTn>
                              </p:par>
                              <p:par>
                                <p:cTn id="8" presetID="63" presetClass="path" presetSubtype="0" decel="100000" fill="hold" nodeType="withEffect">
                                  <p:stCondLst>
                                    <p:cond delay="500"/>
                                  </p:stCondLst>
                                  <p:childTnLst>
                                    <p:animMotion origin="layout" path="M -0.02413 1.07127E-6 L 4.77406E-6 1.07127E-6 " pathEditMode="relative" rAng="0" ptsTypes="AA">
                                      <p:cBhvr>
                                        <p:cTn id="9" dur="900" fill="hold"/>
                                        <p:tgtEl>
                                          <p:spTgt spid="28"/>
                                        </p:tgtEl>
                                        <p:attrNameLst>
                                          <p:attrName>ppt_x</p:attrName>
                                          <p:attrName>ppt_y</p:attrName>
                                        </p:attrNameLst>
                                      </p:cBhvr>
                                      <p:rCtr x="1200" y="0"/>
                                    </p:animMotion>
                                  </p:childTnLst>
                                </p:cTn>
                              </p:par>
                              <p:par>
                                <p:cTn id="10" presetID="6" presetClass="emph" presetSubtype="0" accel="100000" autoRev="1" fill="hold" nodeType="withEffect">
                                  <p:stCondLst>
                                    <p:cond delay="0"/>
                                  </p:stCondLst>
                                  <p:childTnLst>
                                    <p:animScale>
                                      <p:cBhvr>
                                        <p:cTn id="11" dur="500" fill="hold"/>
                                        <p:tgtEl>
                                          <p:spTgt spid="28"/>
                                        </p:tgtEl>
                                      </p:cBhvr>
                                      <p:by x="80000" y="80000"/>
                                    </p:animScale>
                                  </p:childTnLst>
                                </p:cTn>
                              </p:par>
                              <p:par>
                                <p:cTn id="12" presetID="10" presetClass="entr" presetSubtype="0" fill="hold" nodeType="withEffect">
                                  <p:stCondLst>
                                    <p:cond delay="60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900"/>
                                        <p:tgtEl>
                                          <p:spTgt spid="29"/>
                                        </p:tgtEl>
                                      </p:cBhvr>
                                    </p:animEffect>
                                  </p:childTnLst>
                                </p:cTn>
                              </p:par>
                              <p:par>
                                <p:cTn id="15" presetID="63" presetClass="path" presetSubtype="0" decel="100000" fill="hold" nodeType="withEffect">
                                  <p:stCondLst>
                                    <p:cond delay="600"/>
                                  </p:stCondLst>
                                  <p:childTnLst>
                                    <p:animMotion origin="layout" path="M -0.02413 4.8434E-6 L 4.77406E-6 4.8434E-6 " pathEditMode="relative" rAng="0" ptsTypes="AA">
                                      <p:cBhvr>
                                        <p:cTn id="16" dur="900" fill="hold"/>
                                        <p:tgtEl>
                                          <p:spTgt spid="29"/>
                                        </p:tgtEl>
                                        <p:attrNameLst>
                                          <p:attrName>ppt_x</p:attrName>
                                          <p:attrName>ppt_y</p:attrName>
                                        </p:attrNameLst>
                                      </p:cBhvr>
                                      <p:rCtr x="1200" y="0"/>
                                    </p:animMotion>
                                  </p:childTnLst>
                                </p:cTn>
                              </p:par>
                              <p:par>
                                <p:cTn id="17" presetID="6" presetClass="emph" presetSubtype="0" accel="100000" autoRev="1" fill="hold" nodeType="withEffect">
                                  <p:stCondLst>
                                    <p:cond delay="0"/>
                                  </p:stCondLst>
                                  <p:childTnLst>
                                    <p:animScale>
                                      <p:cBhvr>
                                        <p:cTn id="18" dur="600" fill="hold"/>
                                        <p:tgtEl>
                                          <p:spTgt spid="29"/>
                                        </p:tgtEl>
                                      </p:cBhvr>
                                      <p:by x="80000" y="80000"/>
                                    </p:animScale>
                                  </p:childTnLst>
                                </p:cTn>
                              </p:par>
                              <p:par>
                                <p:cTn id="19" presetID="2" presetClass="entr" presetSubtype="2" decel="100000" fill="hold" grpId="0" nodeType="withEffect">
                                  <p:stCondLst>
                                    <p:cond delay="100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1+#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110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1+#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120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1+#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380"/>
            <a:ext cx="6094413" cy="68552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171" y="2104657"/>
            <a:ext cx="5825243" cy="899303"/>
          </a:xfrm>
        </p:spPr>
        <p:txBody>
          <a:bodyPr/>
          <a:lstStyle/>
          <a:p>
            <a:r>
              <a:rPr lang="en-US" dirty="0" smtClean="0">
                <a:gradFill>
                  <a:gsLst>
                    <a:gs pos="1250">
                      <a:schemeClr val="bg1"/>
                    </a:gs>
                    <a:gs pos="100000">
                      <a:schemeClr val="bg1"/>
                    </a:gs>
                  </a:gsLst>
                  <a:lin ang="5400000" scaled="0"/>
                </a:gradFill>
              </a:rPr>
              <a:t>Connect to Office 365 services</a:t>
            </a:r>
            <a:endParaRPr lang="en-US" dirty="0">
              <a:gradFill>
                <a:gsLst>
                  <a:gs pos="1250">
                    <a:schemeClr val="bg1"/>
                  </a:gs>
                  <a:gs pos="100000">
                    <a:schemeClr val="bg1"/>
                  </a:gs>
                </a:gsLst>
                <a:lin ang="5400000" scaled="0"/>
              </a:gra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9983" y="3145915"/>
            <a:ext cx="2188440" cy="475985"/>
          </a:xfrm>
          <a:prstGeom prst="rect">
            <a:avLst/>
          </a:prstGeom>
        </p:spPr>
      </p:pic>
      <p:cxnSp>
        <p:nvCxnSpPr>
          <p:cNvPr id="20" name="Straight Arrow Connector 19"/>
          <p:cNvCxnSpPr/>
          <p:nvPr/>
        </p:nvCxnSpPr>
        <p:spPr>
          <a:xfrm>
            <a:off x="8420465" y="3383907"/>
            <a:ext cx="904852" cy="0"/>
          </a:xfrm>
          <a:prstGeom prst="straightConnector1">
            <a:avLst/>
          </a:prstGeom>
          <a:ln w="44450">
            <a:solidFill>
              <a:schemeClr val="tx1">
                <a:lumMod val="60000"/>
                <a:lumOff val="40000"/>
              </a:schemeClr>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a:off x="6852695" y="2075763"/>
            <a:ext cx="1343103" cy="2635632"/>
            <a:chOff x="904876" y="2800737"/>
            <a:chExt cx="1370392" cy="2689182"/>
          </a:xfrm>
        </p:grpSpPr>
        <p:grpSp>
          <p:nvGrpSpPr>
            <p:cNvPr id="7" name="Group 6"/>
            <p:cNvGrpSpPr/>
            <p:nvPr/>
          </p:nvGrpSpPr>
          <p:grpSpPr>
            <a:xfrm>
              <a:off x="904876" y="2800737"/>
              <a:ext cx="1370392" cy="2689182"/>
              <a:chOff x="6771331" y="5225872"/>
              <a:chExt cx="856313" cy="1680381"/>
            </a:xfrm>
          </p:grpSpPr>
          <p:sp>
            <p:nvSpPr>
              <p:cNvPr id="8" name="Rectangle 7"/>
              <p:cNvSpPr/>
              <p:nvPr/>
            </p:nvSpPr>
            <p:spPr bwMode="auto">
              <a:xfrm>
                <a:off x="6854966" y="5292433"/>
                <a:ext cx="671514" cy="125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854966" y="6694648"/>
                <a:ext cx="671514" cy="1250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6771331" y="5225872"/>
                <a:ext cx="856313" cy="1680381"/>
                <a:chOff x="4605046" y="4596753"/>
                <a:chExt cx="856313" cy="1680381"/>
              </a:xfrm>
            </p:grpSpPr>
            <p:sp>
              <p:nvSpPr>
                <p:cNvPr id="11" name="Freeform 5"/>
                <p:cNvSpPr>
                  <a:spLocks noEditPoints="1"/>
                </p:cNvSpPr>
                <p:nvPr/>
              </p:nvSpPr>
              <p:spPr bwMode="auto">
                <a:xfrm>
                  <a:off x="4605046" y="4596753"/>
                  <a:ext cx="856313" cy="1680381"/>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7"/>
                <p:cNvSpPr>
                  <a:spLocks/>
                </p:cNvSpPr>
                <p:nvPr/>
              </p:nvSpPr>
              <p:spPr bwMode="auto">
                <a:xfrm>
                  <a:off x="4689244" y="5510393"/>
                  <a:ext cx="670002" cy="498023"/>
                </a:xfrm>
                <a:custGeom>
                  <a:avLst/>
                  <a:gdLst>
                    <a:gd name="T0" fmla="*/ 374 w 374"/>
                    <a:gd name="T1" fmla="*/ 0 h 278"/>
                    <a:gd name="T2" fmla="*/ 0 w 374"/>
                    <a:gd name="T3" fmla="*/ 209 h 278"/>
                    <a:gd name="T4" fmla="*/ 0 w 374"/>
                    <a:gd name="T5" fmla="*/ 278 h 278"/>
                    <a:gd name="T6" fmla="*/ 374 w 374"/>
                    <a:gd name="T7" fmla="*/ 278 h 278"/>
                    <a:gd name="T8" fmla="*/ 374 w 374"/>
                    <a:gd name="T9" fmla="*/ 0 h 278"/>
                  </a:gdLst>
                  <a:ahLst/>
                  <a:cxnLst>
                    <a:cxn ang="0">
                      <a:pos x="T0" y="T1"/>
                    </a:cxn>
                    <a:cxn ang="0">
                      <a:pos x="T2" y="T3"/>
                    </a:cxn>
                    <a:cxn ang="0">
                      <a:pos x="T4" y="T5"/>
                    </a:cxn>
                    <a:cxn ang="0">
                      <a:pos x="T6" y="T7"/>
                    </a:cxn>
                    <a:cxn ang="0">
                      <a:pos x="T8" y="T9"/>
                    </a:cxn>
                  </a:cxnLst>
                  <a:rect l="0" t="0" r="r" b="b"/>
                  <a:pathLst>
                    <a:path w="374" h="278">
                      <a:moveTo>
                        <a:pt x="374" y="0"/>
                      </a:moveTo>
                      <a:lnTo>
                        <a:pt x="0" y="209"/>
                      </a:lnTo>
                      <a:lnTo>
                        <a:pt x="0" y="278"/>
                      </a:lnTo>
                      <a:lnTo>
                        <a:pt x="374" y="278"/>
                      </a:lnTo>
                      <a:lnTo>
                        <a:pt x="3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grpSp>
          <p:nvGrpSpPr>
            <p:cNvPr id="28" name="Group 27"/>
            <p:cNvGrpSpPr/>
            <p:nvPr/>
          </p:nvGrpSpPr>
          <p:grpSpPr bwMode="gray">
            <a:xfrm>
              <a:off x="1261574" y="3758681"/>
              <a:ext cx="631596" cy="631594"/>
              <a:chOff x="2659018" y="0"/>
              <a:chExt cx="6669132" cy="6669132"/>
            </a:xfrm>
          </p:grpSpPr>
          <p:grpSp>
            <p:nvGrpSpPr>
              <p:cNvPr id="29" name="Group 28"/>
              <p:cNvGrpSpPr/>
              <p:nvPr/>
            </p:nvGrpSpPr>
            <p:grpSpPr bwMode="gray">
              <a:xfrm>
                <a:off x="2659018" y="0"/>
                <a:ext cx="6669132" cy="6669132"/>
                <a:chOff x="1353639" y="994954"/>
                <a:chExt cx="3657273" cy="3657273"/>
              </a:xfrm>
            </p:grpSpPr>
            <p:sp>
              <p:nvSpPr>
                <p:cNvPr id="31" name="Oval 30"/>
                <p:cNvSpPr/>
                <p:nvPr/>
              </p:nvSpPr>
              <p:spPr bwMode="gray">
                <a:xfrm>
                  <a:off x="1353639" y="994954"/>
                  <a:ext cx="3657273" cy="36572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sp>
              <p:nvSpPr>
                <p:cNvPr id="32" name="Oval 31"/>
                <p:cNvSpPr/>
                <p:nvPr/>
              </p:nvSpPr>
              <p:spPr bwMode="gray">
                <a:xfrm>
                  <a:off x="1985971" y="1627286"/>
                  <a:ext cx="2392609" cy="23926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grpSp>
          <p:pic>
            <p:nvPicPr>
              <p:cNvPr id="30" name="Picture 29"/>
              <p:cNvPicPr>
                <a:picLocks noChangeAspect="1"/>
              </p:cNvPicPr>
              <p:nvPr/>
            </p:nvPicPr>
            <p:blipFill>
              <a:blip r:embed="rId4"/>
              <a:stretch>
                <a:fillRect/>
              </a:stretch>
            </p:blipFill>
            <p:spPr bwMode="gray">
              <a:xfrm>
                <a:off x="4265827" y="2127820"/>
                <a:ext cx="3421148" cy="2132019"/>
              </a:xfrm>
              <a:prstGeom prst="rect">
                <a:avLst/>
              </a:prstGeom>
            </p:spPr>
          </p:pic>
        </p:grpSp>
      </p:grpSp>
    </p:spTree>
    <p:extLst>
      <p:ext uri="{BB962C8B-B14F-4D97-AF65-F5344CB8AC3E}">
        <p14:creationId xmlns:p14="http://schemas.microsoft.com/office/powerpoint/2010/main" val="211180258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48096" y="2084715"/>
            <a:ext cx="3719194" cy="3584765"/>
            <a:chOff x="457200" y="2125663"/>
            <a:chExt cx="3794760" cy="3657600"/>
          </a:xfrm>
        </p:grpSpPr>
        <p:sp>
          <p:nvSpPr>
            <p:cNvPr id="2" name="Rectangle 1"/>
            <p:cNvSpPr/>
            <p:nvPr/>
          </p:nvSpPr>
          <p:spPr bwMode="auto">
            <a:xfrm>
              <a:off x="457200" y="2125663"/>
              <a:ext cx="3794760" cy="3657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t>Designed for </a:t>
              </a:r>
              <a:r>
                <a:rPr lang="en-US" sz="313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openness</a:t>
              </a:r>
              <a: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t> and </a:t>
              </a:r>
              <a:r>
                <a:rPr lang="en-US" sz="313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flexibility </a:t>
              </a:r>
            </a:p>
          </p:txBody>
        </p:sp>
        <p:sp>
          <p:nvSpPr>
            <p:cNvPr id="69" name="Freeform 5"/>
            <p:cNvSpPr>
              <a:spLocks noChangeAspect="1" noEditPoints="1"/>
            </p:cNvSpPr>
            <p:nvPr/>
          </p:nvSpPr>
          <p:spPr bwMode="auto">
            <a:xfrm>
              <a:off x="1426585" y="4210078"/>
              <a:ext cx="1855990" cy="1186661"/>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lnSpc>
                  <a:spcPct val="90000"/>
                </a:lnSpc>
              </a:pPr>
              <a:endParaRPr lang="en-US" sz="1764">
                <a:solidFill>
                  <a:srgbClr val="505050"/>
                </a:solidFill>
              </a:endParaRPr>
            </a:p>
          </p:txBody>
        </p:sp>
      </p:grpSp>
      <p:grpSp>
        <p:nvGrpSpPr>
          <p:cNvPr id="6" name="Group 5"/>
          <p:cNvGrpSpPr/>
          <p:nvPr/>
        </p:nvGrpSpPr>
        <p:grpSpPr>
          <a:xfrm>
            <a:off x="4213572" y="2084715"/>
            <a:ext cx="3719194" cy="3584765"/>
            <a:chOff x="4299181" y="2125663"/>
            <a:chExt cx="3794760" cy="3657600"/>
          </a:xfrm>
        </p:grpSpPr>
        <p:sp>
          <p:nvSpPr>
            <p:cNvPr id="20" name="Rectangle 19"/>
            <p:cNvSpPr/>
            <p:nvPr/>
          </p:nvSpPr>
          <p:spPr bwMode="auto">
            <a:xfrm>
              <a:off x="4299181" y="2125663"/>
              <a:ext cx="3794760" cy="3657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t>Enabling a </a:t>
              </a:r>
              <a:r>
                <a:rPr lang="en-US" sz="313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consistent </a:t>
              </a:r>
              <a: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t>development platform</a:t>
              </a:r>
            </a:p>
          </p:txBody>
        </p:sp>
        <p:grpSp>
          <p:nvGrpSpPr>
            <p:cNvPr id="3" name="Group 2"/>
            <p:cNvGrpSpPr/>
            <p:nvPr/>
          </p:nvGrpSpPr>
          <p:grpSpPr>
            <a:xfrm>
              <a:off x="5068119" y="4163051"/>
              <a:ext cx="2125713" cy="1280715"/>
              <a:chOff x="6260063" y="-2487289"/>
              <a:chExt cx="1534235" cy="924357"/>
            </a:xfrm>
          </p:grpSpPr>
          <p:sp>
            <p:nvSpPr>
              <p:cNvPr id="70" name="Arc 69"/>
              <p:cNvSpPr/>
              <p:nvPr/>
            </p:nvSpPr>
            <p:spPr>
              <a:xfrm rot="20676240">
                <a:off x="6970810" y="-2050012"/>
                <a:ext cx="716800" cy="448792"/>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093">
                  <a:lnSpc>
                    <a:spcPct val="90000"/>
                  </a:lnSpc>
                </a:pPr>
                <a:endParaRPr lang="en-US" sz="1764">
                  <a:solidFill>
                    <a:srgbClr val="505050"/>
                  </a:solidFill>
                </a:endParaRPr>
              </a:p>
            </p:txBody>
          </p:sp>
          <p:grpSp>
            <p:nvGrpSpPr>
              <p:cNvPr id="76" name="Group 75"/>
              <p:cNvGrpSpPr/>
              <p:nvPr/>
            </p:nvGrpSpPr>
            <p:grpSpPr>
              <a:xfrm>
                <a:off x="6260063" y="-2487289"/>
                <a:ext cx="1534235" cy="924357"/>
                <a:chOff x="6293519" y="1918846"/>
                <a:chExt cx="1534235" cy="924357"/>
              </a:xfrm>
            </p:grpSpPr>
            <p:sp>
              <p:nvSpPr>
                <p:cNvPr id="77"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lnSpc>
                      <a:spcPct val="90000"/>
                    </a:lnSpc>
                  </a:pPr>
                  <a:endParaRPr lang="en-US" sz="1764">
                    <a:solidFill>
                      <a:srgbClr val="505050"/>
                    </a:solidFill>
                  </a:endParaRPr>
                </a:p>
              </p:txBody>
            </p:sp>
            <p:sp>
              <p:nvSpPr>
                <p:cNvPr id="78"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89619" tIns="44809" rIns="89619" bIns="44809" numCol="1" anchor="t" anchorCtr="0" compatLnSpc="1">
                  <a:prstTxWarp prst="textNoShape">
                    <a:avLst/>
                  </a:prstTxWarp>
                </a:bodyPr>
                <a:lstStyle/>
                <a:p>
                  <a:pPr defTabSz="914093">
                    <a:lnSpc>
                      <a:spcPct val="90000"/>
                    </a:lnSpc>
                  </a:pPr>
                  <a:endParaRPr lang="en-US" sz="1764">
                    <a:solidFill>
                      <a:srgbClr val="505050"/>
                    </a:solidFill>
                  </a:endParaRPr>
                </a:p>
              </p:txBody>
            </p:sp>
          </p:grpSp>
          <p:sp>
            <p:nvSpPr>
              <p:cNvPr id="79" name="Arc 78"/>
              <p:cNvSpPr/>
              <p:nvPr/>
            </p:nvSpPr>
            <p:spPr>
              <a:xfrm rot="9876240">
                <a:off x="6411401" y="-2432125"/>
                <a:ext cx="716800" cy="448792"/>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093">
                  <a:lnSpc>
                    <a:spcPct val="90000"/>
                  </a:lnSpc>
                </a:pPr>
                <a:endParaRPr lang="en-US" sz="1764">
                  <a:solidFill>
                    <a:srgbClr val="505050"/>
                  </a:solidFill>
                </a:endParaRPr>
              </a:p>
            </p:txBody>
          </p:sp>
        </p:grpSp>
      </p:grpSp>
      <p:grpSp>
        <p:nvGrpSpPr>
          <p:cNvPr id="7" name="Group 6"/>
          <p:cNvGrpSpPr/>
          <p:nvPr/>
        </p:nvGrpSpPr>
        <p:grpSpPr>
          <a:xfrm>
            <a:off x="7976077" y="2084715"/>
            <a:ext cx="3764004" cy="3584765"/>
            <a:chOff x="8138133" y="2125663"/>
            <a:chExt cx="3840480" cy="3657600"/>
          </a:xfrm>
        </p:grpSpPr>
        <p:sp>
          <p:nvSpPr>
            <p:cNvPr id="21" name="Rectangle 20"/>
            <p:cNvSpPr/>
            <p:nvPr/>
          </p:nvSpPr>
          <p:spPr bwMode="auto">
            <a:xfrm>
              <a:off x="8138133" y="2125663"/>
              <a:ext cx="3840480" cy="3657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t>Powering a world </a:t>
              </a:r>
              <a:b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br>
              <a:r>
                <a:rPr lang="en-US" sz="313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of devices</a:t>
              </a:r>
            </a:p>
          </p:txBody>
        </p:sp>
        <p:sp>
          <p:nvSpPr>
            <p:cNvPr id="8" name="Freeform 5"/>
            <p:cNvSpPr>
              <a:spLocks noEditPoints="1"/>
            </p:cNvSpPr>
            <p:nvPr/>
          </p:nvSpPr>
          <p:spPr bwMode="auto">
            <a:xfrm>
              <a:off x="8404227" y="4278739"/>
              <a:ext cx="3309938" cy="1049338"/>
            </a:xfrm>
            <a:custGeom>
              <a:avLst/>
              <a:gdLst>
                <a:gd name="T0" fmla="*/ 2279 w 2540"/>
                <a:gd name="T1" fmla="*/ 738 h 803"/>
                <a:gd name="T2" fmla="*/ 2279 w 2540"/>
                <a:gd name="T3" fmla="*/ 738 h 803"/>
                <a:gd name="T4" fmla="*/ 2279 w 2540"/>
                <a:gd name="T5" fmla="*/ 738 h 803"/>
                <a:gd name="T6" fmla="*/ 2279 w 2540"/>
                <a:gd name="T7" fmla="*/ 738 h 803"/>
                <a:gd name="T8" fmla="*/ 2279 w 2540"/>
                <a:gd name="T9" fmla="*/ 738 h 803"/>
                <a:gd name="T10" fmla="*/ 2279 w 2540"/>
                <a:gd name="T11" fmla="*/ 738 h 803"/>
                <a:gd name="T12" fmla="*/ 2233 w 2540"/>
                <a:gd name="T13" fmla="*/ 803 h 803"/>
                <a:gd name="T14" fmla="*/ 2286 w 2540"/>
                <a:gd name="T15" fmla="*/ 756 h 803"/>
                <a:gd name="T16" fmla="*/ 2288 w 2540"/>
                <a:gd name="T17" fmla="*/ 744 h 803"/>
                <a:gd name="T18" fmla="*/ 2364 w 2540"/>
                <a:gd name="T19" fmla="*/ 747 h 803"/>
                <a:gd name="T20" fmla="*/ 2362 w 2540"/>
                <a:gd name="T21" fmla="*/ 737 h 803"/>
                <a:gd name="T22" fmla="*/ 2369 w 2540"/>
                <a:gd name="T23" fmla="*/ 738 h 803"/>
                <a:gd name="T24" fmla="*/ 2373 w 2540"/>
                <a:gd name="T25" fmla="*/ 737 h 803"/>
                <a:gd name="T26" fmla="*/ 2376 w 2540"/>
                <a:gd name="T27" fmla="*/ 747 h 803"/>
                <a:gd name="T28" fmla="*/ 2364 w 2540"/>
                <a:gd name="T29" fmla="*/ 747 h 803"/>
                <a:gd name="T30" fmla="*/ 2380 w 2540"/>
                <a:gd name="T31" fmla="*/ 733 h 803"/>
                <a:gd name="T32" fmla="*/ 2389 w 2540"/>
                <a:gd name="T33" fmla="*/ 744 h 803"/>
                <a:gd name="T34" fmla="*/ 2389 w 2540"/>
                <a:gd name="T35" fmla="*/ 744 h 803"/>
                <a:gd name="T36" fmla="*/ 2377 w 2540"/>
                <a:gd name="T37" fmla="*/ 746 h 803"/>
                <a:gd name="T38" fmla="*/ 2375 w 2540"/>
                <a:gd name="T39" fmla="*/ 735 h 803"/>
                <a:gd name="T40" fmla="*/ 2375 w 2540"/>
                <a:gd name="T41" fmla="*/ 760 h 803"/>
                <a:gd name="T42" fmla="*/ 2368 w 2540"/>
                <a:gd name="T43" fmla="*/ 758 h 803"/>
                <a:gd name="T44" fmla="*/ 2366 w 2540"/>
                <a:gd name="T45" fmla="*/ 748 h 803"/>
                <a:gd name="T46" fmla="*/ 2377 w 2540"/>
                <a:gd name="T47" fmla="*/ 748 h 803"/>
                <a:gd name="T48" fmla="*/ 2380 w 2540"/>
                <a:gd name="T49" fmla="*/ 757 h 803"/>
                <a:gd name="T50" fmla="*/ 2391 w 2540"/>
                <a:gd name="T51" fmla="*/ 756 h 803"/>
                <a:gd name="T52" fmla="*/ 2381 w 2540"/>
                <a:gd name="T53" fmla="*/ 757 h 803"/>
                <a:gd name="T54" fmla="*/ 2378 w 2540"/>
                <a:gd name="T55" fmla="*/ 747 h 803"/>
                <a:gd name="T56" fmla="*/ 2387 w 2540"/>
                <a:gd name="T57" fmla="*/ 746 h 803"/>
                <a:gd name="T58" fmla="*/ 2474 w 2540"/>
                <a:gd name="T59" fmla="*/ 755 h 803"/>
                <a:gd name="T60" fmla="*/ 2478 w 2540"/>
                <a:gd name="T61" fmla="*/ 744 h 803"/>
                <a:gd name="T62" fmla="*/ 2474 w 2540"/>
                <a:gd name="T63" fmla="*/ 755 h 803"/>
                <a:gd name="T64" fmla="*/ 2510 w 2540"/>
                <a:gd name="T65" fmla="*/ 669 h 803"/>
                <a:gd name="T66" fmla="*/ 2285 w 2540"/>
                <a:gd name="T67" fmla="*/ 744 h 803"/>
                <a:gd name="T68" fmla="*/ 2285 w 2540"/>
                <a:gd name="T69" fmla="*/ 744 h 803"/>
                <a:gd name="T70" fmla="*/ 2285 w 2540"/>
                <a:gd name="T71" fmla="*/ 744 h 803"/>
                <a:gd name="T72" fmla="*/ 2285 w 2540"/>
                <a:gd name="T73" fmla="*/ 744 h 803"/>
                <a:gd name="T74" fmla="*/ 2285 w 2540"/>
                <a:gd name="T75" fmla="*/ 744 h 803"/>
                <a:gd name="T76" fmla="*/ 1164 w 2540"/>
                <a:gd name="T77" fmla="*/ 29 h 803"/>
                <a:gd name="T78" fmla="*/ 2059 w 2540"/>
                <a:gd name="T79" fmla="*/ 787 h 803"/>
                <a:gd name="T80" fmla="*/ 1479 w 2540"/>
                <a:gd name="T81" fmla="*/ 743 h 803"/>
                <a:gd name="T82" fmla="*/ 1644 w 2540"/>
                <a:gd name="T83" fmla="*/ 698 h 803"/>
                <a:gd name="T84" fmla="*/ 1154 w 2540"/>
                <a:gd name="T85" fmla="*/ 83 h 803"/>
                <a:gd name="T86" fmla="*/ 1992 w 2540"/>
                <a:gd name="T87" fmla="*/ 617 h 803"/>
                <a:gd name="T88" fmla="*/ 374 w 2540"/>
                <a:gd name="T89" fmla="*/ 20 h 803"/>
                <a:gd name="T90" fmla="*/ 906 w 2540"/>
                <a:gd name="T91" fmla="*/ 803 h 803"/>
                <a:gd name="T92" fmla="*/ 374 w 2540"/>
                <a:gd name="T93" fmla="*/ 614 h 803"/>
                <a:gd name="T94" fmla="*/ 857 w 2540"/>
                <a:gd name="T95" fmla="*/ 749 h 803"/>
                <a:gd name="T96" fmla="*/ 426 w 2540"/>
                <a:gd name="T97" fmla="*/ 73 h 803"/>
                <a:gd name="T98" fmla="*/ 305 w 2540"/>
                <a:gd name="T99" fmla="*/ 699 h 803"/>
                <a:gd name="T100" fmla="*/ 316 w 2540"/>
                <a:gd name="T101" fmla="*/ 615 h 803"/>
                <a:gd name="T102" fmla="*/ 393 w 2540"/>
                <a:gd name="T103" fmla="*/ 464 h 803"/>
                <a:gd name="T104" fmla="*/ 263 w 2540"/>
                <a:gd name="T105" fmla="*/ 434 h 803"/>
                <a:gd name="T106" fmla="*/ 110 w 2540"/>
                <a:gd name="T107" fmla="*/ 471 h 803"/>
                <a:gd name="T108" fmla="*/ 122 w 2540"/>
                <a:gd name="T109" fmla="*/ 752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0" h="803">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518" y="170"/>
                  </a:moveTo>
                  <a:cubicBezTo>
                    <a:pt x="2233" y="170"/>
                    <a:pt x="2233" y="170"/>
                    <a:pt x="2233" y="170"/>
                  </a:cubicBezTo>
                  <a:cubicBezTo>
                    <a:pt x="2220" y="170"/>
                    <a:pt x="2211" y="179"/>
                    <a:pt x="2211" y="192"/>
                  </a:cubicBezTo>
                  <a:cubicBezTo>
                    <a:pt x="2211" y="781"/>
                    <a:pt x="2211" y="781"/>
                    <a:pt x="2211" y="781"/>
                  </a:cubicBezTo>
                  <a:cubicBezTo>
                    <a:pt x="2211" y="793"/>
                    <a:pt x="2220" y="803"/>
                    <a:pt x="2233" y="803"/>
                  </a:cubicBezTo>
                  <a:cubicBezTo>
                    <a:pt x="2518" y="803"/>
                    <a:pt x="2518" y="803"/>
                    <a:pt x="2518" y="803"/>
                  </a:cubicBezTo>
                  <a:cubicBezTo>
                    <a:pt x="2531" y="803"/>
                    <a:pt x="2540" y="793"/>
                    <a:pt x="2540" y="781"/>
                  </a:cubicBezTo>
                  <a:cubicBezTo>
                    <a:pt x="2540" y="192"/>
                    <a:pt x="2540" y="192"/>
                    <a:pt x="2540" y="192"/>
                  </a:cubicBezTo>
                  <a:cubicBezTo>
                    <a:pt x="2540" y="179"/>
                    <a:pt x="2531" y="170"/>
                    <a:pt x="2518" y="170"/>
                  </a:cubicBezTo>
                  <a:close/>
                  <a:moveTo>
                    <a:pt x="2286" y="756"/>
                  </a:moveTo>
                  <a:cubicBezTo>
                    <a:pt x="2282" y="751"/>
                    <a:pt x="2282" y="751"/>
                    <a:pt x="2282" y="751"/>
                  </a:cubicBezTo>
                  <a:cubicBezTo>
                    <a:pt x="2281" y="752"/>
                    <a:pt x="2280" y="752"/>
                    <a:pt x="2279" y="752"/>
                  </a:cubicBezTo>
                  <a:cubicBezTo>
                    <a:pt x="2274" y="752"/>
                    <a:pt x="2270" y="748"/>
                    <a:pt x="2270" y="744"/>
                  </a:cubicBezTo>
                  <a:cubicBezTo>
                    <a:pt x="2270" y="739"/>
                    <a:pt x="2274" y="735"/>
                    <a:pt x="2279" y="735"/>
                  </a:cubicBezTo>
                  <a:cubicBezTo>
                    <a:pt x="2284" y="735"/>
                    <a:pt x="2288" y="739"/>
                    <a:pt x="2288" y="744"/>
                  </a:cubicBezTo>
                  <a:cubicBezTo>
                    <a:pt x="2288" y="746"/>
                    <a:pt x="2286" y="748"/>
                    <a:pt x="2285" y="749"/>
                  </a:cubicBezTo>
                  <a:cubicBezTo>
                    <a:pt x="2288" y="755"/>
                    <a:pt x="2288" y="755"/>
                    <a:pt x="2288" y="755"/>
                  </a:cubicBezTo>
                  <a:cubicBezTo>
                    <a:pt x="2286" y="756"/>
                    <a:pt x="2286" y="756"/>
                    <a:pt x="2286" y="756"/>
                  </a:cubicBezTo>
                  <a:cubicBezTo>
                    <a:pt x="2286" y="756"/>
                    <a:pt x="2286" y="756"/>
                    <a:pt x="2286" y="756"/>
                  </a:cubicBezTo>
                  <a:close/>
                  <a:moveTo>
                    <a:pt x="2364" y="747"/>
                  </a:moveTo>
                  <a:cubicBezTo>
                    <a:pt x="2362" y="737"/>
                    <a:pt x="2362" y="737"/>
                    <a:pt x="2362" y="737"/>
                  </a:cubicBezTo>
                  <a:cubicBezTo>
                    <a:pt x="2362" y="737"/>
                    <a:pt x="2362" y="737"/>
                    <a:pt x="2362" y="737"/>
                  </a:cubicBezTo>
                  <a:cubicBezTo>
                    <a:pt x="2362" y="737"/>
                    <a:pt x="2362" y="737"/>
                    <a:pt x="2362" y="737"/>
                  </a:cubicBezTo>
                  <a:cubicBezTo>
                    <a:pt x="2362" y="737"/>
                    <a:pt x="2362" y="737"/>
                    <a:pt x="2362" y="737"/>
                  </a:cubicBezTo>
                  <a:cubicBezTo>
                    <a:pt x="2362" y="737"/>
                    <a:pt x="2362" y="737"/>
                    <a:pt x="2362" y="737"/>
                  </a:cubicBezTo>
                  <a:cubicBezTo>
                    <a:pt x="2362" y="737"/>
                    <a:pt x="2362" y="737"/>
                    <a:pt x="2362" y="737"/>
                  </a:cubicBezTo>
                  <a:cubicBezTo>
                    <a:pt x="2363" y="737"/>
                    <a:pt x="2363" y="737"/>
                    <a:pt x="2364" y="737"/>
                  </a:cubicBezTo>
                  <a:cubicBezTo>
                    <a:pt x="2364" y="738"/>
                    <a:pt x="2366" y="738"/>
                    <a:pt x="2366" y="738"/>
                  </a:cubicBezTo>
                  <a:cubicBezTo>
                    <a:pt x="2367" y="738"/>
                    <a:pt x="2367" y="738"/>
                    <a:pt x="2367" y="738"/>
                  </a:cubicBezTo>
                  <a:cubicBezTo>
                    <a:pt x="2368" y="738"/>
                    <a:pt x="2368" y="738"/>
                    <a:pt x="2369" y="738"/>
                  </a:cubicBezTo>
                  <a:cubicBezTo>
                    <a:pt x="2369" y="738"/>
                    <a:pt x="2371" y="738"/>
                    <a:pt x="2371" y="737"/>
                  </a:cubicBezTo>
                  <a:cubicBezTo>
                    <a:pt x="2372" y="737"/>
                    <a:pt x="2372" y="737"/>
                    <a:pt x="2373" y="735"/>
                  </a:cubicBezTo>
                  <a:cubicBezTo>
                    <a:pt x="2373" y="735"/>
                    <a:pt x="2373" y="735"/>
                    <a:pt x="2373" y="735"/>
                  </a:cubicBezTo>
                  <a:cubicBezTo>
                    <a:pt x="2373" y="735"/>
                    <a:pt x="2373" y="735"/>
                    <a:pt x="2373" y="735"/>
                  </a:cubicBezTo>
                  <a:cubicBezTo>
                    <a:pt x="2373" y="737"/>
                    <a:pt x="2373" y="737"/>
                    <a:pt x="2373" y="737"/>
                  </a:cubicBezTo>
                  <a:cubicBezTo>
                    <a:pt x="2373" y="737"/>
                    <a:pt x="2373" y="737"/>
                    <a:pt x="2373" y="737"/>
                  </a:cubicBezTo>
                  <a:cubicBezTo>
                    <a:pt x="2376" y="746"/>
                    <a:pt x="2376" y="746"/>
                    <a:pt x="2376" y="746"/>
                  </a:cubicBezTo>
                  <a:cubicBezTo>
                    <a:pt x="2376" y="746"/>
                    <a:pt x="2376" y="746"/>
                    <a:pt x="2376" y="746"/>
                  </a:cubicBezTo>
                  <a:cubicBezTo>
                    <a:pt x="2376" y="746"/>
                    <a:pt x="2376" y="746"/>
                    <a:pt x="2376" y="746"/>
                  </a:cubicBezTo>
                  <a:cubicBezTo>
                    <a:pt x="2376" y="747"/>
                    <a:pt x="2376" y="747"/>
                    <a:pt x="2376" y="747"/>
                  </a:cubicBezTo>
                  <a:cubicBezTo>
                    <a:pt x="2375" y="747"/>
                    <a:pt x="2373" y="748"/>
                    <a:pt x="2372" y="748"/>
                  </a:cubicBezTo>
                  <a:cubicBezTo>
                    <a:pt x="2371" y="748"/>
                    <a:pt x="2371" y="748"/>
                    <a:pt x="2371" y="748"/>
                  </a:cubicBezTo>
                  <a:cubicBezTo>
                    <a:pt x="2369" y="748"/>
                    <a:pt x="2369" y="748"/>
                    <a:pt x="2368" y="748"/>
                  </a:cubicBezTo>
                  <a:cubicBezTo>
                    <a:pt x="2367" y="748"/>
                    <a:pt x="2366" y="747"/>
                    <a:pt x="2364" y="747"/>
                  </a:cubicBezTo>
                  <a:cubicBezTo>
                    <a:pt x="2364" y="747"/>
                    <a:pt x="2364" y="747"/>
                    <a:pt x="2364" y="747"/>
                  </a:cubicBezTo>
                  <a:close/>
                  <a:moveTo>
                    <a:pt x="2375" y="735"/>
                  </a:moveTo>
                  <a:cubicBezTo>
                    <a:pt x="2375" y="735"/>
                    <a:pt x="2375" y="735"/>
                    <a:pt x="2375" y="735"/>
                  </a:cubicBezTo>
                  <a:cubicBezTo>
                    <a:pt x="2375" y="735"/>
                    <a:pt x="2375" y="735"/>
                    <a:pt x="2375" y="735"/>
                  </a:cubicBezTo>
                  <a:cubicBezTo>
                    <a:pt x="2375" y="734"/>
                    <a:pt x="2376" y="734"/>
                    <a:pt x="2376" y="734"/>
                  </a:cubicBezTo>
                  <a:cubicBezTo>
                    <a:pt x="2377" y="733"/>
                    <a:pt x="2378" y="733"/>
                    <a:pt x="2380" y="733"/>
                  </a:cubicBezTo>
                  <a:cubicBezTo>
                    <a:pt x="2381" y="733"/>
                    <a:pt x="2382" y="733"/>
                    <a:pt x="2382" y="733"/>
                  </a:cubicBezTo>
                  <a:cubicBezTo>
                    <a:pt x="2384" y="733"/>
                    <a:pt x="2385" y="734"/>
                    <a:pt x="2386" y="734"/>
                  </a:cubicBezTo>
                  <a:cubicBezTo>
                    <a:pt x="2386" y="734"/>
                    <a:pt x="2386" y="734"/>
                    <a:pt x="2386" y="734"/>
                  </a:cubicBezTo>
                  <a:cubicBezTo>
                    <a:pt x="2386" y="735"/>
                    <a:pt x="2386" y="735"/>
                    <a:pt x="2386" y="735"/>
                  </a:cubicBezTo>
                  <a:cubicBezTo>
                    <a:pt x="2389" y="744"/>
                    <a:pt x="2389" y="744"/>
                    <a:pt x="2389" y="744"/>
                  </a:cubicBezTo>
                  <a:cubicBezTo>
                    <a:pt x="2389" y="744"/>
                    <a:pt x="2389" y="744"/>
                    <a:pt x="2389" y="744"/>
                  </a:cubicBezTo>
                  <a:cubicBezTo>
                    <a:pt x="2389" y="744"/>
                    <a:pt x="2389" y="744"/>
                    <a:pt x="2389" y="744"/>
                  </a:cubicBezTo>
                  <a:cubicBezTo>
                    <a:pt x="2389" y="744"/>
                    <a:pt x="2389" y="744"/>
                    <a:pt x="2389" y="744"/>
                  </a:cubicBezTo>
                  <a:cubicBezTo>
                    <a:pt x="2389" y="744"/>
                    <a:pt x="2389" y="744"/>
                    <a:pt x="2389" y="744"/>
                  </a:cubicBezTo>
                  <a:cubicBezTo>
                    <a:pt x="2389" y="744"/>
                    <a:pt x="2389" y="744"/>
                    <a:pt x="2389" y="744"/>
                  </a:cubicBezTo>
                  <a:cubicBezTo>
                    <a:pt x="2389" y="744"/>
                    <a:pt x="2389" y="744"/>
                    <a:pt x="2389" y="744"/>
                  </a:cubicBezTo>
                  <a:cubicBezTo>
                    <a:pt x="2386" y="743"/>
                    <a:pt x="2384" y="743"/>
                    <a:pt x="2382" y="743"/>
                  </a:cubicBezTo>
                  <a:cubicBezTo>
                    <a:pt x="2381" y="743"/>
                    <a:pt x="2381" y="743"/>
                    <a:pt x="2380" y="744"/>
                  </a:cubicBezTo>
                  <a:cubicBezTo>
                    <a:pt x="2380" y="744"/>
                    <a:pt x="2378" y="744"/>
                    <a:pt x="2378" y="746"/>
                  </a:cubicBezTo>
                  <a:cubicBezTo>
                    <a:pt x="2378" y="746"/>
                    <a:pt x="2378" y="746"/>
                    <a:pt x="2377" y="746"/>
                  </a:cubicBezTo>
                  <a:cubicBezTo>
                    <a:pt x="2377" y="746"/>
                    <a:pt x="2377" y="746"/>
                    <a:pt x="2377" y="746"/>
                  </a:cubicBezTo>
                  <a:cubicBezTo>
                    <a:pt x="2377" y="744"/>
                    <a:pt x="2377" y="744"/>
                    <a:pt x="2377" y="744"/>
                  </a:cubicBezTo>
                  <a:cubicBezTo>
                    <a:pt x="2376" y="739"/>
                    <a:pt x="2376" y="739"/>
                    <a:pt x="2376" y="739"/>
                  </a:cubicBezTo>
                  <a:cubicBezTo>
                    <a:pt x="2375" y="735"/>
                    <a:pt x="2375" y="735"/>
                    <a:pt x="2375" y="735"/>
                  </a:cubicBezTo>
                  <a:cubicBezTo>
                    <a:pt x="2375" y="735"/>
                    <a:pt x="2375" y="735"/>
                    <a:pt x="2375" y="735"/>
                  </a:cubicBezTo>
                  <a:cubicBezTo>
                    <a:pt x="2375" y="735"/>
                    <a:pt x="2375" y="735"/>
                    <a:pt x="2375" y="735"/>
                  </a:cubicBezTo>
                  <a:close/>
                  <a:moveTo>
                    <a:pt x="2380" y="758"/>
                  </a:moveTo>
                  <a:cubicBezTo>
                    <a:pt x="2378" y="758"/>
                    <a:pt x="2378" y="758"/>
                    <a:pt x="2377" y="758"/>
                  </a:cubicBezTo>
                  <a:cubicBezTo>
                    <a:pt x="2377" y="760"/>
                    <a:pt x="2377" y="760"/>
                    <a:pt x="2376" y="760"/>
                  </a:cubicBezTo>
                  <a:cubicBezTo>
                    <a:pt x="2376" y="760"/>
                    <a:pt x="2376" y="760"/>
                    <a:pt x="2375" y="760"/>
                  </a:cubicBezTo>
                  <a:cubicBezTo>
                    <a:pt x="2375" y="760"/>
                    <a:pt x="2375" y="760"/>
                    <a:pt x="2373" y="760"/>
                  </a:cubicBezTo>
                  <a:cubicBezTo>
                    <a:pt x="2372" y="760"/>
                    <a:pt x="2372" y="760"/>
                    <a:pt x="2372" y="760"/>
                  </a:cubicBezTo>
                  <a:cubicBezTo>
                    <a:pt x="2371" y="760"/>
                    <a:pt x="2371" y="760"/>
                    <a:pt x="2369" y="760"/>
                  </a:cubicBezTo>
                  <a:cubicBezTo>
                    <a:pt x="2368" y="758"/>
                    <a:pt x="2368" y="758"/>
                    <a:pt x="2368" y="758"/>
                  </a:cubicBezTo>
                  <a:cubicBezTo>
                    <a:pt x="2368" y="758"/>
                    <a:pt x="2368" y="758"/>
                    <a:pt x="2368" y="758"/>
                  </a:cubicBezTo>
                  <a:cubicBezTo>
                    <a:pt x="2366" y="749"/>
                    <a:pt x="2366" y="749"/>
                    <a:pt x="2366" y="749"/>
                  </a:cubicBezTo>
                  <a:cubicBezTo>
                    <a:pt x="2366" y="748"/>
                    <a:pt x="2366" y="748"/>
                    <a:pt x="2366" y="748"/>
                  </a:cubicBezTo>
                  <a:cubicBezTo>
                    <a:pt x="2366" y="748"/>
                    <a:pt x="2366" y="748"/>
                    <a:pt x="2366" y="748"/>
                  </a:cubicBezTo>
                  <a:cubicBezTo>
                    <a:pt x="2366" y="748"/>
                    <a:pt x="2366" y="748"/>
                    <a:pt x="2366" y="748"/>
                  </a:cubicBezTo>
                  <a:cubicBezTo>
                    <a:pt x="2366" y="748"/>
                    <a:pt x="2366" y="748"/>
                    <a:pt x="2366" y="748"/>
                  </a:cubicBezTo>
                  <a:cubicBezTo>
                    <a:pt x="2367" y="749"/>
                    <a:pt x="2367" y="749"/>
                    <a:pt x="2367" y="749"/>
                  </a:cubicBezTo>
                  <a:cubicBezTo>
                    <a:pt x="2368" y="749"/>
                    <a:pt x="2368" y="749"/>
                    <a:pt x="2369" y="749"/>
                  </a:cubicBezTo>
                  <a:cubicBezTo>
                    <a:pt x="2371" y="749"/>
                    <a:pt x="2371" y="749"/>
                    <a:pt x="2372" y="749"/>
                  </a:cubicBezTo>
                  <a:cubicBezTo>
                    <a:pt x="2373" y="749"/>
                    <a:pt x="2373" y="749"/>
                    <a:pt x="2375" y="748"/>
                  </a:cubicBezTo>
                  <a:cubicBezTo>
                    <a:pt x="2375" y="748"/>
                    <a:pt x="2376" y="748"/>
                    <a:pt x="2377" y="748"/>
                  </a:cubicBezTo>
                  <a:cubicBezTo>
                    <a:pt x="2377" y="747"/>
                    <a:pt x="2377" y="747"/>
                    <a:pt x="2377" y="747"/>
                  </a:cubicBezTo>
                  <a:cubicBezTo>
                    <a:pt x="2377" y="748"/>
                    <a:pt x="2377" y="748"/>
                    <a:pt x="2377" y="748"/>
                  </a:cubicBezTo>
                  <a:cubicBezTo>
                    <a:pt x="2377" y="748"/>
                    <a:pt x="2377" y="748"/>
                    <a:pt x="2377" y="748"/>
                  </a:cubicBezTo>
                  <a:cubicBezTo>
                    <a:pt x="2377" y="748"/>
                    <a:pt x="2377" y="748"/>
                    <a:pt x="2377" y="748"/>
                  </a:cubicBezTo>
                  <a:cubicBezTo>
                    <a:pt x="2380" y="757"/>
                    <a:pt x="2380" y="757"/>
                    <a:pt x="2380" y="757"/>
                  </a:cubicBezTo>
                  <a:cubicBezTo>
                    <a:pt x="2380" y="758"/>
                    <a:pt x="2380" y="758"/>
                    <a:pt x="2380" y="758"/>
                  </a:cubicBezTo>
                  <a:close/>
                  <a:moveTo>
                    <a:pt x="2392" y="756"/>
                  </a:moveTo>
                  <a:cubicBezTo>
                    <a:pt x="2391" y="756"/>
                    <a:pt x="2391" y="756"/>
                    <a:pt x="2391" y="756"/>
                  </a:cubicBezTo>
                  <a:cubicBezTo>
                    <a:pt x="2391" y="756"/>
                    <a:pt x="2391" y="756"/>
                    <a:pt x="2391" y="756"/>
                  </a:cubicBezTo>
                  <a:cubicBezTo>
                    <a:pt x="2391" y="756"/>
                    <a:pt x="2391" y="756"/>
                    <a:pt x="2391" y="756"/>
                  </a:cubicBezTo>
                  <a:cubicBezTo>
                    <a:pt x="2391" y="756"/>
                    <a:pt x="2390" y="756"/>
                    <a:pt x="2389" y="756"/>
                  </a:cubicBezTo>
                  <a:cubicBezTo>
                    <a:pt x="2387" y="755"/>
                    <a:pt x="2387" y="755"/>
                    <a:pt x="2386" y="755"/>
                  </a:cubicBezTo>
                  <a:cubicBezTo>
                    <a:pt x="2386" y="755"/>
                    <a:pt x="2385" y="755"/>
                    <a:pt x="2385" y="756"/>
                  </a:cubicBezTo>
                  <a:cubicBezTo>
                    <a:pt x="2384" y="756"/>
                    <a:pt x="2384" y="756"/>
                    <a:pt x="2384" y="756"/>
                  </a:cubicBezTo>
                  <a:cubicBezTo>
                    <a:pt x="2382" y="756"/>
                    <a:pt x="2382" y="757"/>
                    <a:pt x="2381" y="757"/>
                  </a:cubicBezTo>
                  <a:cubicBezTo>
                    <a:pt x="2381" y="757"/>
                    <a:pt x="2381" y="757"/>
                    <a:pt x="2381" y="757"/>
                  </a:cubicBezTo>
                  <a:cubicBezTo>
                    <a:pt x="2381" y="757"/>
                    <a:pt x="2381" y="757"/>
                    <a:pt x="2381" y="757"/>
                  </a:cubicBezTo>
                  <a:cubicBezTo>
                    <a:pt x="2381" y="757"/>
                    <a:pt x="2381" y="757"/>
                    <a:pt x="2381" y="757"/>
                  </a:cubicBezTo>
                  <a:cubicBezTo>
                    <a:pt x="2378" y="747"/>
                    <a:pt x="2378" y="747"/>
                    <a:pt x="2378" y="747"/>
                  </a:cubicBezTo>
                  <a:cubicBezTo>
                    <a:pt x="2378" y="747"/>
                    <a:pt x="2378" y="747"/>
                    <a:pt x="2378" y="747"/>
                  </a:cubicBezTo>
                  <a:cubicBezTo>
                    <a:pt x="2378" y="747"/>
                    <a:pt x="2378" y="747"/>
                    <a:pt x="2378" y="747"/>
                  </a:cubicBezTo>
                  <a:cubicBezTo>
                    <a:pt x="2380" y="746"/>
                    <a:pt x="2381" y="746"/>
                    <a:pt x="2382" y="744"/>
                  </a:cubicBezTo>
                  <a:cubicBezTo>
                    <a:pt x="2384" y="744"/>
                    <a:pt x="2384" y="744"/>
                    <a:pt x="2384" y="744"/>
                  </a:cubicBezTo>
                  <a:cubicBezTo>
                    <a:pt x="2385" y="744"/>
                    <a:pt x="2385" y="744"/>
                    <a:pt x="2385" y="744"/>
                  </a:cubicBezTo>
                  <a:cubicBezTo>
                    <a:pt x="2386" y="744"/>
                    <a:pt x="2386" y="746"/>
                    <a:pt x="2387" y="746"/>
                  </a:cubicBezTo>
                  <a:cubicBezTo>
                    <a:pt x="2389" y="746"/>
                    <a:pt x="2389" y="746"/>
                    <a:pt x="2389" y="746"/>
                  </a:cubicBezTo>
                  <a:cubicBezTo>
                    <a:pt x="2389" y="746"/>
                    <a:pt x="2389" y="746"/>
                    <a:pt x="2389" y="746"/>
                  </a:cubicBezTo>
                  <a:cubicBezTo>
                    <a:pt x="2392" y="756"/>
                    <a:pt x="2392" y="756"/>
                    <a:pt x="2392" y="756"/>
                  </a:cubicBezTo>
                  <a:cubicBezTo>
                    <a:pt x="2392" y="756"/>
                    <a:pt x="2392" y="756"/>
                    <a:pt x="2392" y="756"/>
                  </a:cubicBezTo>
                  <a:close/>
                  <a:moveTo>
                    <a:pt x="2474" y="755"/>
                  </a:moveTo>
                  <a:cubicBezTo>
                    <a:pt x="2470" y="755"/>
                    <a:pt x="2470" y="755"/>
                    <a:pt x="2470" y="755"/>
                  </a:cubicBezTo>
                  <a:cubicBezTo>
                    <a:pt x="2478" y="747"/>
                    <a:pt x="2478" y="747"/>
                    <a:pt x="2478" y="747"/>
                  </a:cubicBezTo>
                  <a:cubicBezTo>
                    <a:pt x="2464" y="747"/>
                    <a:pt x="2464" y="747"/>
                    <a:pt x="2464" y="747"/>
                  </a:cubicBezTo>
                  <a:cubicBezTo>
                    <a:pt x="2464" y="744"/>
                    <a:pt x="2464" y="744"/>
                    <a:pt x="2464" y="744"/>
                  </a:cubicBezTo>
                  <a:cubicBezTo>
                    <a:pt x="2478" y="744"/>
                    <a:pt x="2478" y="744"/>
                    <a:pt x="2478" y="744"/>
                  </a:cubicBezTo>
                  <a:cubicBezTo>
                    <a:pt x="2470" y="737"/>
                    <a:pt x="2470" y="737"/>
                    <a:pt x="2470" y="737"/>
                  </a:cubicBezTo>
                  <a:cubicBezTo>
                    <a:pt x="2474" y="737"/>
                    <a:pt x="2474" y="737"/>
                    <a:pt x="2474" y="737"/>
                  </a:cubicBezTo>
                  <a:cubicBezTo>
                    <a:pt x="2483" y="746"/>
                    <a:pt x="2483" y="746"/>
                    <a:pt x="2483" y="746"/>
                  </a:cubicBezTo>
                  <a:cubicBezTo>
                    <a:pt x="2474" y="755"/>
                    <a:pt x="2474" y="755"/>
                    <a:pt x="2474" y="755"/>
                  </a:cubicBezTo>
                  <a:cubicBezTo>
                    <a:pt x="2474" y="755"/>
                    <a:pt x="2474" y="755"/>
                    <a:pt x="2474" y="755"/>
                  </a:cubicBezTo>
                  <a:close/>
                  <a:moveTo>
                    <a:pt x="2510" y="669"/>
                  </a:moveTo>
                  <a:cubicBezTo>
                    <a:pt x="2242" y="669"/>
                    <a:pt x="2242" y="669"/>
                    <a:pt x="2242" y="669"/>
                  </a:cubicBezTo>
                  <a:cubicBezTo>
                    <a:pt x="2242" y="221"/>
                    <a:pt x="2242" y="221"/>
                    <a:pt x="2242" y="221"/>
                  </a:cubicBezTo>
                  <a:cubicBezTo>
                    <a:pt x="2510" y="221"/>
                    <a:pt x="2510" y="221"/>
                    <a:pt x="2510" y="221"/>
                  </a:cubicBezTo>
                  <a:cubicBezTo>
                    <a:pt x="2510" y="669"/>
                    <a:pt x="2510" y="669"/>
                    <a:pt x="2510" y="669"/>
                  </a:cubicBezTo>
                  <a:cubicBezTo>
                    <a:pt x="2510" y="669"/>
                    <a:pt x="2510" y="669"/>
                    <a:pt x="2510" y="669"/>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025" y="617"/>
                  </a:moveTo>
                  <a:cubicBezTo>
                    <a:pt x="2025" y="75"/>
                    <a:pt x="2025" y="75"/>
                    <a:pt x="2025" y="75"/>
                  </a:cubicBezTo>
                  <a:cubicBezTo>
                    <a:pt x="2025" y="50"/>
                    <a:pt x="2004" y="29"/>
                    <a:pt x="1978" y="29"/>
                  </a:cubicBezTo>
                  <a:cubicBezTo>
                    <a:pt x="1164" y="29"/>
                    <a:pt x="1164" y="29"/>
                    <a:pt x="1164" y="29"/>
                  </a:cubicBezTo>
                  <a:cubicBezTo>
                    <a:pt x="1139" y="29"/>
                    <a:pt x="1118" y="50"/>
                    <a:pt x="1118" y="75"/>
                  </a:cubicBezTo>
                  <a:cubicBezTo>
                    <a:pt x="1118" y="617"/>
                    <a:pt x="1118" y="617"/>
                    <a:pt x="1118" y="617"/>
                  </a:cubicBezTo>
                  <a:cubicBezTo>
                    <a:pt x="1028" y="730"/>
                    <a:pt x="1028" y="730"/>
                    <a:pt x="1028" y="730"/>
                  </a:cubicBezTo>
                  <a:cubicBezTo>
                    <a:pt x="1028" y="761"/>
                    <a:pt x="1053" y="787"/>
                    <a:pt x="1084" y="787"/>
                  </a:cubicBezTo>
                  <a:cubicBezTo>
                    <a:pt x="2059" y="787"/>
                    <a:pt x="2059" y="787"/>
                    <a:pt x="2059" y="787"/>
                  </a:cubicBezTo>
                  <a:cubicBezTo>
                    <a:pt x="2089" y="787"/>
                    <a:pt x="2116" y="761"/>
                    <a:pt x="2116" y="730"/>
                  </a:cubicBezTo>
                  <a:cubicBezTo>
                    <a:pt x="2025" y="617"/>
                    <a:pt x="2025" y="617"/>
                    <a:pt x="2025" y="617"/>
                  </a:cubicBezTo>
                  <a:cubicBezTo>
                    <a:pt x="2025" y="617"/>
                    <a:pt x="2025" y="617"/>
                    <a:pt x="2025" y="617"/>
                  </a:cubicBezTo>
                  <a:close/>
                  <a:moveTo>
                    <a:pt x="1648" y="743"/>
                  </a:moveTo>
                  <a:cubicBezTo>
                    <a:pt x="1479" y="743"/>
                    <a:pt x="1479" y="743"/>
                    <a:pt x="1479" y="743"/>
                  </a:cubicBezTo>
                  <a:cubicBezTo>
                    <a:pt x="1469" y="743"/>
                    <a:pt x="1461" y="739"/>
                    <a:pt x="1461" y="734"/>
                  </a:cubicBezTo>
                  <a:cubicBezTo>
                    <a:pt x="1482" y="698"/>
                    <a:pt x="1482" y="698"/>
                    <a:pt x="1482" y="698"/>
                  </a:cubicBezTo>
                  <a:cubicBezTo>
                    <a:pt x="1482" y="694"/>
                    <a:pt x="1488" y="692"/>
                    <a:pt x="1496" y="692"/>
                  </a:cubicBezTo>
                  <a:cubicBezTo>
                    <a:pt x="1631" y="692"/>
                    <a:pt x="1631" y="692"/>
                    <a:pt x="1631" y="692"/>
                  </a:cubicBezTo>
                  <a:cubicBezTo>
                    <a:pt x="1638" y="692"/>
                    <a:pt x="1644" y="694"/>
                    <a:pt x="1644" y="698"/>
                  </a:cubicBezTo>
                  <a:cubicBezTo>
                    <a:pt x="1665" y="734"/>
                    <a:pt x="1665" y="734"/>
                    <a:pt x="1665" y="734"/>
                  </a:cubicBezTo>
                  <a:cubicBezTo>
                    <a:pt x="1665" y="739"/>
                    <a:pt x="1657" y="743"/>
                    <a:pt x="1648" y="743"/>
                  </a:cubicBezTo>
                  <a:close/>
                  <a:moveTo>
                    <a:pt x="1992" y="617"/>
                  </a:moveTo>
                  <a:cubicBezTo>
                    <a:pt x="1154" y="617"/>
                    <a:pt x="1154" y="617"/>
                    <a:pt x="1154" y="617"/>
                  </a:cubicBezTo>
                  <a:cubicBezTo>
                    <a:pt x="1154" y="83"/>
                    <a:pt x="1154" y="83"/>
                    <a:pt x="1154" y="83"/>
                  </a:cubicBezTo>
                  <a:cubicBezTo>
                    <a:pt x="1154" y="70"/>
                    <a:pt x="1164" y="60"/>
                    <a:pt x="1179" y="60"/>
                  </a:cubicBezTo>
                  <a:cubicBezTo>
                    <a:pt x="1969" y="60"/>
                    <a:pt x="1969" y="60"/>
                    <a:pt x="1969" y="60"/>
                  </a:cubicBezTo>
                  <a:cubicBezTo>
                    <a:pt x="1982" y="60"/>
                    <a:pt x="1992" y="70"/>
                    <a:pt x="1992" y="83"/>
                  </a:cubicBezTo>
                  <a:cubicBezTo>
                    <a:pt x="1992" y="617"/>
                    <a:pt x="1992" y="617"/>
                    <a:pt x="1992" y="617"/>
                  </a:cubicBezTo>
                  <a:cubicBezTo>
                    <a:pt x="1992" y="617"/>
                    <a:pt x="1992" y="617"/>
                    <a:pt x="1992" y="617"/>
                  </a:cubicBezTo>
                  <a:close/>
                  <a:moveTo>
                    <a:pt x="426" y="73"/>
                  </a:moveTo>
                  <a:cubicBezTo>
                    <a:pt x="426" y="73"/>
                    <a:pt x="426" y="73"/>
                    <a:pt x="426" y="73"/>
                  </a:cubicBezTo>
                  <a:cubicBezTo>
                    <a:pt x="426" y="419"/>
                    <a:pt x="426" y="419"/>
                    <a:pt x="426" y="419"/>
                  </a:cubicBezTo>
                  <a:cubicBezTo>
                    <a:pt x="426" y="419"/>
                    <a:pt x="426" y="419"/>
                    <a:pt x="374" y="465"/>
                  </a:cubicBezTo>
                  <a:cubicBezTo>
                    <a:pt x="374" y="465"/>
                    <a:pt x="374" y="465"/>
                    <a:pt x="374" y="20"/>
                  </a:cubicBezTo>
                  <a:cubicBezTo>
                    <a:pt x="374" y="7"/>
                    <a:pt x="382" y="0"/>
                    <a:pt x="394" y="0"/>
                  </a:cubicBezTo>
                  <a:cubicBezTo>
                    <a:pt x="394" y="0"/>
                    <a:pt x="394" y="0"/>
                    <a:pt x="906" y="0"/>
                  </a:cubicBezTo>
                  <a:cubicBezTo>
                    <a:pt x="918" y="0"/>
                    <a:pt x="928" y="7"/>
                    <a:pt x="928" y="20"/>
                  </a:cubicBezTo>
                  <a:cubicBezTo>
                    <a:pt x="928" y="20"/>
                    <a:pt x="928" y="20"/>
                    <a:pt x="928" y="783"/>
                  </a:cubicBezTo>
                  <a:cubicBezTo>
                    <a:pt x="928" y="796"/>
                    <a:pt x="918" y="803"/>
                    <a:pt x="906" y="803"/>
                  </a:cubicBezTo>
                  <a:cubicBezTo>
                    <a:pt x="906" y="803"/>
                    <a:pt x="906" y="803"/>
                    <a:pt x="394" y="803"/>
                  </a:cubicBezTo>
                  <a:cubicBezTo>
                    <a:pt x="382" y="803"/>
                    <a:pt x="374" y="796"/>
                    <a:pt x="374" y="783"/>
                  </a:cubicBezTo>
                  <a:cubicBezTo>
                    <a:pt x="374" y="783"/>
                    <a:pt x="374" y="760"/>
                    <a:pt x="374" y="687"/>
                  </a:cubicBezTo>
                  <a:cubicBezTo>
                    <a:pt x="374" y="675"/>
                    <a:pt x="374" y="662"/>
                    <a:pt x="374" y="648"/>
                  </a:cubicBezTo>
                  <a:cubicBezTo>
                    <a:pt x="374" y="638"/>
                    <a:pt x="374" y="626"/>
                    <a:pt x="374" y="614"/>
                  </a:cubicBezTo>
                  <a:cubicBezTo>
                    <a:pt x="374" y="607"/>
                    <a:pt x="374" y="599"/>
                    <a:pt x="374" y="590"/>
                  </a:cubicBezTo>
                  <a:cubicBezTo>
                    <a:pt x="374" y="590"/>
                    <a:pt x="374" y="590"/>
                    <a:pt x="426" y="543"/>
                  </a:cubicBezTo>
                  <a:cubicBezTo>
                    <a:pt x="426" y="543"/>
                    <a:pt x="426" y="585"/>
                    <a:pt x="426" y="730"/>
                  </a:cubicBezTo>
                  <a:cubicBezTo>
                    <a:pt x="426" y="740"/>
                    <a:pt x="434" y="749"/>
                    <a:pt x="442" y="749"/>
                  </a:cubicBezTo>
                  <a:cubicBezTo>
                    <a:pt x="442" y="749"/>
                    <a:pt x="442" y="749"/>
                    <a:pt x="857" y="749"/>
                  </a:cubicBezTo>
                  <a:cubicBezTo>
                    <a:pt x="866" y="749"/>
                    <a:pt x="874" y="740"/>
                    <a:pt x="874" y="730"/>
                  </a:cubicBezTo>
                  <a:cubicBezTo>
                    <a:pt x="874" y="730"/>
                    <a:pt x="874" y="730"/>
                    <a:pt x="874" y="73"/>
                  </a:cubicBezTo>
                  <a:cubicBezTo>
                    <a:pt x="874" y="62"/>
                    <a:pt x="866" y="53"/>
                    <a:pt x="857" y="53"/>
                  </a:cubicBezTo>
                  <a:cubicBezTo>
                    <a:pt x="857" y="53"/>
                    <a:pt x="857" y="53"/>
                    <a:pt x="442" y="53"/>
                  </a:cubicBezTo>
                  <a:cubicBezTo>
                    <a:pt x="434" y="53"/>
                    <a:pt x="426" y="62"/>
                    <a:pt x="426" y="73"/>
                  </a:cubicBezTo>
                  <a:close/>
                  <a:moveTo>
                    <a:pt x="122" y="752"/>
                  </a:moveTo>
                  <a:cubicBezTo>
                    <a:pt x="132" y="742"/>
                    <a:pt x="155" y="726"/>
                    <a:pt x="169" y="724"/>
                  </a:cubicBezTo>
                  <a:cubicBezTo>
                    <a:pt x="187" y="720"/>
                    <a:pt x="205" y="720"/>
                    <a:pt x="224" y="720"/>
                  </a:cubicBezTo>
                  <a:cubicBezTo>
                    <a:pt x="241" y="719"/>
                    <a:pt x="256" y="711"/>
                    <a:pt x="274" y="707"/>
                  </a:cubicBezTo>
                  <a:cubicBezTo>
                    <a:pt x="288" y="702"/>
                    <a:pt x="295" y="702"/>
                    <a:pt x="305" y="699"/>
                  </a:cubicBezTo>
                  <a:cubicBezTo>
                    <a:pt x="328" y="696"/>
                    <a:pt x="325" y="696"/>
                    <a:pt x="336" y="693"/>
                  </a:cubicBezTo>
                  <a:cubicBezTo>
                    <a:pt x="348" y="690"/>
                    <a:pt x="364" y="680"/>
                    <a:pt x="366" y="666"/>
                  </a:cubicBezTo>
                  <a:cubicBezTo>
                    <a:pt x="369" y="652"/>
                    <a:pt x="355" y="635"/>
                    <a:pt x="341" y="637"/>
                  </a:cubicBezTo>
                  <a:cubicBezTo>
                    <a:pt x="309" y="639"/>
                    <a:pt x="304" y="646"/>
                    <a:pt x="275" y="647"/>
                  </a:cubicBezTo>
                  <a:cubicBezTo>
                    <a:pt x="292" y="633"/>
                    <a:pt x="300" y="630"/>
                    <a:pt x="316" y="615"/>
                  </a:cubicBezTo>
                  <a:cubicBezTo>
                    <a:pt x="334" y="599"/>
                    <a:pt x="347" y="589"/>
                    <a:pt x="364" y="574"/>
                  </a:cubicBezTo>
                  <a:cubicBezTo>
                    <a:pt x="382" y="558"/>
                    <a:pt x="397" y="546"/>
                    <a:pt x="417" y="528"/>
                  </a:cubicBezTo>
                  <a:cubicBezTo>
                    <a:pt x="433" y="514"/>
                    <a:pt x="453" y="497"/>
                    <a:pt x="462" y="478"/>
                  </a:cubicBezTo>
                  <a:cubicBezTo>
                    <a:pt x="478" y="447"/>
                    <a:pt x="466" y="430"/>
                    <a:pt x="444" y="433"/>
                  </a:cubicBezTo>
                  <a:cubicBezTo>
                    <a:pt x="426" y="434"/>
                    <a:pt x="407" y="452"/>
                    <a:pt x="393" y="464"/>
                  </a:cubicBezTo>
                  <a:cubicBezTo>
                    <a:pt x="356" y="496"/>
                    <a:pt x="318" y="526"/>
                    <a:pt x="281" y="558"/>
                  </a:cubicBezTo>
                  <a:cubicBezTo>
                    <a:pt x="295" y="546"/>
                    <a:pt x="307" y="533"/>
                    <a:pt x="323" y="519"/>
                  </a:cubicBezTo>
                  <a:cubicBezTo>
                    <a:pt x="339" y="503"/>
                    <a:pt x="342" y="488"/>
                    <a:pt x="332" y="476"/>
                  </a:cubicBezTo>
                  <a:cubicBezTo>
                    <a:pt x="301" y="440"/>
                    <a:pt x="272" y="487"/>
                    <a:pt x="236" y="510"/>
                  </a:cubicBezTo>
                  <a:cubicBezTo>
                    <a:pt x="278" y="474"/>
                    <a:pt x="292" y="455"/>
                    <a:pt x="263" y="434"/>
                  </a:cubicBezTo>
                  <a:cubicBezTo>
                    <a:pt x="238" y="417"/>
                    <a:pt x="208" y="466"/>
                    <a:pt x="187" y="479"/>
                  </a:cubicBezTo>
                  <a:cubicBezTo>
                    <a:pt x="195" y="470"/>
                    <a:pt x="208" y="460"/>
                    <a:pt x="215" y="452"/>
                  </a:cubicBezTo>
                  <a:cubicBezTo>
                    <a:pt x="222" y="446"/>
                    <a:pt x="231" y="435"/>
                    <a:pt x="224" y="425"/>
                  </a:cubicBezTo>
                  <a:cubicBezTo>
                    <a:pt x="205" y="394"/>
                    <a:pt x="187" y="412"/>
                    <a:pt x="173" y="424"/>
                  </a:cubicBezTo>
                  <a:cubicBezTo>
                    <a:pt x="151" y="438"/>
                    <a:pt x="131" y="455"/>
                    <a:pt x="110" y="471"/>
                  </a:cubicBezTo>
                  <a:cubicBezTo>
                    <a:pt x="93" y="488"/>
                    <a:pt x="69" y="502"/>
                    <a:pt x="63" y="525"/>
                  </a:cubicBezTo>
                  <a:cubicBezTo>
                    <a:pt x="58" y="542"/>
                    <a:pt x="58" y="557"/>
                    <a:pt x="46" y="571"/>
                  </a:cubicBezTo>
                  <a:cubicBezTo>
                    <a:pt x="35" y="584"/>
                    <a:pt x="13" y="601"/>
                    <a:pt x="0" y="612"/>
                  </a:cubicBezTo>
                  <a:cubicBezTo>
                    <a:pt x="9" y="622"/>
                    <a:pt x="20" y="634"/>
                    <a:pt x="30" y="646"/>
                  </a:cubicBezTo>
                  <a:cubicBezTo>
                    <a:pt x="43" y="661"/>
                    <a:pt x="109" y="737"/>
                    <a:pt x="122" y="75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5" name="Title 4"/>
          <p:cNvSpPr>
            <a:spLocks noGrp="1"/>
          </p:cNvSpPr>
          <p:nvPr>
            <p:ph type="title"/>
          </p:nvPr>
        </p:nvSpPr>
        <p:spPr/>
        <p:txBody>
          <a:bodyPr/>
          <a:lstStyle/>
          <a:p>
            <a:r>
              <a:rPr lang="en-US" dirty="0"/>
              <a:t>Robust Office 365 </a:t>
            </a:r>
            <a:r>
              <a:rPr lang="en-US" dirty="0" smtClean="0"/>
              <a:t>APIs</a:t>
            </a:r>
            <a:endParaRPr lang="en-US" dirty="0"/>
          </a:p>
        </p:txBody>
      </p:sp>
      <p:sp>
        <p:nvSpPr>
          <p:cNvPr id="18" name="Rectangle 17"/>
          <p:cNvSpPr/>
          <p:nvPr/>
        </p:nvSpPr>
        <p:spPr>
          <a:xfrm>
            <a:off x="1" y="6416306"/>
            <a:ext cx="11919657" cy="301648"/>
          </a:xfrm>
          <a:prstGeom prst="rect">
            <a:avLst/>
          </a:prstGeom>
        </p:spPr>
        <p:txBody>
          <a:bodyPr wrap="square">
            <a:spAutoFit/>
          </a:bodyPr>
          <a:lstStyle/>
          <a:p>
            <a:pPr algn="r" defTabSz="565936"/>
            <a:r>
              <a:rPr lang="en-US" sz="1372" dirty="0">
                <a:solidFill>
                  <a:srgbClr val="505050">
                    <a:lumMod val="75000"/>
                  </a:srgbClr>
                </a:solidFill>
                <a:cs typeface="Segoe UI" panose="020B0502040204020203" pitchFamily="34" charset="0"/>
              </a:rPr>
              <a:t>https://api.office.com/discovery/me</a:t>
            </a:r>
          </a:p>
        </p:txBody>
      </p:sp>
    </p:spTree>
    <p:extLst>
      <p:ext uri="{BB962C8B-B14F-4D97-AF65-F5344CB8AC3E}">
        <p14:creationId xmlns:p14="http://schemas.microsoft.com/office/powerpoint/2010/main" val="1211163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1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4374784"/>
            <a:ext cx="12188824" cy="248232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sp>
        <p:nvSpPr>
          <p:cNvPr id="2" name="Title 1"/>
          <p:cNvSpPr>
            <a:spLocks noGrp="1"/>
          </p:cNvSpPr>
          <p:nvPr>
            <p:ph type="title"/>
          </p:nvPr>
        </p:nvSpPr>
        <p:spPr/>
        <p:txBody>
          <a:bodyPr/>
          <a:lstStyle/>
          <a:p>
            <a:r>
              <a:rPr lang="en-US" dirty="0" smtClean="0">
                <a:solidFill>
                  <a:schemeClr val="bg1">
                    <a:lumMod val="75000"/>
                  </a:schemeClr>
                </a:solidFill>
              </a:rPr>
              <a:t>Office </a:t>
            </a:r>
            <a:r>
              <a:rPr lang="en-US" dirty="0">
                <a:solidFill>
                  <a:schemeClr val="bg1">
                    <a:lumMod val="75000"/>
                  </a:schemeClr>
                </a:solidFill>
              </a:rPr>
              <a:t>365 </a:t>
            </a:r>
            <a:r>
              <a:rPr lang="en-US" dirty="0" smtClean="0">
                <a:solidFill>
                  <a:schemeClr val="bg1">
                    <a:lumMod val="75000"/>
                  </a:schemeClr>
                </a:solidFill>
              </a:rPr>
              <a:t>APIs</a:t>
            </a:r>
            <a:endParaRPr lang="en-US" dirty="0">
              <a:solidFill>
                <a:schemeClr val="bg1">
                  <a:lumMod val="75000"/>
                </a:schemeClr>
              </a:solidFill>
            </a:endParaRPr>
          </a:p>
        </p:txBody>
      </p:sp>
      <p:sp>
        <p:nvSpPr>
          <p:cNvPr id="5" name="Text Placeholder 4"/>
          <p:cNvSpPr>
            <a:spLocks noGrp="1"/>
          </p:cNvSpPr>
          <p:nvPr>
            <p:ph sz="quarter" idx="10"/>
          </p:nvPr>
        </p:nvSpPr>
        <p:spPr>
          <a:xfrm>
            <a:off x="263878" y="1632183"/>
            <a:ext cx="10542890" cy="2742601"/>
          </a:xfrm>
        </p:spPr>
        <p:txBody>
          <a:bodyPr/>
          <a:lstStyle/>
          <a:p>
            <a:r>
              <a:rPr lang="en-US" sz="3136" dirty="0">
                <a:solidFill>
                  <a:schemeClr val="bg1">
                    <a:lumMod val="75000"/>
                  </a:schemeClr>
                </a:solidFill>
              </a:rPr>
              <a:t>Simple REST/OData APIs</a:t>
            </a:r>
          </a:p>
          <a:p>
            <a:r>
              <a:rPr lang="en-US" sz="3136" dirty="0">
                <a:solidFill>
                  <a:schemeClr val="bg1">
                    <a:lumMod val="75000"/>
                  </a:schemeClr>
                </a:solidFill>
              </a:rPr>
              <a:t>Versioned</a:t>
            </a:r>
          </a:p>
          <a:p>
            <a:r>
              <a:rPr lang="en-US" sz="3136" dirty="0">
                <a:solidFill>
                  <a:schemeClr val="bg1">
                    <a:lumMod val="75000"/>
                  </a:schemeClr>
                </a:solidFill>
              </a:rPr>
              <a:t>Expose Files, Sites, Mail, Calendar and Users</a:t>
            </a:r>
          </a:p>
          <a:p>
            <a:r>
              <a:rPr lang="en-US" sz="3136" dirty="0" err="1">
                <a:solidFill>
                  <a:schemeClr val="bg1">
                    <a:lumMod val="75000"/>
                  </a:schemeClr>
                </a:solidFill>
              </a:rPr>
              <a:t>AuthN</a:t>
            </a:r>
            <a:r>
              <a:rPr lang="en-US" sz="3136" dirty="0">
                <a:solidFill>
                  <a:schemeClr val="bg1">
                    <a:lumMod val="75000"/>
                  </a:schemeClr>
                </a:solidFill>
              </a:rPr>
              <a:t>/</a:t>
            </a:r>
            <a:r>
              <a:rPr lang="en-US" sz="3136" dirty="0" err="1">
                <a:solidFill>
                  <a:schemeClr val="bg1">
                    <a:lumMod val="75000"/>
                  </a:schemeClr>
                </a:solidFill>
              </a:rPr>
              <a:t>AuthZ</a:t>
            </a:r>
            <a:r>
              <a:rPr lang="en-US" sz="3136" dirty="0">
                <a:solidFill>
                  <a:schemeClr val="bg1">
                    <a:lumMod val="75000"/>
                  </a:schemeClr>
                </a:solidFill>
              </a:rPr>
              <a:t> via Azure AD and </a:t>
            </a:r>
            <a:r>
              <a:rPr lang="en-US" sz="3136" dirty="0" err="1">
                <a:solidFill>
                  <a:schemeClr val="bg1">
                    <a:lumMod val="75000"/>
                  </a:schemeClr>
                </a:solidFill>
              </a:rPr>
              <a:t>OAuth</a:t>
            </a:r>
            <a:endParaRPr lang="en-US" sz="3136" dirty="0">
              <a:solidFill>
                <a:schemeClr val="bg1">
                  <a:lumMod val="75000"/>
                </a:schemeClr>
              </a:solidFill>
            </a:endParaRPr>
          </a:p>
          <a:p>
            <a:endParaRPr lang="en-US" sz="3136" dirty="0">
              <a:solidFill>
                <a:schemeClr val="bg1">
                  <a:lumMod val="75000"/>
                </a:schemeClr>
              </a:solidFill>
            </a:endParaRPr>
          </a:p>
        </p:txBody>
      </p:sp>
      <p:pic>
        <p:nvPicPr>
          <p:cNvPr id="5122" name="Picture 2" descr="Free your developers Left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991484"/>
            <a:ext cx="1407331" cy="1865137"/>
          </a:xfrm>
          <a:prstGeom prst="rect">
            <a:avLst/>
          </a:prstGeom>
          <a:noFill/>
          <a:extLst>
            <a:ext uri="{909E8E84-426E-40DD-AFC4-6F175D3DCCD1}">
              <a14:hiddenFill xmlns:a14="http://schemas.microsoft.com/office/drawing/2010/main">
                <a:solidFill>
                  <a:srgbClr val="FFFFFF"/>
                </a:solidFill>
              </a14:hiddenFill>
            </a:ext>
          </a:extLst>
        </p:spPr>
      </p:pic>
      <p:sp>
        <p:nvSpPr>
          <p:cNvPr id="92" name="Freeform 5"/>
          <p:cNvSpPr>
            <a:spLocks noChangeAspect="1" noEditPoints="1"/>
          </p:cNvSpPr>
          <p:nvPr/>
        </p:nvSpPr>
        <p:spPr bwMode="auto">
          <a:xfrm>
            <a:off x="4265354" y="5142189"/>
            <a:ext cx="465022" cy="618102"/>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solidFill>
                <a:srgbClr val="505050">
                  <a:lumMod val="75000"/>
                </a:srgbClr>
              </a:solidFill>
            </a:endParaRPr>
          </a:p>
        </p:txBody>
      </p:sp>
      <p:sp>
        <p:nvSpPr>
          <p:cNvPr id="97" name="TextBox 96"/>
          <p:cNvSpPr txBox="1"/>
          <p:nvPr/>
        </p:nvSpPr>
        <p:spPr>
          <a:xfrm>
            <a:off x="2869311" y="5770413"/>
            <a:ext cx="1130573" cy="669658"/>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Users and </a:t>
            </a:r>
            <a:br>
              <a:rPr lang="en-US" sz="1372" dirty="0">
                <a:solidFill>
                  <a:srgbClr val="505050">
                    <a:lumMod val="75000"/>
                  </a:srgbClr>
                </a:solidFill>
              </a:rPr>
            </a:br>
            <a:r>
              <a:rPr lang="en-US" sz="1372" dirty="0">
                <a:solidFill>
                  <a:srgbClr val="505050">
                    <a:lumMod val="75000"/>
                  </a:srgbClr>
                </a:solidFill>
              </a:rPr>
              <a:t>groups</a:t>
            </a:r>
          </a:p>
        </p:txBody>
      </p:sp>
      <p:sp>
        <p:nvSpPr>
          <p:cNvPr id="98" name="TextBox 97"/>
          <p:cNvSpPr txBox="1"/>
          <p:nvPr/>
        </p:nvSpPr>
        <p:spPr>
          <a:xfrm>
            <a:off x="3932579" y="5785252"/>
            <a:ext cx="1130573" cy="479620"/>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Files</a:t>
            </a:r>
          </a:p>
        </p:txBody>
      </p:sp>
      <p:sp>
        <p:nvSpPr>
          <p:cNvPr id="99" name="TextBox 98"/>
          <p:cNvSpPr txBox="1"/>
          <p:nvPr/>
        </p:nvSpPr>
        <p:spPr>
          <a:xfrm>
            <a:off x="4927861" y="5770414"/>
            <a:ext cx="1130573" cy="479620"/>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Mail</a:t>
            </a:r>
          </a:p>
        </p:txBody>
      </p:sp>
      <p:sp>
        <p:nvSpPr>
          <p:cNvPr id="100" name="TextBox 99"/>
          <p:cNvSpPr txBox="1"/>
          <p:nvPr/>
        </p:nvSpPr>
        <p:spPr>
          <a:xfrm>
            <a:off x="6108020" y="5770413"/>
            <a:ext cx="1130573" cy="479620"/>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Calendar</a:t>
            </a:r>
          </a:p>
        </p:txBody>
      </p:sp>
      <p:sp>
        <p:nvSpPr>
          <p:cNvPr id="101" name="TextBox 100"/>
          <p:cNvSpPr txBox="1"/>
          <p:nvPr/>
        </p:nvSpPr>
        <p:spPr>
          <a:xfrm>
            <a:off x="7186581" y="5770412"/>
            <a:ext cx="1130573" cy="479620"/>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Contacts</a:t>
            </a:r>
          </a:p>
        </p:txBody>
      </p:sp>
      <p:sp>
        <p:nvSpPr>
          <p:cNvPr id="94" name="Freeform 18"/>
          <p:cNvSpPr>
            <a:spLocks noChangeAspect="1" noEditPoints="1"/>
          </p:cNvSpPr>
          <p:nvPr/>
        </p:nvSpPr>
        <p:spPr bwMode="auto">
          <a:xfrm>
            <a:off x="5163110" y="5163340"/>
            <a:ext cx="660073" cy="48727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lumMod val="75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solidFill>
                <a:srgbClr val="505050">
                  <a:lumMod val="75000"/>
                </a:srgbClr>
              </a:solidFill>
            </a:endParaRPr>
          </a:p>
        </p:txBody>
      </p:sp>
      <p:sp>
        <p:nvSpPr>
          <p:cNvPr id="95" name="Freeform 109"/>
          <p:cNvSpPr>
            <a:spLocks noChangeAspect="1" noEditPoints="1"/>
          </p:cNvSpPr>
          <p:nvPr/>
        </p:nvSpPr>
        <p:spPr bwMode="auto">
          <a:xfrm>
            <a:off x="6377395" y="5142189"/>
            <a:ext cx="591820" cy="555070"/>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505050">
                  <a:lumMod val="75000"/>
                </a:srgbClr>
              </a:solidFill>
            </a:endParaRPr>
          </a:p>
        </p:txBody>
      </p:sp>
      <p:sp>
        <p:nvSpPr>
          <p:cNvPr id="96" name="Freeform 5"/>
          <p:cNvSpPr>
            <a:spLocks noEditPoints="1"/>
          </p:cNvSpPr>
          <p:nvPr/>
        </p:nvSpPr>
        <p:spPr bwMode="auto">
          <a:xfrm>
            <a:off x="7506404" y="5136697"/>
            <a:ext cx="477591" cy="535564"/>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bg1">
              <a:lumMod val="75000"/>
            </a:schemeClr>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505050">
                  <a:lumMod val="75000"/>
                </a:srgbClr>
              </a:solidFill>
            </a:endParaRPr>
          </a:p>
        </p:txBody>
      </p:sp>
      <p:grpSp>
        <p:nvGrpSpPr>
          <p:cNvPr id="3" name="Group 2"/>
          <p:cNvGrpSpPr/>
          <p:nvPr/>
        </p:nvGrpSpPr>
        <p:grpSpPr>
          <a:xfrm>
            <a:off x="3211689" y="5250976"/>
            <a:ext cx="523984" cy="400526"/>
            <a:chOff x="3225522" y="4932144"/>
            <a:chExt cx="524120" cy="400630"/>
          </a:xfrm>
        </p:grpSpPr>
        <p:sp>
          <p:nvSpPr>
            <p:cNvPr id="102" name="Freeform 101"/>
            <p:cNvSpPr>
              <a:spLocks/>
            </p:cNvSpPr>
            <p:nvPr/>
          </p:nvSpPr>
          <p:spPr bwMode="auto">
            <a:xfrm>
              <a:off x="3301135" y="4961392"/>
              <a:ext cx="181248" cy="181243"/>
            </a:xfrm>
            <a:custGeom>
              <a:avLst/>
              <a:gdLst>
                <a:gd name="T0" fmla="*/ 172 w 326"/>
                <a:gd name="T1" fmla="*/ 1 h 326"/>
                <a:gd name="T2" fmla="*/ 189 w 326"/>
                <a:gd name="T3" fmla="*/ 3 h 326"/>
                <a:gd name="T4" fmla="*/ 212 w 326"/>
                <a:gd name="T5" fmla="*/ 7 h 326"/>
                <a:gd name="T6" fmla="*/ 242 w 326"/>
                <a:gd name="T7" fmla="*/ 20 h 326"/>
                <a:gd name="T8" fmla="*/ 267 w 326"/>
                <a:gd name="T9" fmla="*/ 37 h 326"/>
                <a:gd name="T10" fmla="*/ 290 w 326"/>
                <a:gd name="T11" fmla="*/ 59 h 326"/>
                <a:gd name="T12" fmla="*/ 308 w 326"/>
                <a:gd name="T13" fmla="*/ 86 h 326"/>
                <a:gd name="T14" fmla="*/ 320 w 326"/>
                <a:gd name="T15" fmla="*/ 115 h 326"/>
                <a:gd name="T16" fmla="*/ 325 w 326"/>
                <a:gd name="T17" fmla="*/ 139 h 326"/>
                <a:gd name="T18" fmla="*/ 326 w 326"/>
                <a:gd name="T19" fmla="*/ 154 h 326"/>
                <a:gd name="T20" fmla="*/ 326 w 326"/>
                <a:gd name="T21" fmla="*/ 171 h 326"/>
                <a:gd name="T22" fmla="*/ 325 w 326"/>
                <a:gd name="T23" fmla="*/ 187 h 326"/>
                <a:gd name="T24" fmla="*/ 320 w 326"/>
                <a:gd name="T25" fmla="*/ 210 h 326"/>
                <a:gd name="T26" fmla="*/ 308 w 326"/>
                <a:gd name="T27" fmla="*/ 240 h 326"/>
                <a:gd name="T28" fmla="*/ 290 w 326"/>
                <a:gd name="T29" fmla="*/ 267 h 326"/>
                <a:gd name="T30" fmla="*/ 267 w 326"/>
                <a:gd name="T31" fmla="*/ 289 h 326"/>
                <a:gd name="T32" fmla="*/ 242 w 326"/>
                <a:gd name="T33" fmla="*/ 306 h 326"/>
                <a:gd name="T34" fmla="*/ 212 w 326"/>
                <a:gd name="T35" fmla="*/ 318 h 326"/>
                <a:gd name="T36" fmla="*/ 189 w 326"/>
                <a:gd name="T37" fmla="*/ 323 h 326"/>
                <a:gd name="T38" fmla="*/ 172 w 326"/>
                <a:gd name="T39" fmla="*/ 326 h 326"/>
                <a:gd name="T40" fmla="*/ 156 w 326"/>
                <a:gd name="T41" fmla="*/ 326 h 326"/>
                <a:gd name="T42" fmla="*/ 139 w 326"/>
                <a:gd name="T43" fmla="*/ 323 h 326"/>
                <a:gd name="T44" fmla="*/ 116 w 326"/>
                <a:gd name="T45" fmla="*/ 318 h 326"/>
                <a:gd name="T46" fmla="*/ 86 w 326"/>
                <a:gd name="T47" fmla="*/ 306 h 326"/>
                <a:gd name="T48" fmla="*/ 60 w 326"/>
                <a:gd name="T49" fmla="*/ 289 h 326"/>
                <a:gd name="T50" fmla="*/ 38 w 326"/>
                <a:gd name="T51" fmla="*/ 267 h 326"/>
                <a:gd name="T52" fmla="*/ 20 w 326"/>
                <a:gd name="T53" fmla="*/ 240 h 326"/>
                <a:gd name="T54" fmla="*/ 8 w 326"/>
                <a:gd name="T55" fmla="*/ 210 h 326"/>
                <a:gd name="T56" fmla="*/ 2 w 326"/>
                <a:gd name="T57" fmla="*/ 187 h 326"/>
                <a:gd name="T58" fmla="*/ 0 w 326"/>
                <a:gd name="T59" fmla="*/ 171 h 326"/>
                <a:gd name="T60" fmla="*/ 0 w 326"/>
                <a:gd name="T61" fmla="*/ 154 h 326"/>
                <a:gd name="T62" fmla="*/ 2 w 326"/>
                <a:gd name="T63" fmla="*/ 139 h 326"/>
                <a:gd name="T64" fmla="*/ 8 w 326"/>
                <a:gd name="T65" fmla="*/ 115 h 326"/>
                <a:gd name="T66" fmla="*/ 20 w 326"/>
                <a:gd name="T67" fmla="*/ 86 h 326"/>
                <a:gd name="T68" fmla="*/ 38 w 326"/>
                <a:gd name="T69" fmla="*/ 59 h 326"/>
                <a:gd name="T70" fmla="*/ 60 w 326"/>
                <a:gd name="T71" fmla="*/ 37 h 326"/>
                <a:gd name="T72" fmla="*/ 86 w 326"/>
                <a:gd name="T73" fmla="*/ 20 h 326"/>
                <a:gd name="T74" fmla="*/ 116 w 326"/>
                <a:gd name="T75" fmla="*/ 7 h 326"/>
                <a:gd name="T76" fmla="*/ 139 w 326"/>
                <a:gd name="T77" fmla="*/ 3 h 326"/>
                <a:gd name="T78" fmla="*/ 156 w 326"/>
                <a:gd name="T79" fmla="*/ 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6" h="326">
                  <a:moveTo>
                    <a:pt x="164" y="0"/>
                  </a:moveTo>
                  <a:lnTo>
                    <a:pt x="172" y="1"/>
                  </a:lnTo>
                  <a:lnTo>
                    <a:pt x="181" y="1"/>
                  </a:lnTo>
                  <a:lnTo>
                    <a:pt x="189" y="3"/>
                  </a:lnTo>
                  <a:lnTo>
                    <a:pt x="197" y="4"/>
                  </a:lnTo>
                  <a:lnTo>
                    <a:pt x="212" y="7"/>
                  </a:lnTo>
                  <a:lnTo>
                    <a:pt x="228" y="14"/>
                  </a:lnTo>
                  <a:lnTo>
                    <a:pt x="242" y="20"/>
                  </a:lnTo>
                  <a:lnTo>
                    <a:pt x="255" y="28"/>
                  </a:lnTo>
                  <a:lnTo>
                    <a:pt x="267" y="37"/>
                  </a:lnTo>
                  <a:lnTo>
                    <a:pt x="280" y="48"/>
                  </a:lnTo>
                  <a:lnTo>
                    <a:pt x="290" y="59"/>
                  </a:lnTo>
                  <a:lnTo>
                    <a:pt x="300" y="72"/>
                  </a:lnTo>
                  <a:lnTo>
                    <a:pt x="308" y="86"/>
                  </a:lnTo>
                  <a:lnTo>
                    <a:pt x="314" y="100"/>
                  </a:lnTo>
                  <a:lnTo>
                    <a:pt x="320" y="115"/>
                  </a:lnTo>
                  <a:lnTo>
                    <a:pt x="323" y="131"/>
                  </a:lnTo>
                  <a:lnTo>
                    <a:pt x="325" y="139"/>
                  </a:lnTo>
                  <a:lnTo>
                    <a:pt x="326" y="146"/>
                  </a:lnTo>
                  <a:lnTo>
                    <a:pt x="326" y="154"/>
                  </a:lnTo>
                  <a:lnTo>
                    <a:pt x="326" y="164"/>
                  </a:lnTo>
                  <a:lnTo>
                    <a:pt x="326" y="171"/>
                  </a:lnTo>
                  <a:lnTo>
                    <a:pt x="326" y="179"/>
                  </a:lnTo>
                  <a:lnTo>
                    <a:pt x="325" y="187"/>
                  </a:lnTo>
                  <a:lnTo>
                    <a:pt x="323" y="196"/>
                  </a:lnTo>
                  <a:lnTo>
                    <a:pt x="320" y="210"/>
                  </a:lnTo>
                  <a:lnTo>
                    <a:pt x="314" y="226"/>
                  </a:lnTo>
                  <a:lnTo>
                    <a:pt x="308" y="240"/>
                  </a:lnTo>
                  <a:lnTo>
                    <a:pt x="300" y="254"/>
                  </a:lnTo>
                  <a:lnTo>
                    <a:pt x="290" y="267"/>
                  </a:lnTo>
                  <a:lnTo>
                    <a:pt x="280" y="278"/>
                  </a:lnTo>
                  <a:lnTo>
                    <a:pt x="267" y="289"/>
                  </a:lnTo>
                  <a:lnTo>
                    <a:pt x="255" y="298"/>
                  </a:lnTo>
                  <a:lnTo>
                    <a:pt x="242" y="306"/>
                  </a:lnTo>
                  <a:lnTo>
                    <a:pt x="228" y="312"/>
                  </a:lnTo>
                  <a:lnTo>
                    <a:pt x="212" y="318"/>
                  </a:lnTo>
                  <a:lnTo>
                    <a:pt x="197" y="323"/>
                  </a:lnTo>
                  <a:lnTo>
                    <a:pt x="189" y="323"/>
                  </a:lnTo>
                  <a:lnTo>
                    <a:pt x="181" y="324"/>
                  </a:lnTo>
                  <a:lnTo>
                    <a:pt x="172" y="326"/>
                  </a:lnTo>
                  <a:lnTo>
                    <a:pt x="164" y="326"/>
                  </a:lnTo>
                  <a:lnTo>
                    <a:pt x="156" y="326"/>
                  </a:lnTo>
                  <a:lnTo>
                    <a:pt x="147" y="324"/>
                  </a:lnTo>
                  <a:lnTo>
                    <a:pt x="139" y="323"/>
                  </a:lnTo>
                  <a:lnTo>
                    <a:pt x="131" y="323"/>
                  </a:lnTo>
                  <a:lnTo>
                    <a:pt x="116" y="318"/>
                  </a:lnTo>
                  <a:lnTo>
                    <a:pt x="100" y="312"/>
                  </a:lnTo>
                  <a:lnTo>
                    <a:pt x="86" y="306"/>
                  </a:lnTo>
                  <a:lnTo>
                    <a:pt x="72" y="298"/>
                  </a:lnTo>
                  <a:lnTo>
                    <a:pt x="60" y="289"/>
                  </a:lnTo>
                  <a:lnTo>
                    <a:pt x="49" y="278"/>
                  </a:lnTo>
                  <a:lnTo>
                    <a:pt x="38" y="267"/>
                  </a:lnTo>
                  <a:lnTo>
                    <a:pt x="28" y="254"/>
                  </a:lnTo>
                  <a:lnTo>
                    <a:pt x="20" y="240"/>
                  </a:lnTo>
                  <a:lnTo>
                    <a:pt x="13" y="226"/>
                  </a:lnTo>
                  <a:lnTo>
                    <a:pt x="8" y="210"/>
                  </a:lnTo>
                  <a:lnTo>
                    <a:pt x="3" y="196"/>
                  </a:lnTo>
                  <a:lnTo>
                    <a:pt x="2" y="187"/>
                  </a:lnTo>
                  <a:lnTo>
                    <a:pt x="2" y="179"/>
                  </a:lnTo>
                  <a:lnTo>
                    <a:pt x="0" y="171"/>
                  </a:lnTo>
                  <a:lnTo>
                    <a:pt x="0" y="164"/>
                  </a:lnTo>
                  <a:lnTo>
                    <a:pt x="0" y="154"/>
                  </a:lnTo>
                  <a:lnTo>
                    <a:pt x="2" y="146"/>
                  </a:lnTo>
                  <a:lnTo>
                    <a:pt x="2" y="139"/>
                  </a:lnTo>
                  <a:lnTo>
                    <a:pt x="3" y="131"/>
                  </a:lnTo>
                  <a:lnTo>
                    <a:pt x="8" y="115"/>
                  </a:lnTo>
                  <a:lnTo>
                    <a:pt x="13" y="100"/>
                  </a:lnTo>
                  <a:lnTo>
                    <a:pt x="20" y="86"/>
                  </a:lnTo>
                  <a:lnTo>
                    <a:pt x="28" y="72"/>
                  </a:lnTo>
                  <a:lnTo>
                    <a:pt x="38" y="59"/>
                  </a:lnTo>
                  <a:lnTo>
                    <a:pt x="49" y="48"/>
                  </a:lnTo>
                  <a:lnTo>
                    <a:pt x="60" y="37"/>
                  </a:lnTo>
                  <a:lnTo>
                    <a:pt x="72" y="28"/>
                  </a:lnTo>
                  <a:lnTo>
                    <a:pt x="86" y="20"/>
                  </a:lnTo>
                  <a:lnTo>
                    <a:pt x="100" y="14"/>
                  </a:lnTo>
                  <a:lnTo>
                    <a:pt x="116" y="7"/>
                  </a:lnTo>
                  <a:lnTo>
                    <a:pt x="131" y="4"/>
                  </a:lnTo>
                  <a:lnTo>
                    <a:pt x="139" y="3"/>
                  </a:lnTo>
                  <a:lnTo>
                    <a:pt x="147" y="1"/>
                  </a:lnTo>
                  <a:lnTo>
                    <a:pt x="156" y="1"/>
                  </a:lnTo>
                  <a:lnTo>
                    <a:pt x="164" y="0"/>
                  </a:lnTo>
                  <a:close/>
                </a:path>
              </a:pathLst>
            </a:custGeom>
            <a:solidFill>
              <a:schemeClr val="bg1">
                <a:lumMod val="75000"/>
              </a:schemeClr>
            </a:solid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a:solidFill>
                  <a:srgbClr val="505050">
                    <a:lumMod val="75000"/>
                  </a:srgbClr>
                </a:solidFill>
              </a:endParaRPr>
            </a:p>
          </p:txBody>
        </p:sp>
        <p:sp>
          <p:nvSpPr>
            <p:cNvPr id="103" name="Freeform 102"/>
            <p:cNvSpPr>
              <a:spLocks/>
            </p:cNvSpPr>
            <p:nvPr/>
          </p:nvSpPr>
          <p:spPr bwMode="auto">
            <a:xfrm>
              <a:off x="3225522" y="5148195"/>
              <a:ext cx="332472" cy="184579"/>
            </a:xfrm>
            <a:custGeom>
              <a:avLst/>
              <a:gdLst>
                <a:gd name="T0" fmla="*/ 587 w 598"/>
                <a:gd name="T1" fmla="*/ 158 h 331"/>
                <a:gd name="T2" fmla="*/ 578 w 598"/>
                <a:gd name="T3" fmla="*/ 117 h 331"/>
                <a:gd name="T4" fmla="*/ 567 w 598"/>
                <a:gd name="T5" fmla="*/ 87 h 331"/>
                <a:gd name="T6" fmla="*/ 550 w 598"/>
                <a:gd name="T7" fmla="*/ 59 h 331"/>
                <a:gd name="T8" fmla="*/ 520 w 598"/>
                <a:gd name="T9" fmla="*/ 36 h 331"/>
                <a:gd name="T10" fmla="*/ 492 w 598"/>
                <a:gd name="T11" fmla="*/ 25 h 331"/>
                <a:gd name="T12" fmla="*/ 455 w 598"/>
                <a:gd name="T13" fmla="*/ 14 h 331"/>
                <a:gd name="T14" fmla="*/ 430 w 598"/>
                <a:gd name="T15" fmla="*/ 6 h 331"/>
                <a:gd name="T16" fmla="*/ 409 w 598"/>
                <a:gd name="T17" fmla="*/ 2 h 331"/>
                <a:gd name="T18" fmla="*/ 401 w 598"/>
                <a:gd name="T19" fmla="*/ 0 h 331"/>
                <a:gd name="T20" fmla="*/ 394 w 598"/>
                <a:gd name="T21" fmla="*/ 23 h 331"/>
                <a:gd name="T22" fmla="*/ 370 w 598"/>
                <a:gd name="T23" fmla="*/ 69 h 331"/>
                <a:gd name="T24" fmla="*/ 333 w 598"/>
                <a:gd name="T25" fmla="*/ 128 h 331"/>
                <a:gd name="T26" fmla="*/ 308 w 598"/>
                <a:gd name="T27" fmla="*/ 162 h 331"/>
                <a:gd name="T28" fmla="*/ 300 w 598"/>
                <a:gd name="T29" fmla="*/ 169 h 331"/>
                <a:gd name="T30" fmla="*/ 280 w 598"/>
                <a:gd name="T31" fmla="*/ 147 h 331"/>
                <a:gd name="T32" fmla="*/ 252 w 598"/>
                <a:gd name="T33" fmla="*/ 105 h 331"/>
                <a:gd name="T34" fmla="*/ 216 w 598"/>
                <a:gd name="T35" fmla="*/ 45 h 331"/>
                <a:gd name="T36" fmla="*/ 199 w 598"/>
                <a:gd name="T37" fmla="*/ 5 h 331"/>
                <a:gd name="T38" fmla="*/ 196 w 598"/>
                <a:gd name="T39" fmla="*/ 2 h 331"/>
                <a:gd name="T40" fmla="*/ 178 w 598"/>
                <a:gd name="T41" fmla="*/ 5 h 331"/>
                <a:gd name="T42" fmla="*/ 166 w 598"/>
                <a:gd name="T43" fmla="*/ 8 h 331"/>
                <a:gd name="T44" fmla="*/ 125 w 598"/>
                <a:gd name="T45" fmla="*/ 19 h 331"/>
                <a:gd name="T46" fmla="*/ 93 w 598"/>
                <a:gd name="T47" fmla="*/ 30 h 331"/>
                <a:gd name="T48" fmla="*/ 68 w 598"/>
                <a:gd name="T49" fmla="*/ 44 h 331"/>
                <a:gd name="T50" fmla="*/ 38 w 598"/>
                <a:gd name="T51" fmla="*/ 75 h 331"/>
                <a:gd name="T52" fmla="*/ 27 w 598"/>
                <a:gd name="T53" fmla="*/ 101 h 331"/>
                <a:gd name="T54" fmla="*/ 18 w 598"/>
                <a:gd name="T55" fmla="*/ 136 h 331"/>
                <a:gd name="T56" fmla="*/ 8 w 598"/>
                <a:gd name="T57" fmla="*/ 181 h 331"/>
                <a:gd name="T58" fmla="*/ 4 w 598"/>
                <a:gd name="T59" fmla="*/ 211 h 331"/>
                <a:gd name="T60" fmla="*/ 0 w 598"/>
                <a:gd name="T61" fmla="*/ 228 h 331"/>
                <a:gd name="T62" fmla="*/ 2 w 598"/>
                <a:gd name="T63" fmla="*/ 244 h 331"/>
                <a:gd name="T64" fmla="*/ 10 w 598"/>
                <a:gd name="T65" fmla="*/ 262 h 331"/>
                <a:gd name="T66" fmla="*/ 27 w 598"/>
                <a:gd name="T67" fmla="*/ 279 h 331"/>
                <a:gd name="T68" fmla="*/ 55 w 598"/>
                <a:gd name="T69" fmla="*/ 294 h 331"/>
                <a:gd name="T70" fmla="*/ 91 w 598"/>
                <a:gd name="T71" fmla="*/ 306 h 331"/>
                <a:gd name="T72" fmla="*/ 135 w 598"/>
                <a:gd name="T73" fmla="*/ 317 h 331"/>
                <a:gd name="T74" fmla="*/ 241 w 598"/>
                <a:gd name="T75" fmla="*/ 329 h 331"/>
                <a:gd name="T76" fmla="*/ 300 w 598"/>
                <a:gd name="T77" fmla="*/ 331 h 331"/>
                <a:gd name="T78" fmla="*/ 414 w 598"/>
                <a:gd name="T79" fmla="*/ 325 h 331"/>
                <a:gd name="T80" fmla="*/ 475 w 598"/>
                <a:gd name="T81" fmla="*/ 315 h 331"/>
                <a:gd name="T82" fmla="*/ 517 w 598"/>
                <a:gd name="T83" fmla="*/ 304 h 331"/>
                <a:gd name="T84" fmla="*/ 551 w 598"/>
                <a:gd name="T85" fmla="*/ 290 h 331"/>
                <a:gd name="T86" fmla="*/ 578 w 598"/>
                <a:gd name="T87" fmla="*/ 275 h 331"/>
                <a:gd name="T88" fmla="*/ 593 w 598"/>
                <a:gd name="T89" fmla="*/ 258 h 331"/>
                <a:gd name="T90" fmla="*/ 598 w 598"/>
                <a:gd name="T91" fmla="*/ 240 h 331"/>
                <a:gd name="T92" fmla="*/ 598 w 598"/>
                <a:gd name="T93" fmla="*/ 223 h 331"/>
                <a:gd name="T94" fmla="*/ 595 w 598"/>
                <a:gd name="T95" fmla="*/ 20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331">
                  <a:moveTo>
                    <a:pt x="593" y="195"/>
                  </a:moveTo>
                  <a:lnTo>
                    <a:pt x="590" y="181"/>
                  </a:lnTo>
                  <a:lnTo>
                    <a:pt x="589" y="169"/>
                  </a:lnTo>
                  <a:lnTo>
                    <a:pt x="587" y="158"/>
                  </a:lnTo>
                  <a:lnTo>
                    <a:pt x="584" y="147"/>
                  </a:lnTo>
                  <a:lnTo>
                    <a:pt x="582" y="136"/>
                  </a:lnTo>
                  <a:lnTo>
                    <a:pt x="579" y="126"/>
                  </a:lnTo>
                  <a:lnTo>
                    <a:pt x="578" y="117"/>
                  </a:lnTo>
                  <a:lnTo>
                    <a:pt x="575" y="109"/>
                  </a:lnTo>
                  <a:lnTo>
                    <a:pt x="573" y="101"/>
                  </a:lnTo>
                  <a:lnTo>
                    <a:pt x="570" y="94"/>
                  </a:lnTo>
                  <a:lnTo>
                    <a:pt x="567" y="87"/>
                  </a:lnTo>
                  <a:lnTo>
                    <a:pt x="564" y="81"/>
                  </a:lnTo>
                  <a:lnTo>
                    <a:pt x="561" y="75"/>
                  </a:lnTo>
                  <a:lnTo>
                    <a:pt x="558" y="69"/>
                  </a:lnTo>
                  <a:lnTo>
                    <a:pt x="550" y="59"/>
                  </a:lnTo>
                  <a:lnTo>
                    <a:pt x="542" y="50"/>
                  </a:lnTo>
                  <a:lnTo>
                    <a:pt x="531" y="44"/>
                  </a:lnTo>
                  <a:lnTo>
                    <a:pt x="526" y="39"/>
                  </a:lnTo>
                  <a:lnTo>
                    <a:pt x="520" y="36"/>
                  </a:lnTo>
                  <a:lnTo>
                    <a:pt x="514" y="33"/>
                  </a:lnTo>
                  <a:lnTo>
                    <a:pt x="508" y="30"/>
                  </a:lnTo>
                  <a:lnTo>
                    <a:pt x="500" y="28"/>
                  </a:lnTo>
                  <a:lnTo>
                    <a:pt x="492" y="25"/>
                  </a:lnTo>
                  <a:lnTo>
                    <a:pt x="483" y="22"/>
                  </a:lnTo>
                  <a:lnTo>
                    <a:pt x="475" y="19"/>
                  </a:lnTo>
                  <a:lnTo>
                    <a:pt x="465" y="16"/>
                  </a:lnTo>
                  <a:lnTo>
                    <a:pt x="455" y="14"/>
                  </a:lnTo>
                  <a:lnTo>
                    <a:pt x="444" y="11"/>
                  </a:lnTo>
                  <a:lnTo>
                    <a:pt x="433" y="8"/>
                  </a:lnTo>
                  <a:lnTo>
                    <a:pt x="431" y="8"/>
                  </a:lnTo>
                  <a:lnTo>
                    <a:pt x="430" y="6"/>
                  </a:lnTo>
                  <a:lnTo>
                    <a:pt x="426" y="6"/>
                  </a:lnTo>
                  <a:lnTo>
                    <a:pt x="420" y="5"/>
                  </a:lnTo>
                  <a:lnTo>
                    <a:pt x="416" y="3"/>
                  </a:lnTo>
                  <a:lnTo>
                    <a:pt x="409" y="2"/>
                  </a:lnTo>
                  <a:lnTo>
                    <a:pt x="406" y="0"/>
                  </a:lnTo>
                  <a:lnTo>
                    <a:pt x="405" y="0"/>
                  </a:lnTo>
                  <a:lnTo>
                    <a:pt x="403" y="0"/>
                  </a:lnTo>
                  <a:lnTo>
                    <a:pt x="401" y="0"/>
                  </a:lnTo>
                  <a:lnTo>
                    <a:pt x="401" y="0"/>
                  </a:lnTo>
                  <a:lnTo>
                    <a:pt x="400" y="5"/>
                  </a:lnTo>
                  <a:lnTo>
                    <a:pt x="398" y="14"/>
                  </a:lnTo>
                  <a:lnTo>
                    <a:pt x="394" y="23"/>
                  </a:lnTo>
                  <a:lnTo>
                    <a:pt x="389" y="34"/>
                  </a:lnTo>
                  <a:lnTo>
                    <a:pt x="383" y="45"/>
                  </a:lnTo>
                  <a:lnTo>
                    <a:pt x="377" y="58"/>
                  </a:lnTo>
                  <a:lnTo>
                    <a:pt x="370" y="69"/>
                  </a:lnTo>
                  <a:lnTo>
                    <a:pt x="355" y="94"/>
                  </a:lnTo>
                  <a:lnTo>
                    <a:pt x="348" y="105"/>
                  </a:lnTo>
                  <a:lnTo>
                    <a:pt x="341" y="117"/>
                  </a:lnTo>
                  <a:lnTo>
                    <a:pt x="333" y="128"/>
                  </a:lnTo>
                  <a:lnTo>
                    <a:pt x="327" y="137"/>
                  </a:lnTo>
                  <a:lnTo>
                    <a:pt x="319" y="147"/>
                  </a:lnTo>
                  <a:lnTo>
                    <a:pt x="314" y="156"/>
                  </a:lnTo>
                  <a:lnTo>
                    <a:pt x="308" y="162"/>
                  </a:lnTo>
                  <a:lnTo>
                    <a:pt x="305" y="169"/>
                  </a:lnTo>
                  <a:lnTo>
                    <a:pt x="300" y="169"/>
                  </a:lnTo>
                  <a:lnTo>
                    <a:pt x="300" y="169"/>
                  </a:lnTo>
                  <a:lnTo>
                    <a:pt x="300" y="169"/>
                  </a:lnTo>
                  <a:lnTo>
                    <a:pt x="295" y="169"/>
                  </a:lnTo>
                  <a:lnTo>
                    <a:pt x="291" y="162"/>
                  </a:lnTo>
                  <a:lnTo>
                    <a:pt x="286" y="156"/>
                  </a:lnTo>
                  <a:lnTo>
                    <a:pt x="280" y="147"/>
                  </a:lnTo>
                  <a:lnTo>
                    <a:pt x="274" y="137"/>
                  </a:lnTo>
                  <a:lnTo>
                    <a:pt x="266" y="128"/>
                  </a:lnTo>
                  <a:lnTo>
                    <a:pt x="259" y="117"/>
                  </a:lnTo>
                  <a:lnTo>
                    <a:pt x="252" y="105"/>
                  </a:lnTo>
                  <a:lnTo>
                    <a:pt x="244" y="94"/>
                  </a:lnTo>
                  <a:lnTo>
                    <a:pt x="230" y="69"/>
                  </a:lnTo>
                  <a:lnTo>
                    <a:pt x="222" y="58"/>
                  </a:lnTo>
                  <a:lnTo>
                    <a:pt x="216" y="45"/>
                  </a:lnTo>
                  <a:lnTo>
                    <a:pt x="210" y="34"/>
                  </a:lnTo>
                  <a:lnTo>
                    <a:pt x="205" y="23"/>
                  </a:lnTo>
                  <a:lnTo>
                    <a:pt x="202" y="14"/>
                  </a:lnTo>
                  <a:lnTo>
                    <a:pt x="199" y="5"/>
                  </a:lnTo>
                  <a:lnTo>
                    <a:pt x="199" y="2"/>
                  </a:lnTo>
                  <a:lnTo>
                    <a:pt x="197" y="2"/>
                  </a:lnTo>
                  <a:lnTo>
                    <a:pt x="197" y="2"/>
                  </a:lnTo>
                  <a:lnTo>
                    <a:pt x="196" y="2"/>
                  </a:lnTo>
                  <a:lnTo>
                    <a:pt x="194" y="2"/>
                  </a:lnTo>
                  <a:lnTo>
                    <a:pt x="189" y="3"/>
                  </a:lnTo>
                  <a:lnTo>
                    <a:pt x="185" y="3"/>
                  </a:lnTo>
                  <a:lnTo>
                    <a:pt x="178" y="5"/>
                  </a:lnTo>
                  <a:lnTo>
                    <a:pt x="174" y="6"/>
                  </a:lnTo>
                  <a:lnTo>
                    <a:pt x="169" y="6"/>
                  </a:lnTo>
                  <a:lnTo>
                    <a:pt x="167" y="8"/>
                  </a:lnTo>
                  <a:lnTo>
                    <a:pt x="166" y="8"/>
                  </a:lnTo>
                  <a:lnTo>
                    <a:pt x="155" y="11"/>
                  </a:lnTo>
                  <a:lnTo>
                    <a:pt x="144" y="14"/>
                  </a:lnTo>
                  <a:lnTo>
                    <a:pt x="135" y="16"/>
                  </a:lnTo>
                  <a:lnTo>
                    <a:pt x="125" y="19"/>
                  </a:lnTo>
                  <a:lnTo>
                    <a:pt x="116" y="22"/>
                  </a:lnTo>
                  <a:lnTo>
                    <a:pt x="108" y="25"/>
                  </a:lnTo>
                  <a:lnTo>
                    <a:pt x="100" y="28"/>
                  </a:lnTo>
                  <a:lnTo>
                    <a:pt x="93" y="30"/>
                  </a:lnTo>
                  <a:lnTo>
                    <a:pt x="85" y="33"/>
                  </a:lnTo>
                  <a:lnTo>
                    <a:pt x="78" y="36"/>
                  </a:lnTo>
                  <a:lnTo>
                    <a:pt x="74" y="39"/>
                  </a:lnTo>
                  <a:lnTo>
                    <a:pt x="68" y="44"/>
                  </a:lnTo>
                  <a:lnTo>
                    <a:pt x="58" y="50"/>
                  </a:lnTo>
                  <a:lnTo>
                    <a:pt x="49" y="59"/>
                  </a:lnTo>
                  <a:lnTo>
                    <a:pt x="41" y="69"/>
                  </a:lnTo>
                  <a:lnTo>
                    <a:pt x="38" y="75"/>
                  </a:lnTo>
                  <a:lnTo>
                    <a:pt x="35" y="81"/>
                  </a:lnTo>
                  <a:lnTo>
                    <a:pt x="32" y="87"/>
                  </a:lnTo>
                  <a:lnTo>
                    <a:pt x="29" y="94"/>
                  </a:lnTo>
                  <a:lnTo>
                    <a:pt x="27" y="101"/>
                  </a:lnTo>
                  <a:lnTo>
                    <a:pt x="24" y="109"/>
                  </a:lnTo>
                  <a:lnTo>
                    <a:pt x="22" y="117"/>
                  </a:lnTo>
                  <a:lnTo>
                    <a:pt x="19" y="126"/>
                  </a:lnTo>
                  <a:lnTo>
                    <a:pt x="18" y="136"/>
                  </a:lnTo>
                  <a:lnTo>
                    <a:pt x="15" y="147"/>
                  </a:lnTo>
                  <a:lnTo>
                    <a:pt x="13" y="158"/>
                  </a:lnTo>
                  <a:lnTo>
                    <a:pt x="10" y="169"/>
                  </a:lnTo>
                  <a:lnTo>
                    <a:pt x="8" y="181"/>
                  </a:lnTo>
                  <a:lnTo>
                    <a:pt x="5" y="195"/>
                  </a:lnTo>
                  <a:lnTo>
                    <a:pt x="5" y="200"/>
                  </a:lnTo>
                  <a:lnTo>
                    <a:pt x="4" y="206"/>
                  </a:lnTo>
                  <a:lnTo>
                    <a:pt x="4" y="211"/>
                  </a:lnTo>
                  <a:lnTo>
                    <a:pt x="2" y="215"/>
                  </a:lnTo>
                  <a:lnTo>
                    <a:pt x="2" y="219"/>
                  </a:lnTo>
                  <a:lnTo>
                    <a:pt x="2" y="223"/>
                  </a:lnTo>
                  <a:lnTo>
                    <a:pt x="0" y="228"/>
                  </a:lnTo>
                  <a:lnTo>
                    <a:pt x="0" y="233"/>
                  </a:lnTo>
                  <a:lnTo>
                    <a:pt x="0" y="237"/>
                  </a:lnTo>
                  <a:lnTo>
                    <a:pt x="2" y="240"/>
                  </a:lnTo>
                  <a:lnTo>
                    <a:pt x="2" y="244"/>
                  </a:lnTo>
                  <a:lnTo>
                    <a:pt x="2" y="248"/>
                  </a:lnTo>
                  <a:lnTo>
                    <a:pt x="4" y="253"/>
                  </a:lnTo>
                  <a:lnTo>
                    <a:pt x="7" y="258"/>
                  </a:lnTo>
                  <a:lnTo>
                    <a:pt x="10" y="262"/>
                  </a:lnTo>
                  <a:lnTo>
                    <a:pt x="13" y="267"/>
                  </a:lnTo>
                  <a:lnTo>
                    <a:pt x="18" y="270"/>
                  </a:lnTo>
                  <a:lnTo>
                    <a:pt x="22" y="275"/>
                  </a:lnTo>
                  <a:lnTo>
                    <a:pt x="27" y="279"/>
                  </a:lnTo>
                  <a:lnTo>
                    <a:pt x="33" y="283"/>
                  </a:lnTo>
                  <a:lnTo>
                    <a:pt x="39" y="287"/>
                  </a:lnTo>
                  <a:lnTo>
                    <a:pt x="47" y="290"/>
                  </a:lnTo>
                  <a:lnTo>
                    <a:pt x="55" y="294"/>
                  </a:lnTo>
                  <a:lnTo>
                    <a:pt x="63" y="297"/>
                  </a:lnTo>
                  <a:lnTo>
                    <a:pt x="72" y="301"/>
                  </a:lnTo>
                  <a:lnTo>
                    <a:pt x="82" y="304"/>
                  </a:lnTo>
                  <a:lnTo>
                    <a:pt x="91" y="306"/>
                  </a:lnTo>
                  <a:lnTo>
                    <a:pt x="102" y="309"/>
                  </a:lnTo>
                  <a:lnTo>
                    <a:pt x="113" y="312"/>
                  </a:lnTo>
                  <a:lnTo>
                    <a:pt x="124" y="315"/>
                  </a:lnTo>
                  <a:lnTo>
                    <a:pt x="135" y="317"/>
                  </a:lnTo>
                  <a:lnTo>
                    <a:pt x="160" y="322"/>
                  </a:lnTo>
                  <a:lnTo>
                    <a:pt x="185" y="325"/>
                  </a:lnTo>
                  <a:lnTo>
                    <a:pt x="213" y="328"/>
                  </a:lnTo>
                  <a:lnTo>
                    <a:pt x="241" y="329"/>
                  </a:lnTo>
                  <a:lnTo>
                    <a:pt x="269" y="331"/>
                  </a:lnTo>
                  <a:lnTo>
                    <a:pt x="300" y="331"/>
                  </a:lnTo>
                  <a:lnTo>
                    <a:pt x="300" y="331"/>
                  </a:lnTo>
                  <a:lnTo>
                    <a:pt x="300" y="331"/>
                  </a:lnTo>
                  <a:lnTo>
                    <a:pt x="330" y="331"/>
                  </a:lnTo>
                  <a:lnTo>
                    <a:pt x="359" y="329"/>
                  </a:lnTo>
                  <a:lnTo>
                    <a:pt x="387" y="328"/>
                  </a:lnTo>
                  <a:lnTo>
                    <a:pt x="414" y="325"/>
                  </a:lnTo>
                  <a:lnTo>
                    <a:pt x="439" y="322"/>
                  </a:lnTo>
                  <a:lnTo>
                    <a:pt x="451" y="319"/>
                  </a:lnTo>
                  <a:lnTo>
                    <a:pt x="464" y="317"/>
                  </a:lnTo>
                  <a:lnTo>
                    <a:pt x="475" y="315"/>
                  </a:lnTo>
                  <a:lnTo>
                    <a:pt x="487" y="312"/>
                  </a:lnTo>
                  <a:lnTo>
                    <a:pt x="497" y="309"/>
                  </a:lnTo>
                  <a:lnTo>
                    <a:pt x="508" y="306"/>
                  </a:lnTo>
                  <a:lnTo>
                    <a:pt x="517" y="304"/>
                  </a:lnTo>
                  <a:lnTo>
                    <a:pt x="526" y="301"/>
                  </a:lnTo>
                  <a:lnTo>
                    <a:pt x="536" y="297"/>
                  </a:lnTo>
                  <a:lnTo>
                    <a:pt x="543" y="294"/>
                  </a:lnTo>
                  <a:lnTo>
                    <a:pt x="551" y="290"/>
                  </a:lnTo>
                  <a:lnTo>
                    <a:pt x="559" y="287"/>
                  </a:lnTo>
                  <a:lnTo>
                    <a:pt x="565" y="283"/>
                  </a:lnTo>
                  <a:lnTo>
                    <a:pt x="572" y="279"/>
                  </a:lnTo>
                  <a:lnTo>
                    <a:pt x="578" y="275"/>
                  </a:lnTo>
                  <a:lnTo>
                    <a:pt x="582" y="270"/>
                  </a:lnTo>
                  <a:lnTo>
                    <a:pt x="586" y="267"/>
                  </a:lnTo>
                  <a:lnTo>
                    <a:pt x="590" y="262"/>
                  </a:lnTo>
                  <a:lnTo>
                    <a:pt x="593" y="258"/>
                  </a:lnTo>
                  <a:lnTo>
                    <a:pt x="595" y="253"/>
                  </a:lnTo>
                  <a:lnTo>
                    <a:pt x="597" y="248"/>
                  </a:lnTo>
                  <a:lnTo>
                    <a:pt x="598" y="244"/>
                  </a:lnTo>
                  <a:lnTo>
                    <a:pt x="598" y="240"/>
                  </a:lnTo>
                  <a:lnTo>
                    <a:pt x="598" y="237"/>
                  </a:lnTo>
                  <a:lnTo>
                    <a:pt x="598" y="233"/>
                  </a:lnTo>
                  <a:lnTo>
                    <a:pt x="598" y="228"/>
                  </a:lnTo>
                  <a:lnTo>
                    <a:pt x="598" y="223"/>
                  </a:lnTo>
                  <a:lnTo>
                    <a:pt x="597" y="219"/>
                  </a:lnTo>
                  <a:lnTo>
                    <a:pt x="597" y="215"/>
                  </a:lnTo>
                  <a:lnTo>
                    <a:pt x="597" y="211"/>
                  </a:lnTo>
                  <a:lnTo>
                    <a:pt x="595" y="206"/>
                  </a:lnTo>
                  <a:lnTo>
                    <a:pt x="595" y="200"/>
                  </a:lnTo>
                  <a:lnTo>
                    <a:pt x="593" y="195"/>
                  </a:lnTo>
                  <a:lnTo>
                    <a:pt x="593" y="195"/>
                  </a:lnTo>
                  <a:close/>
                </a:path>
              </a:pathLst>
            </a:custGeom>
            <a:solidFill>
              <a:schemeClr val="bg1">
                <a:lumMod val="75000"/>
              </a:schemeClr>
            </a:solid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a:solidFill>
                  <a:srgbClr val="505050">
                    <a:lumMod val="75000"/>
                  </a:srgbClr>
                </a:solidFill>
              </a:endParaRPr>
            </a:p>
          </p:txBody>
        </p:sp>
        <p:sp>
          <p:nvSpPr>
            <p:cNvPr id="104" name="Freeform 103"/>
            <p:cNvSpPr>
              <a:spLocks/>
            </p:cNvSpPr>
            <p:nvPr/>
          </p:nvSpPr>
          <p:spPr bwMode="auto">
            <a:xfrm>
              <a:off x="3532039" y="4932144"/>
              <a:ext cx="153547" cy="153543"/>
            </a:xfrm>
            <a:custGeom>
              <a:avLst/>
              <a:gdLst>
                <a:gd name="T0" fmla="*/ 172 w 326"/>
                <a:gd name="T1" fmla="*/ 1 h 326"/>
                <a:gd name="T2" fmla="*/ 189 w 326"/>
                <a:gd name="T3" fmla="*/ 3 h 326"/>
                <a:gd name="T4" fmla="*/ 212 w 326"/>
                <a:gd name="T5" fmla="*/ 7 h 326"/>
                <a:gd name="T6" fmla="*/ 242 w 326"/>
                <a:gd name="T7" fmla="*/ 20 h 326"/>
                <a:gd name="T8" fmla="*/ 267 w 326"/>
                <a:gd name="T9" fmla="*/ 37 h 326"/>
                <a:gd name="T10" fmla="*/ 290 w 326"/>
                <a:gd name="T11" fmla="*/ 59 h 326"/>
                <a:gd name="T12" fmla="*/ 308 w 326"/>
                <a:gd name="T13" fmla="*/ 86 h 326"/>
                <a:gd name="T14" fmla="*/ 320 w 326"/>
                <a:gd name="T15" fmla="*/ 115 h 326"/>
                <a:gd name="T16" fmla="*/ 325 w 326"/>
                <a:gd name="T17" fmla="*/ 139 h 326"/>
                <a:gd name="T18" fmla="*/ 326 w 326"/>
                <a:gd name="T19" fmla="*/ 154 h 326"/>
                <a:gd name="T20" fmla="*/ 326 w 326"/>
                <a:gd name="T21" fmla="*/ 171 h 326"/>
                <a:gd name="T22" fmla="*/ 325 w 326"/>
                <a:gd name="T23" fmla="*/ 187 h 326"/>
                <a:gd name="T24" fmla="*/ 320 w 326"/>
                <a:gd name="T25" fmla="*/ 210 h 326"/>
                <a:gd name="T26" fmla="*/ 308 w 326"/>
                <a:gd name="T27" fmla="*/ 240 h 326"/>
                <a:gd name="T28" fmla="*/ 290 w 326"/>
                <a:gd name="T29" fmla="*/ 267 h 326"/>
                <a:gd name="T30" fmla="*/ 267 w 326"/>
                <a:gd name="T31" fmla="*/ 289 h 326"/>
                <a:gd name="T32" fmla="*/ 242 w 326"/>
                <a:gd name="T33" fmla="*/ 306 h 326"/>
                <a:gd name="T34" fmla="*/ 212 w 326"/>
                <a:gd name="T35" fmla="*/ 318 h 326"/>
                <a:gd name="T36" fmla="*/ 189 w 326"/>
                <a:gd name="T37" fmla="*/ 323 h 326"/>
                <a:gd name="T38" fmla="*/ 172 w 326"/>
                <a:gd name="T39" fmla="*/ 326 h 326"/>
                <a:gd name="T40" fmla="*/ 156 w 326"/>
                <a:gd name="T41" fmla="*/ 326 h 326"/>
                <a:gd name="T42" fmla="*/ 139 w 326"/>
                <a:gd name="T43" fmla="*/ 323 h 326"/>
                <a:gd name="T44" fmla="*/ 116 w 326"/>
                <a:gd name="T45" fmla="*/ 318 h 326"/>
                <a:gd name="T46" fmla="*/ 86 w 326"/>
                <a:gd name="T47" fmla="*/ 306 h 326"/>
                <a:gd name="T48" fmla="*/ 60 w 326"/>
                <a:gd name="T49" fmla="*/ 289 h 326"/>
                <a:gd name="T50" fmla="*/ 38 w 326"/>
                <a:gd name="T51" fmla="*/ 267 h 326"/>
                <a:gd name="T52" fmla="*/ 20 w 326"/>
                <a:gd name="T53" fmla="*/ 240 h 326"/>
                <a:gd name="T54" fmla="*/ 8 w 326"/>
                <a:gd name="T55" fmla="*/ 210 h 326"/>
                <a:gd name="T56" fmla="*/ 2 w 326"/>
                <a:gd name="T57" fmla="*/ 187 h 326"/>
                <a:gd name="T58" fmla="*/ 0 w 326"/>
                <a:gd name="T59" fmla="*/ 171 h 326"/>
                <a:gd name="T60" fmla="*/ 0 w 326"/>
                <a:gd name="T61" fmla="*/ 154 h 326"/>
                <a:gd name="T62" fmla="*/ 2 w 326"/>
                <a:gd name="T63" fmla="*/ 139 h 326"/>
                <a:gd name="T64" fmla="*/ 8 w 326"/>
                <a:gd name="T65" fmla="*/ 115 h 326"/>
                <a:gd name="T66" fmla="*/ 20 w 326"/>
                <a:gd name="T67" fmla="*/ 86 h 326"/>
                <a:gd name="T68" fmla="*/ 38 w 326"/>
                <a:gd name="T69" fmla="*/ 59 h 326"/>
                <a:gd name="T70" fmla="*/ 60 w 326"/>
                <a:gd name="T71" fmla="*/ 37 h 326"/>
                <a:gd name="T72" fmla="*/ 86 w 326"/>
                <a:gd name="T73" fmla="*/ 20 h 326"/>
                <a:gd name="T74" fmla="*/ 116 w 326"/>
                <a:gd name="T75" fmla="*/ 7 h 326"/>
                <a:gd name="T76" fmla="*/ 139 w 326"/>
                <a:gd name="T77" fmla="*/ 3 h 326"/>
                <a:gd name="T78" fmla="*/ 156 w 326"/>
                <a:gd name="T79" fmla="*/ 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6" h="326">
                  <a:moveTo>
                    <a:pt x="164" y="0"/>
                  </a:moveTo>
                  <a:lnTo>
                    <a:pt x="172" y="1"/>
                  </a:lnTo>
                  <a:lnTo>
                    <a:pt x="181" y="1"/>
                  </a:lnTo>
                  <a:lnTo>
                    <a:pt x="189" y="3"/>
                  </a:lnTo>
                  <a:lnTo>
                    <a:pt x="197" y="4"/>
                  </a:lnTo>
                  <a:lnTo>
                    <a:pt x="212" y="7"/>
                  </a:lnTo>
                  <a:lnTo>
                    <a:pt x="228" y="14"/>
                  </a:lnTo>
                  <a:lnTo>
                    <a:pt x="242" y="20"/>
                  </a:lnTo>
                  <a:lnTo>
                    <a:pt x="255" y="28"/>
                  </a:lnTo>
                  <a:lnTo>
                    <a:pt x="267" y="37"/>
                  </a:lnTo>
                  <a:lnTo>
                    <a:pt x="280" y="48"/>
                  </a:lnTo>
                  <a:lnTo>
                    <a:pt x="290" y="59"/>
                  </a:lnTo>
                  <a:lnTo>
                    <a:pt x="300" y="72"/>
                  </a:lnTo>
                  <a:lnTo>
                    <a:pt x="308" y="86"/>
                  </a:lnTo>
                  <a:lnTo>
                    <a:pt x="314" y="100"/>
                  </a:lnTo>
                  <a:lnTo>
                    <a:pt x="320" y="115"/>
                  </a:lnTo>
                  <a:lnTo>
                    <a:pt x="323" y="131"/>
                  </a:lnTo>
                  <a:lnTo>
                    <a:pt x="325" y="139"/>
                  </a:lnTo>
                  <a:lnTo>
                    <a:pt x="326" y="146"/>
                  </a:lnTo>
                  <a:lnTo>
                    <a:pt x="326" y="154"/>
                  </a:lnTo>
                  <a:lnTo>
                    <a:pt x="326" y="164"/>
                  </a:lnTo>
                  <a:lnTo>
                    <a:pt x="326" y="171"/>
                  </a:lnTo>
                  <a:lnTo>
                    <a:pt x="326" y="179"/>
                  </a:lnTo>
                  <a:lnTo>
                    <a:pt x="325" y="187"/>
                  </a:lnTo>
                  <a:lnTo>
                    <a:pt x="323" y="196"/>
                  </a:lnTo>
                  <a:lnTo>
                    <a:pt x="320" y="210"/>
                  </a:lnTo>
                  <a:lnTo>
                    <a:pt x="314" y="226"/>
                  </a:lnTo>
                  <a:lnTo>
                    <a:pt x="308" y="240"/>
                  </a:lnTo>
                  <a:lnTo>
                    <a:pt x="300" y="254"/>
                  </a:lnTo>
                  <a:lnTo>
                    <a:pt x="290" y="267"/>
                  </a:lnTo>
                  <a:lnTo>
                    <a:pt x="280" y="278"/>
                  </a:lnTo>
                  <a:lnTo>
                    <a:pt x="267" y="289"/>
                  </a:lnTo>
                  <a:lnTo>
                    <a:pt x="255" y="298"/>
                  </a:lnTo>
                  <a:lnTo>
                    <a:pt x="242" y="306"/>
                  </a:lnTo>
                  <a:lnTo>
                    <a:pt x="228" y="312"/>
                  </a:lnTo>
                  <a:lnTo>
                    <a:pt x="212" y="318"/>
                  </a:lnTo>
                  <a:lnTo>
                    <a:pt x="197" y="323"/>
                  </a:lnTo>
                  <a:lnTo>
                    <a:pt x="189" y="323"/>
                  </a:lnTo>
                  <a:lnTo>
                    <a:pt x="181" y="324"/>
                  </a:lnTo>
                  <a:lnTo>
                    <a:pt x="172" y="326"/>
                  </a:lnTo>
                  <a:lnTo>
                    <a:pt x="164" y="326"/>
                  </a:lnTo>
                  <a:lnTo>
                    <a:pt x="156" y="326"/>
                  </a:lnTo>
                  <a:lnTo>
                    <a:pt x="147" y="324"/>
                  </a:lnTo>
                  <a:lnTo>
                    <a:pt x="139" y="323"/>
                  </a:lnTo>
                  <a:lnTo>
                    <a:pt x="131" y="323"/>
                  </a:lnTo>
                  <a:lnTo>
                    <a:pt x="116" y="318"/>
                  </a:lnTo>
                  <a:lnTo>
                    <a:pt x="100" y="312"/>
                  </a:lnTo>
                  <a:lnTo>
                    <a:pt x="86" y="306"/>
                  </a:lnTo>
                  <a:lnTo>
                    <a:pt x="72" y="298"/>
                  </a:lnTo>
                  <a:lnTo>
                    <a:pt x="60" y="289"/>
                  </a:lnTo>
                  <a:lnTo>
                    <a:pt x="49" y="278"/>
                  </a:lnTo>
                  <a:lnTo>
                    <a:pt x="38" y="267"/>
                  </a:lnTo>
                  <a:lnTo>
                    <a:pt x="28" y="254"/>
                  </a:lnTo>
                  <a:lnTo>
                    <a:pt x="20" y="240"/>
                  </a:lnTo>
                  <a:lnTo>
                    <a:pt x="13" y="226"/>
                  </a:lnTo>
                  <a:lnTo>
                    <a:pt x="8" y="210"/>
                  </a:lnTo>
                  <a:lnTo>
                    <a:pt x="3" y="196"/>
                  </a:lnTo>
                  <a:lnTo>
                    <a:pt x="2" y="187"/>
                  </a:lnTo>
                  <a:lnTo>
                    <a:pt x="2" y="179"/>
                  </a:lnTo>
                  <a:lnTo>
                    <a:pt x="0" y="171"/>
                  </a:lnTo>
                  <a:lnTo>
                    <a:pt x="0" y="164"/>
                  </a:lnTo>
                  <a:lnTo>
                    <a:pt x="0" y="154"/>
                  </a:lnTo>
                  <a:lnTo>
                    <a:pt x="2" y="146"/>
                  </a:lnTo>
                  <a:lnTo>
                    <a:pt x="2" y="139"/>
                  </a:lnTo>
                  <a:lnTo>
                    <a:pt x="3" y="131"/>
                  </a:lnTo>
                  <a:lnTo>
                    <a:pt x="8" y="115"/>
                  </a:lnTo>
                  <a:lnTo>
                    <a:pt x="13" y="100"/>
                  </a:lnTo>
                  <a:lnTo>
                    <a:pt x="20" y="86"/>
                  </a:lnTo>
                  <a:lnTo>
                    <a:pt x="28" y="72"/>
                  </a:lnTo>
                  <a:lnTo>
                    <a:pt x="38" y="59"/>
                  </a:lnTo>
                  <a:lnTo>
                    <a:pt x="49" y="48"/>
                  </a:lnTo>
                  <a:lnTo>
                    <a:pt x="60" y="37"/>
                  </a:lnTo>
                  <a:lnTo>
                    <a:pt x="72" y="28"/>
                  </a:lnTo>
                  <a:lnTo>
                    <a:pt x="86" y="20"/>
                  </a:lnTo>
                  <a:lnTo>
                    <a:pt x="100" y="14"/>
                  </a:lnTo>
                  <a:lnTo>
                    <a:pt x="116" y="7"/>
                  </a:lnTo>
                  <a:lnTo>
                    <a:pt x="131" y="4"/>
                  </a:lnTo>
                  <a:lnTo>
                    <a:pt x="139" y="3"/>
                  </a:lnTo>
                  <a:lnTo>
                    <a:pt x="147" y="1"/>
                  </a:lnTo>
                  <a:lnTo>
                    <a:pt x="156" y="1"/>
                  </a:lnTo>
                  <a:lnTo>
                    <a:pt x="164" y="0"/>
                  </a:lnTo>
                  <a:close/>
                </a:path>
              </a:pathLst>
            </a:custGeom>
            <a:solidFill>
              <a:schemeClr val="bg1">
                <a:lumMod val="75000"/>
              </a:schemeClr>
            </a:solid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a:solidFill>
                  <a:srgbClr val="505050">
                    <a:lumMod val="75000"/>
                  </a:srgbClr>
                </a:solidFill>
              </a:endParaRPr>
            </a:p>
          </p:txBody>
        </p:sp>
        <p:sp>
          <p:nvSpPr>
            <p:cNvPr id="105" name="Freeform 104"/>
            <p:cNvSpPr>
              <a:spLocks/>
            </p:cNvSpPr>
            <p:nvPr/>
          </p:nvSpPr>
          <p:spPr bwMode="auto">
            <a:xfrm>
              <a:off x="3467982" y="5090397"/>
              <a:ext cx="281660" cy="156370"/>
            </a:xfrm>
            <a:custGeom>
              <a:avLst/>
              <a:gdLst>
                <a:gd name="T0" fmla="*/ 587 w 598"/>
                <a:gd name="T1" fmla="*/ 158 h 331"/>
                <a:gd name="T2" fmla="*/ 578 w 598"/>
                <a:gd name="T3" fmla="*/ 117 h 331"/>
                <a:gd name="T4" fmla="*/ 567 w 598"/>
                <a:gd name="T5" fmla="*/ 87 h 331"/>
                <a:gd name="T6" fmla="*/ 550 w 598"/>
                <a:gd name="T7" fmla="*/ 59 h 331"/>
                <a:gd name="T8" fmla="*/ 520 w 598"/>
                <a:gd name="T9" fmla="*/ 36 h 331"/>
                <a:gd name="T10" fmla="*/ 492 w 598"/>
                <a:gd name="T11" fmla="*/ 25 h 331"/>
                <a:gd name="T12" fmla="*/ 455 w 598"/>
                <a:gd name="T13" fmla="*/ 14 h 331"/>
                <a:gd name="T14" fmla="*/ 430 w 598"/>
                <a:gd name="T15" fmla="*/ 6 h 331"/>
                <a:gd name="T16" fmla="*/ 409 w 598"/>
                <a:gd name="T17" fmla="*/ 2 h 331"/>
                <a:gd name="T18" fmla="*/ 401 w 598"/>
                <a:gd name="T19" fmla="*/ 0 h 331"/>
                <a:gd name="T20" fmla="*/ 394 w 598"/>
                <a:gd name="T21" fmla="*/ 23 h 331"/>
                <a:gd name="T22" fmla="*/ 370 w 598"/>
                <a:gd name="T23" fmla="*/ 69 h 331"/>
                <a:gd name="T24" fmla="*/ 333 w 598"/>
                <a:gd name="T25" fmla="*/ 128 h 331"/>
                <a:gd name="T26" fmla="*/ 308 w 598"/>
                <a:gd name="T27" fmla="*/ 162 h 331"/>
                <a:gd name="T28" fmla="*/ 300 w 598"/>
                <a:gd name="T29" fmla="*/ 169 h 331"/>
                <a:gd name="T30" fmla="*/ 280 w 598"/>
                <a:gd name="T31" fmla="*/ 147 h 331"/>
                <a:gd name="T32" fmla="*/ 252 w 598"/>
                <a:gd name="T33" fmla="*/ 105 h 331"/>
                <a:gd name="T34" fmla="*/ 216 w 598"/>
                <a:gd name="T35" fmla="*/ 45 h 331"/>
                <a:gd name="T36" fmla="*/ 199 w 598"/>
                <a:gd name="T37" fmla="*/ 5 h 331"/>
                <a:gd name="T38" fmla="*/ 196 w 598"/>
                <a:gd name="T39" fmla="*/ 2 h 331"/>
                <a:gd name="T40" fmla="*/ 178 w 598"/>
                <a:gd name="T41" fmla="*/ 5 h 331"/>
                <a:gd name="T42" fmla="*/ 166 w 598"/>
                <a:gd name="T43" fmla="*/ 8 h 331"/>
                <a:gd name="T44" fmla="*/ 125 w 598"/>
                <a:gd name="T45" fmla="*/ 19 h 331"/>
                <a:gd name="T46" fmla="*/ 93 w 598"/>
                <a:gd name="T47" fmla="*/ 30 h 331"/>
                <a:gd name="T48" fmla="*/ 68 w 598"/>
                <a:gd name="T49" fmla="*/ 44 h 331"/>
                <a:gd name="T50" fmla="*/ 38 w 598"/>
                <a:gd name="T51" fmla="*/ 75 h 331"/>
                <a:gd name="T52" fmla="*/ 27 w 598"/>
                <a:gd name="T53" fmla="*/ 101 h 331"/>
                <a:gd name="T54" fmla="*/ 18 w 598"/>
                <a:gd name="T55" fmla="*/ 136 h 331"/>
                <a:gd name="T56" fmla="*/ 8 w 598"/>
                <a:gd name="T57" fmla="*/ 181 h 331"/>
                <a:gd name="T58" fmla="*/ 4 w 598"/>
                <a:gd name="T59" fmla="*/ 211 h 331"/>
                <a:gd name="T60" fmla="*/ 0 w 598"/>
                <a:gd name="T61" fmla="*/ 228 h 331"/>
                <a:gd name="T62" fmla="*/ 2 w 598"/>
                <a:gd name="T63" fmla="*/ 244 h 331"/>
                <a:gd name="T64" fmla="*/ 10 w 598"/>
                <a:gd name="T65" fmla="*/ 262 h 331"/>
                <a:gd name="T66" fmla="*/ 27 w 598"/>
                <a:gd name="T67" fmla="*/ 279 h 331"/>
                <a:gd name="T68" fmla="*/ 55 w 598"/>
                <a:gd name="T69" fmla="*/ 294 h 331"/>
                <a:gd name="T70" fmla="*/ 91 w 598"/>
                <a:gd name="T71" fmla="*/ 306 h 331"/>
                <a:gd name="T72" fmla="*/ 135 w 598"/>
                <a:gd name="T73" fmla="*/ 317 h 331"/>
                <a:gd name="T74" fmla="*/ 241 w 598"/>
                <a:gd name="T75" fmla="*/ 329 h 331"/>
                <a:gd name="T76" fmla="*/ 300 w 598"/>
                <a:gd name="T77" fmla="*/ 331 h 331"/>
                <a:gd name="T78" fmla="*/ 414 w 598"/>
                <a:gd name="T79" fmla="*/ 325 h 331"/>
                <a:gd name="T80" fmla="*/ 475 w 598"/>
                <a:gd name="T81" fmla="*/ 315 h 331"/>
                <a:gd name="T82" fmla="*/ 517 w 598"/>
                <a:gd name="T83" fmla="*/ 304 h 331"/>
                <a:gd name="T84" fmla="*/ 551 w 598"/>
                <a:gd name="T85" fmla="*/ 290 h 331"/>
                <a:gd name="T86" fmla="*/ 578 w 598"/>
                <a:gd name="T87" fmla="*/ 275 h 331"/>
                <a:gd name="T88" fmla="*/ 593 w 598"/>
                <a:gd name="T89" fmla="*/ 258 h 331"/>
                <a:gd name="T90" fmla="*/ 598 w 598"/>
                <a:gd name="T91" fmla="*/ 240 h 331"/>
                <a:gd name="T92" fmla="*/ 598 w 598"/>
                <a:gd name="T93" fmla="*/ 223 h 331"/>
                <a:gd name="T94" fmla="*/ 595 w 598"/>
                <a:gd name="T95" fmla="*/ 20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331">
                  <a:moveTo>
                    <a:pt x="593" y="195"/>
                  </a:moveTo>
                  <a:lnTo>
                    <a:pt x="590" y="181"/>
                  </a:lnTo>
                  <a:lnTo>
                    <a:pt x="589" y="169"/>
                  </a:lnTo>
                  <a:lnTo>
                    <a:pt x="587" y="158"/>
                  </a:lnTo>
                  <a:lnTo>
                    <a:pt x="584" y="147"/>
                  </a:lnTo>
                  <a:lnTo>
                    <a:pt x="582" y="136"/>
                  </a:lnTo>
                  <a:lnTo>
                    <a:pt x="579" y="126"/>
                  </a:lnTo>
                  <a:lnTo>
                    <a:pt x="578" y="117"/>
                  </a:lnTo>
                  <a:lnTo>
                    <a:pt x="575" y="109"/>
                  </a:lnTo>
                  <a:lnTo>
                    <a:pt x="573" y="101"/>
                  </a:lnTo>
                  <a:lnTo>
                    <a:pt x="570" y="94"/>
                  </a:lnTo>
                  <a:lnTo>
                    <a:pt x="567" y="87"/>
                  </a:lnTo>
                  <a:lnTo>
                    <a:pt x="564" y="81"/>
                  </a:lnTo>
                  <a:lnTo>
                    <a:pt x="561" y="75"/>
                  </a:lnTo>
                  <a:lnTo>
                    <a:pt x="558" y="69"/>
                  </a:lnTo>
                  <a:lnTo>
                    <a:pt x="550" y="59"/>
                  </a:lnTo>
                  <a:lnTo>
                    <a:pt x="542" y="50"/>
                  </a:lnTo>
                  <a:lnTo>
                    <a:pt x="531" y="44"/>
                  </a:lnTo>
                  <a:lnTo>
                    <a:pt x="526" y="39"/>
                  </a:lnTo>
                  <a:lnTo>
                    <a:pt x="520" y="36"/>
                  </a:lnTo>
                  <a:lnTo>
                    <a:pt x="514" y="33"/>
                  </a:lnTo>
                  <a:lnTo>
                    <a:pt x="508" y="30"/>
                  </a:lnTo>
                  <a:lnTo>
                    <a:pt x="500" y="28"/>
                  </a:lnTo>
                  <a:lnTo>
                    <a:pt x="492" y="25"/>
                  </a:lnTo>
                  <a:lnTo>
                    <a:pt x="483" y="22"/>
                  </a:lnTo>
                  <a:lnTo>
                    <a:pt x="475" y="19"/>
                  </a:lnTo>
                  <a:lnTo>
                    <a:pt x="465" y="16"/>
                  </a:lnTo>
                  <a:lnTo>
                    <a:pt x="455" y="14"/>
                  </a:lnTo>
                  <a:lnTo>
                    <a:pt x="444" y="11"/>
                  </a:lnTo>
                  <a:lnTo>
                    <a:pt x="433" y="8"/>
                  </a:lnTo>
                  <a:lnTo>
                    <a:pt x="431" y="8"/>
                  </a:lnTo>
                  <a:lnTo>
                    <a:pt x="430" y="6"/>
                  </a:lnTo>
                  <a:lnTo>
                    <a:pt x="426" y="6"/>
                  </a:lnTo>
                  <a:lnTo>
                    <a:pt x="420" y="5"/>
                  </a:lnTo>
                  <a:lnTo>
                    <a:pt x="416" y="3"/>
                  </a:lnTo>
                  <a:lnTo>
                    <a:pt x="409" y="2"/>
                  </a:lnTo>
                  <a:lnTo>
                    <a:pt x="406" y="0"/>
                  </a:lnTo>
                  <a:lnTo>
                    <a:pt x="405" y="0"/>
                  </a:lnTo>
                  <a:lnTo>
                    <a:pt x="403" y="0"/>
                  </a:lnTo>
                  <a:lnTo>
                    <a:pt x="401" y="0"/>
                  </a:lnTo>
                  <a:lnTo>
                    <a:pt x="401" y="0"/>
                  </a:lnTo>
                  <a:lnTo>
                    <a:pt x="400" y="5"/>
                  </a:lnTo>
                  <a:lnTo>
                    <a:pt x="398" y="14"/>
                  </a:lnTo>
                  <a:lnTo>
                    <a:pt x="394" y="23"/>
                  </a:lnTo>
                  <a:lnTo>
                    <a:pt x="389" y="34"/>
                  </a:lnTo>
                  <a:lnTo>
                    <a:pt x="383" y="45"/>
                  </a:lnTo>
                  <a:lnTo>
                    <a:pt x="377" y="58"/>
                  </a:lnTo>
                  <a:lnTo>
                    <a:pt x="370" y="69"/>
                  </a:lnTo>
                  <a:lnTo>
                    <a:pt x="355" y="94"/>
                  </a:lnTo>
                  <a:lnTo>
                    <a:pt x="348" y="105"/>
                  </a:lnTo>
                  <a:lnTo>
                    <a:pt x="341" y="117"/>
                  </a:lnTo>
                  <a:lnTo>
                    <a:pt x="333" y="128"/>
                  </a:lnTo>
                  <a:lnTo>
                    <a:pt x="327" y="137"/>
                  </a:lnTo>
                  <a:lnTo>
                    <a:pt x="319" y="147"/>
                  </a:lnTo>
                  <a:lnTo>
                    <a:pt x="314" y="156"/>
                  </a:lnTo>
                  <a:lnTo>
                    <a:pt x="308" y="162"/>
                  </a:lnTo>
                  <a:lnTo>
                    <a:pt x="305" y="169"/>
                  </a:lnTo>
                  <a:lnTo>
                    <a:pt x="300" y="169"/>
                  </a:lnTo>
                  <a:lnTo>
                    <a:pt x="300" y="169"/>
                  </a:lnTo>
                  <a:lnTo>
                    <a:pt x="300" y="169"/>
                  </a:lnTo>
                  <a:lnTo>
                    <a:pt x="295" y="169"/>
                  </a:lnTo>
                  <a:lnTo>
                    <a:pt x="291" y="162"/>
                  </a:lnTo>
                  <a:lnTo>
                    <a:pt x="286" y="156"/>
                  </a:lnTo>
                  <a:lnTo>
                    <a:pt x="280" y="147"/>
                  </a:lnTo>
                  <a:lnTo>
                    <a:pt x="274" y="137"/>
                  </a:lnTo>
                  <a:lnTo>
                    <a:pt x="266" y="128"/>
                  </a:lnTo>
                  <a:lnTo>
                    <a:pt x="259" y="117"/>
                  </a:lnTo>
                  <a:lnTo>
                    <a:pt x="252" y="105"/>
                  </a:lnTo>
                  <a:lnTo>
                    <a:pt x="244" y="94"/>
                  </a:lnTo>
                  <a:lnTo>
                    <a:pt x="230" y="69"/>
                  </a:lnTo>
                  <a:lnTo>
                    <a:pt x="222" y="58"/>
                  </a:lnTo>
                  <a:lnTo>
                    <a:pt x="216" y="45"/>
                  </a:lnTo>
                  <a:lnTo>
                    <a:pt x="210" y="34"/>
                  </a:lnTo>
                  <a:lnTo>
                    <a:pt x="205" y="23"/>
                  </a:lnTo>
                  <a:lnTo>
                    <a:pt x="202" y="14"/>
                  </a:lnTo>
                  <a:lnTo>
                    <a:pt x="199" y="5"/>
                  </a:lnTo>
                  <a:lnTo>
                    <a:pt x="199" y="2"/>
                  </a:lnTo>
                  <a:lnTo>
                    <a:pt x="197" y="2"/>
                  </a:lnTo>
                  <a:lnTo>
                    <a:pt x="197" y="2"/>
                  </a:lnTo>
                  <a:lnTo>
                    <a:pt x="196" y="2"/>
                  </a:lnTo>
                  <a:lnTo>
                    <a:pt x="194" y="2"/>
                  </a:lnTo>
                  <a:lnTo>
                    <a:pt x="189" y="3"/>
                  </a:lnTo>
                  <a:lnTo>
                    <a:pt x="185" y="3"/>
                  </a:lnTo>
                  <a:lnTo>
                    <a:pt x="178" y="5"/>
                  </a:lnTo>
                  <a:lnTo>
                    <a:pt x="174" y="6"/>
                  </a:lnTo>
                  <a:lnTo>
                    <a:pt x="169" y="6"/>
                  </a:lnTo>
                  <a:lnTo>
                    <a:pt x="167" y="8"/>
                  </a:lnTo>
                  <a:lnTo>
                    <a:pt x="166" y="8"/>
                  </a:lnTo>
                  <a:lnTo>
                    <a:pt x="155" y="11"/>
                  </a:lnTo>
                  <a:lnTo>
                    <a:pt x="144" y="14"/>
                  </a:lnTo>
                  <a:lnTo>
                    <a:pt x="135" y="16"/>
                  </a:lnTo>
                  <a:lnTo>
                    <a:pt x="125" y="19"/>
                  </a:lnTo>
                  <a:lnTo>
                    <a:pt x="116" y="22"/>
                  </a:lnTo>
                  <a:lnTo>
                    <a:pt x="108" y="25"/>
                  </a:lnTo>
                  <a:lnTo>
                    <a:pt x="100" y="28"/>
                  </a:lnTo>
                  <a:lnTo>
                    <a:pt x="93" y="30"/>
                  </a:lnTo>
                  <a:lnTo>
                    <a:pt x="85" y="33"/>
                  </a:lnTo>
                  <a:lnTo>
                    <a:pt x="78" y="36"/>
                  </a:lnTo>
                  <a:lnTo>
                    <a:pt x="74" y="39"/>
                  </a:lnTo>
                  <a:lnTo>
                    <a:pt x="68" y="44"/>
                  </a:lnTo>
                  <a:lnTo>
                    <a:pt x="58" y="50"/>
                  </a:lnTo>
                  <a:lnTo>
                    <a:pt x="49" y="59"/>
                  </a:lnTo>
                  <a:lnTo>
                    <a:pt x="41" y="69"/>
                  </a:lnTo>
                  <a:lnTo>
                    <a:pt x="38" y="75"/>
                  </a:lnTo>
                  <a:lnTo>
                    <a:pt x="35" y="81"/>
                  </a:lnTo>
                  <a:lnTo>
                    <a:pt x="32" y="87"/>
                  </a:lnTo>
                  <a:lnTo>
                    <a:pt x="29" y="94"/>
                  </a:lnTo>
                  <a:lnTo>
                    <a:pt x="27" y="101"/>
                  </a:lnTo>
                  <a:lnTo>
                    <a:pt x="24" y="109"/>
                  </a:lnTo>
                  <a:lnTo>
                    <a:pt x="22" y="117"/>
                  </a:lnTo>
                  <a:lnTo>
                    <a:pt x="19" y="126"/>
                  </a:lnTo>
                  <a:lnTo>
                    <a:pt x="18" y="136"/>
                  </a:lnTo>
                  <a:lnTo>
                    <a:pt x="15" y="147"/>
                  </a:lnTo>
                  <a:lnTo>
                    <a:pt x="13" y="158"/>
                  </a:lnTo>
                  <a:lnTo>
                    <a:pt x="10" y="169"/>
                  </a:lnTo>
                  <a:lnTo>
                    <a:pt x="8" y="181"/>
                  </a:lnTo>
                  <a:lnTo>
                    <a:pt x="5" y="195"/>
                  </a:lnTo>
                  <a:lnTo>
                    <a:pt x="5" y="200"/>
                  </a:lnTo>
                  <a:lnTo>
                    <a:pt x="4" y="206"/>
                  </a:lnTo>
                  <a:lnTo>
                    <a:pt x="4" y="211"/>
                  </a:lnTo>
                  <a:lnTo>
                    <a:pt x="2" y="215"/>
                  </a:lnTo>
                  <a:lnTo>
                    <a:pt x="2" y="219"/>
                  </a:lnTo>
                  <a:lnTo>
                    <a:pt x="2" y="223"/>
                  </a:lnTo>
                  <a:lnTo>
                    <a:pt x="0" y="228"/>
                  </a:lnTo>
                  <a:lnTo>
                    <a:pt x="0" y="233"/>
                  </a:lnTo>
                  <a:lnTo>
                    <a:pt x="0" y="237"/>
                  </a:lnTo>
                  <a:lnTo>
                    <a:pt x="2" y="240"/>
                  </a:lnTo>
                  <a:lnTo>
                    <a:pt x="2" y="244"/>
                  </a:lnTo>
                  <a:lnTo>
                    <a:pt x="2" y="248"/>
                  </a:lnTo>
                  <a:lnTo>
                    <a:pt x="4" y="253"/>
                  </a:lnTo>
                  <a:lnTo>
                    <a:pt x="7" y="258"/>
                  </a:lnTo>
                  <a:lnTo>
                    <a:pt x="10" y="262"/>
                  </a:lnTo>
                  <a:lnTo>
                    <a:pt x="13" y="267"/>
                  </a:lnTo>
                  <a:lnTo>
                    <a:pt x="18" y="270"/>
                  </a:lnTo>
                  <a:lnTo>
                    <a:pt x="22" y="275"/>
                  </a:lnTo>
                  <a:lnTo>
                    <a:pt x="27" y="279"/>
                  </a:lnTo>
                  <a:lnTo>
                    <a:pt x="33" y="283"/>
                  </a:lnTo>
                  <a:lnTo>
                    <a:pt x="39" y="287"/>
                  </a:lnTo>
                  <a:lnTo>
                    <a:pt x="47" y="290"/>
                  </a:lnTo>
                  <a:lnTo>
                    <a:pt x="55" y="294"/>
                  </a:lnTo>
                  <a:lnTo>
                    <a:pt x="63" y="297"/>
                  </a:lnTo>
                  <a:lnTo>
                    <a:pt x="72" y="301"/>
                  </a:lnTo>
                  <a:lnTo>
                    <a:pt x="82" y="304"/>
                  </a:lnTo>
                  <a:lnTo>
                    <a:pt x="91" y="306"/>
                  </a:lnTo>
                  <a:lnTo>
                    <a:pt x="102" y="309"/>
                  </a:lnTo>
                  <a:lnTo>
                    <a:pt x="113" y="312"/>
                  </a:lnTo>
                  <a:lnTo>
                    <a:pt x="124" y="315"/>
                  </a:lnTo>
                  <a:lnTo>
                    <a:pt x="135" y="317"/>
                  </a:lnTo>
                  <a:lnTo>
                    <a:pt x="160" y="322"/>
                  </a:lnTo>
                  <a:lnTo>
                    <a:pt x="185" y="325"/>
                  </a:lnTo>
                  <a:lnTo>
                    <a:pt x="213" y="328"/>
                  </a:lnTo>
                  <a:lnTo>
                    <a:pt x="241" y="329"/>
                  </a:lnTo>
                  <a:lnTo>
                    <a:pt x="269" y="331"/>
                  </a:lnTo>
                  <a:lnTo>
                    <a:pt x="300" y="331"/>
                  </a:lnTo>
                  <a:lnTo>
                    <a:pt x="300" y="331"/>
                  </a:lnTo>
                  <a:lnTo>
                    <a:pt x="300" y="331"/>
                  </a:lnTo>
                  <a:lnTo>
                    <a:pt x="330" y="331"/>
                  </a:lnTo>
                  <a:lnTo>
                    <a:pt x="359" y="329"/>
                  </a:lnTo>
                  <a:lnTo>
                    <a:pt x="387" y="328"/>
                  </a:lnTo>
                  <a:lnTo>
                    <a:pt x="414" y="325"/>
                  </a:lnTo>
                  <a:lnTo>
                    <a:pt x="439" y="322"/>
                  </a:lnTo>
                  <a:lnTo>
                    <a:pt x="451" y="319"/>
                  </a:lnTo>
                  <a:lnTo>
                    <a:pt x="464" y="317"/>
                  </a:lnTo>
                  <a:lnTo>
                    <a:pt x="475" y="315"/>
                  </a:lnTo>
                  <a:lnTo>
                    <a:pt x="487" y="312"/>
                  </a:lnTo>
                  <a:lnTo>
                    <a:pt x="497" y="309"/>
                  </a:lnTo>
                  <a:lnTo>
                    <a:pt x="508" y="306"/>
                  </a:lnTo>
                  <a:lnTo>
                    <a:pt x="517" y="304"/>
                  </a:lnTo>
                  <a:lnTo>
                    <a:pt x="526" y="301"/>
                  </a:lnTo>
                  <a:lnTo>
                    <a:pt x="536" y="297"/>
                  </a:lnTo>
                  <a:lnTo>
                    <a:pt x="543" y="294"/>
                  </a:lnTo>
                  <a:lnTo>
                    <a:pt x="551" y="290"/>
                  </a:lnTo>
                  <a:lnTo>
                    <a:pt x="559" y="287"/>
                  </a:lnTo>
                  <a:lnTo>
                    <a:pt x="565" y="283"/>
                  </a:lnTo>
                  <a:lnTo>
                    <a:pt x="572" y="279"/>
                  </a:lnTo>
                  <a:lnTo>
                    <a:pt x="578" y="275"/>
                  </a:lnTo>
                  <a:lnTo>
                    <a:pt x="582" y="270"/>
                  </a:lnTo>
                  <a:lnTo>
                    <a:pt x="586" y="267"/>
                  </a:lnTo>
                  <a:lnTo>
                    <a:pt x="590" y="262"/>
                  </a:lnTo>
                  <a:lnTo>
                    <a:pt x="593" y="258"/>
                  </a:lnTo>
                  <a:lnTo>
                    <a:pt x="595" y="253"/>
                  </a:lnTo>
                  <a:lnTo>
                    <a:pt x="597" y="248"/>
                  </a:lnTo>
                  <a:lnTo>
                    <a:pt x="598" y="244"/>
                  </a:lnTo>
                  <a:lnTo>
                    <a:pt x="598" y="240"/>
                  </a:lnTo>
                  <a:lnTo>
                    <a:pt x="598" y="237"/>
                  </a:lnTo>
                  <a:lnTo>
                    <a:pt x="598" y="233"/>
                  </a:lnTo>
                  <a:lnTo>
                    <a:pt x="598" y="228"/>
                  </a:lnTo>
                  <a:lnTo>
                    <a:pt x="598" y="223"/>
                  </a:lnTo>
                  <a:lnTo>
                    <a:pt x="597" y="219"/>
                  </a:lnTo>
                  <a:lnTo>
                    <a:pt x="597" y="215"/>
                  </a:lnTo>
                  <a:lnTo>
                    <a:pt x="597" y="211"/>
                  </a:lnTo>
                  <a:lnTo>
                    <a:pt x="595" y="206"/>
                  </a:lnTo>
                  <a:lnTo>
                    <a:pt x="595" y="200"/>
                  </a:lnTo>
                  <a:lnTo>
                    <a:pt x="593" y="195"/>
                  </a:lnTo>
                  <a:lnTo>
                    <a:pt x="593" y="195"/>
                  </a:lnTo>
                  <a:close/>
                </a:path>
              </a:pathLst>
            </a:custGeom>
            <a:solidFill>
              <a:schemeClr val="bg1">
                <a:lumMod val="75000"/>
              </a:schemeClr>
            </a:solid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a:solidFill>
                  <a:srgbClr val="505050">
                    <a:lumMod val="75000"/>
                  </a:srgbClr>
                </a:solidFill>
              </a:endParaRPr>
            </a:p>
          </p:txBody>
        </p:sp>
      </p:grpSp>
    </p:spTree>
    <p:extLst>
      <p:ext uri="{BB962C8B-B14F-4D97-AF65-F5344CB8AC3E}">
        <p14:creationId xmlns:p14="http://schemas.microsoft.com/office/powerpoint/2010/main" val="396176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2888339" y="2995264"/>
            <a:ext cx="6616879" cy="615361"/>
          </a:xfrm>
          <a:prstGeom prst="rect">
            <a:avLst/>
          </a:prstGeom>
          <a:noFill/>
        </p:spPr>
        <p:txBody>
          <a:bodyPr wrap="square" lIns="179238" tIns="143391" rIns="179238" bIns="143391" rtlCol="0">
            <a:spAutoFit/>
          </a:bodyPr>
          <a:lstStyle/>
          <a:p>
            <a:pPr algn="ctr" defTabSz="914180">
              <a:lnSpc>
                <a:spcPct val="90000"/>
              </a:lnSpc>
              <a:spcAft>
                <a:spcPts val="588"/>
              </a:spcAft>
            </a:pPr>
            <a:r>
              <a:rPr lang="en-US" sz="2352" dirty="0">
                <a:gradFill>
                  <a:gsLst>
                    <a:gs pos="4908">
                      <a:srgbClr val="505050"/>
                    </a:gs>
                    <a:gs pos="16000">
                      <a:srgbClr val="505050"/>
                    </a:gs>
                  </a:gsLst>
                  <a:lin ang="5400000" scaled="0"/>
                </a:gradFill>
              </a:rPr>
              <a:t>https://api.office.com/discovery/me</a:t>
            </a:r>
          </a:p>
        </p:txBody>
      </p:sp>
      <p:grpSp>
        <p:nvGrpSpPr>
          <p:cNvPr id="47" name="Group 46"/>
          <p:cNvGrpSpPr/>
          <p:nvPr/>
        </p:nvGrpSpPr>
        <p:grpSpPr>
          <a:xfrm>
            <a:off x="8071223" y="3910555"/>
            <a:ext cx="1725360" cy="510829"/>
            <a:chOff x="8944087" y="2711730"/>
            <a:chExt cx="1760415" cy="521208"/>
          </a:xfrm>
        </p:grpSpPr>
        <p:sp>
          <p:nvSpPr>
            <p:cNvPr id="23" name="Rectangle 22"/>
            <p:cNvSpPr/>
            <p:nvPr/>
          </p:nvSpPr>
          <p:spPr bwMode="auto">
            <a:xfrm>
              <a:off x="8944087" y="2711730"/>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a:gradFill>
                    <a:gsLst>
                      <a:gs pos="2917">
                        <a:srgbClr val="505050"/>
                      </a:gs>
                      <a:gs pos="30000">
                        <a:srgbClr val="505050"/>
                      </a:gs>
                    </a:gsLst>
                    <a:lin ang="5400000" scaled="0"/>
                  </a:gradFill>
                  <a:cs typeface="Segoe UI Semilight" panose="020B0402040204020203" pitchFamily="34" charset="0"/>
                </a:rPr>
                <a:t>Search</a:t>
              </a:r>
              <a:endParaRPr lang="en-US" sz="1764" dirty="0">
                <a:gradFill>
                  <a:gsLst>
                    <a:gs pos="2917">
                      <a:srgbClr val="505050"/>
                    </a:gs>
                    <a:gs pos="30000">
                      <a:srgbClr val="505050"/>
                    </a:gs>
                  </a:gsLst>
                  <a:lin ang="5400000" scaled="0"/>
                </a:gradFill>
                <a:cs typeface="Segoe UI Semilight" panose="020B0402040204020203" pitchFamily="34" charset="0"/>
              </a:endParaRPr>
            </a:p>
          </p:txBody>
        </p:sp>
        <p:sp>
          <p:nvSpPr>
            <p:cNvPr id="35" name="Freeform 232"/>
            <p:cNvSpPr>
              <a:spLocks noChangeAspect="1" noEditPoints="1"/>
            </p:cNvSpPr>
            <p:nvPr/>
          </p:nvSpPr>
          <p:spPr bwMode="auto">
            <a:xfrm>
              <a:off x="10247616" y="2863329"/>
              <a:ext cx="249749" cy="23914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grpSp>
        <p:nvGrpSpPr>
          <p:cNvPr id="48" name="Group 47"/>
          <p:cNvGrpSpPr/>
          <p:nvPr/>
        </p:nvGrpSpPr>
        <p:grpSpPr>
          <a:xfrm>
            <a:off x="9894352" y="3917368"/>
            <a:ext cx="1725360" cy="510829"/>
            <a:chOff x="9102738" y="3669845"/>
            <a:chExt cx="1760415" cy="521208"/>
          </a:xfrm>
        </p:grpSpPr>
        <p:sp>
          <p:nvSpPr>
            <p:cNvPr id="27" name="Rectangle 26"/>
            <p:cNvSpPr/>
            <p:nvPr/>
          </p:nvSpPr>
          <p:spPr bwMode="auto">
            <a:xfrm>
              <a:off x="9102738" y="3669845"/>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Social</a:t>
              </a:r>
            </a:p>
          </p:txBody>
        </p:sp>
        <p:sp>
          <p:nvSpPr>
            <p:cNvPr id="36" name="Freeform 212"/>
            <p:cNvSpPr>
              <a:spLocks noChangeAspect="1" noEditPoints="1"/>
            </p:cNvSpPr>
            <p:nvPr/>
          </p:nvSpPr>
          <p:spPr bwMode="auto">
            <a:xfrm>
              <a:off x="10398588" y="3832743"/>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grpSp>
        <p:nvGrpSpPr>
          <p:cNvPr id="43" name="Group 42"/>
          <p:cNvGrpSpPr/>
          <p:nvPr/>
        </p:nvGrpSpPr>
        <p:grpSpPr>
          <a:xfrm>
            <a:off x="2601727" y="3910555"/>
            <a:ext cx="1725360" cy="510829"/>
            <a:chOff x="2867799" y="2762517"/>
            <a:chExt cx="1760415" cy="521208"/>
          </a:xfrm>
        </p:grpSpPr>
        <p:sp>
          <p:nvSpPr>
            <p:cNvPr id="24" name="Rectangle 23"/>
            <p:cNvSpPr/>
            <p:nvPr/>
          </p:nvSpPr>
          <p:spPr bwMode="auto">
            <a:xfrm>
              <a:off x="2867799" y="2762517"/>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a:gradFill>
                    <a:gsLst>
                      <a:gs pos="2917">
                        <a:srgbClr val="505050"/>
                      </a:gs>
                      <a:gs pos="30000">
                        <a:srgbClr val="505050"/>
                      </a:gs>
                    </a:gsLst>
                    <a:lin ang="5400000" scaled="0"/>
                  </a:gradFill>
                  <a:cs typeface="Segoe UI Semilight" panose="020B0402040204020203" pitchFamily="34" charset="0"/>
                </a:rPr>
                <a:t>Mail</a:t>
              </a:r>
              <a:endParaRPr lang="en-US" sz="1764" dirty="0">
                <a:gradFill>
                  <a:gsLst>
                    <a:gs pos="2917">
                      <a:srgbClr val="505050"/>
                    </a:gs>
                    <a:gs pos="30000">
                      <a:srgbClr val="505050"/>
                    </a:gs>
                  </a:gsLst>
                  <a:lin ang="5400000" scaled="0"/>
                </a:gradFill>
                <a:cs typeface="Segoe UI Semilight" panose="020B0402040204020203" pitchFamily="34" charset="0"/>
              </a:endParaRPr>
            </a:p>
          </p:txBody>
        </p:sp>
        <p:sp>
          <p:nvSpPr>
            <p:cNvPr id="38" name="Freeform 18"/>
            <p:cNvSpPr>
              <a:spLocks noChangeAspect="1" noEditPoints="1"/>
            </p:cNvSpPr>
            <p:nvPr/>
          </p:nvSpPr>
          <p:spPr bwMode="auto">
            <a:xfrm>
              <a:off x="4198336" y="2933167"/>
              <a:ext cx="300859" cy="20240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grpSp>
        <p:nvGrpSpPr>
          <p:cNvPr id="45" name="Group 44"/>
          <p:cNvGrpSpPr/>
          <p:nvPr/>
        </p:nvGrpSpPr>
        <p:grpSpPr>
          <a:xfrm>
            <a:off x="4424965" y="3912799"/>
            <a:ext cx="1725360" cy="510829"/>
            <a:chOff x="4975802" y="2787349"/>
            <a:chExt cx="1760415" cy="521208"/>
          </a:xfrm>
        </p:grpSpPr>
        <p:sp>
          <p:nvSpPr>
            <p:cNvPr id="25" name="Rectangle 24"/>
            <p:cNvSpPr/>
            <p:nvPr/>
          </p:nvSpPr>
          <p:spPr bwMode="auto">
            <a:xfrm>
              <a:off x="4975802" y="2787349"/>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Calendar</a:t>
              </a:r>
            </a:p>
          </p:txBody>
        </p:sp>
        <p:sp>
          <p:nvSpPr>
            <p:cNvPr id="39" name="Freeform 109"/>
            <p:cNvSpPr>
              <a:spLocks noChangeAspect="1" noEditPoints="1"/>
            </p:cNvSpPr>
            <p:nvPr/>
          </p:nvSpPr>
          <p:spPr bwMode="auto">
            <a:xfrm>
              <a:off x="6295601" y="2926498"/>
              <a:ext cx="314819" cy="255643"/>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grpSp>
        <p:nvGrpSpPr>
          <p:cNvPr id="46" name="Group 45"/>
          <p:cNvGrpSpPr/>
          <p:nvPr/>
        </p:nvGrpSpPr>
        <p:grpSpPr>
          <a:xfrm>
            <a:off x="6267499" y="3910555"/>
            <a:ext cx="1725360" cy="510829"/>
            <a:chOff x="7083805" y="2787349"/>
            <a:chExt cx="1760415" cy="521208"/>
          </a:xfrm>
        </p:grpSpPr>
        <p:sp>
          <p:nvSpPr>
            <p:cNvPr id="26" name="Rectangle 25"/>
            <p:cNvSpPr/>
            <p:nvPr/>
          </p:nvSpPr>
          <p:spPr bwMode="auto">
            <a:xfrm>
              <a:off x="7083805" y="2787349"/>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a:gradFill>
                    <a:gsLst>
                      <a:gs pos="2917">
                        <a:srgbClr val="505050"/>
                      </a:gs>
                      <a:gs pos="30000">
                        <a:srgbClr val="505050"/>
                      </a:gs>
                    </a:gsLst>
                    <a:lin ang="5400000" scaled="0"/>
                  </a:gradFill>
                  <a:cs typeface="Segoe UI Semilight" panose="020B0402040204020203" pitchFamily="34" charset="0"/>
                </a:rPr>
                <a:t>People</a:t>
              </a:r>
              <a:endParaRPr lang="en-US" sz="1764" dirty="0">
                <a:gradFill>
                  <a:gsLst>
                    <a:gs pos="2917">
                      <a:srgbClr val="505050"/>
                    </a:gs>
                    <a:gs pos="30000">
                      <a:srgbClr val="505050"/>
                    </a:gs>
                  </a:gsLst>
                  <a:lin ang="5400000" scaled="0"/>
                </a:gradFill>
                <a:cs typeface="Segoe UI Semilight" panose="020B0402040204020203" pitchFamily="34" charset="0"/>
              </a:endParaRPr>
            </a:p>
          </p:txBody>
        </p:sp>
        <p:sp>
          <p:nvSpPr>
            <p:cNvPr id="40" name="Freeform 5"/>
            <p:cNvSpPr>
              <a:spLocks noChangeAspect="1" noEditPoints="1"/>
            </p:cNvSpPr>
            <p:nvPr/>
          </p:nvSpPr>
          <p:spPr bwMode="auto">
            <a:xfrm>
              <a:off x="8429000" y="2941433"/>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grpSp>
        <p:nvGrpSpPr>
          <p:cNvPr id="44" name="Group 43"/>
          <p:cNvGrpSpPr/>
          <p:nvPr/>
        </p:nvGrpSpPr>
        <p:grpSpPr>
          <a:xfrm>
            <a:off x="778489" y="3910555"/>
            <a:ext cx="1725360" cy="510829"/>
            <a:chOff x="753803" y="2762517"/>
            <a:chExt cx="1760415" cy="521208"/>
          </a:xfrm>
        </p:grpSpPr>
        <p:sp>
          <p:nvSpPr>
            <p:cNvPr id="22" name="Rectangle 21"/>
            <p:cNvSpPr/>
            <p:nvPr/>
          </p:nvSpPr>
          <p:spPr bwMode="auto">
            <a:xfrm>
              <a:off x="753803" y="2762517"/>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Documents</a:t>
              </a:r>
            </a:p>
          </p:txBody>
        </p:sp>
        <p:sp>
          <p:nvSpPr>
            <p:cNvPr id="41" name="Freeform 5"/>
            <p:cNvSpPr>
              <a:spLocks noChangeAspect="1" noEditPoints="1"/>
            </p:cNvSpPr>
            <p:nvPr/>
          </p:nvSpPr>
          <p:spPr bwMode="auto">
            <a:xfrm>
              <a:off x="2181812"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sp>
        <p:nvSpPr>
          <p:cNvPr id="66" name="Rectangle 65"/>
          <p:cNvSpPr/>
          <p:nvPr/>
        </p:nvSpPr>
        <p:spPr bwMode="auto">
          <a:xfrm>
            <a:off x="462927" y="1406265"/>
            <a:ext cx="3772966" cy="125466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Designed for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openness </a:t>
            </a:r>
            <a:r>
              <a:rPr lang="en-US" sz="1764" dirty="0">
                <a:gradFill>
                  <a:gsLst>
                    <a:gs pos="2917">
                      <a:srgbClr val="505050"/>
                    </a:gs>
                    <a:gs pos="30000">
                      <a:srgbClr val="505050"/>
                    </a:gs>
                  </a:gsLst>
                  <a:lin ang="5400000" scaled="0"/>
                </a:gradFill>
                <a:cs typeface="Segoe UI Semilight" panose="020B0402040204020203" pitchFamily="34" charset="0"/>
              </a:rPr>
              <a:t>and</a:t>
            </a:r>
            <a:r>
              <a:rPr lang="en-US" sz="1764" b="1" dirty="0">
                <a:gradFill>
                  <a:gsLst>
                    <a:gs pos="2917">
                      <a:srgbClr val="505050"/>
                    </a:gs>
                    <a:gs pos="30000">
                      <a:srgbClr val="505050"/>
                    </a:gs>
                  </a:gsLst>
                  <a:lin ang="5400000" scaled="0"/>
                </a:gradFill>
                <a:cs typeface="Segoe UI Semilight" panose="020B0402040204020203" pitchFamily="34" charset="0"/>
              </a:rPr>
              <a:t> </a:t>
            </a:r>
            <a:br>
              <a:rPr lang="en-US" sz="1764" b="1"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flexibility</a:t>
            </a:r>
          </a:p>
        </p:txBody>
      </p:sp>
      <p:sp>
        <p:nvSpPr>
          <p:cNvPr id="67" name="Rectangle 66"/>
          <p:cNvSpPr/>
          <p:nvPr/>
        </p:nvSpPr>
        <p:spPr bwMode="auto">
          <a:xfrm>
            <a:off x="4289713" y="1406265"/>
            <a:ext cx="3772966" cy="125466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Enabling a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consistent</a:t>
            </a:r>
            <a:r>
              <a:rPr lang="en-US" sz="1764" dirty="0">
                <a:gradFill>
                  <a:gsLst>
                    <a:gs pos="2917">
                      <a:srgbClr val="505050"/>
                    </a:gs>
                    <a:gs pos="30000">
                      <a:srgbClr val="505050"/>
                    </a:gs>
                  </a:gsLst>
                  <a:lin ang="5400000" scaled="0"/>
                </a:gradFill>
                <a:cs typeface="Segoe UI Semilight" panose="020B0402040204020203" pitchFamily="34" charset="0"/>
              </a:rPr>
              <a:t>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development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platform</a:t>
            </a:r>
          </a:p>
        </p:txBody>
      </p:sp>
      <p:sp>
        <p:nvSpPr>
          <p:cNvPr id="68" name="Rectangle 67"/>
          <p:cNvSpPr/>
          <p:nvPr/>
        </p:nvSpPr>
        <p:spPr bwMode="auto">
          <a:xfrm>
            <a:off x="8116499" y="1406265"/>
            <a:ext cx="3817775" cy="125466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Powering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a world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of </a:t>
            </a:r>
            <a:r>
              <a:rPr lang="en-US" sz="1764" b="1" dirty="0">
                <a:gradFill>
                  <a:gsLst>
                    <a:gs pos="64957">
                      <a:srgbClr val="DC3C00"/>
                    </a:gs>
                    <a:gs pos="52000">
                      <a:srgbClr val="DC3C00"/>
                    </a:gs>
                  </a:gsLst>
                  <a:lin ang="5400000" scaled="0"/>
                </a:gradFill>
                <a:cs typeface="Segoe UI Semibold" panose="020B0702040204020203" pitchFamily="34" charset="0"/>
              </a:rPr>
              <a:t>devices</a:t>
            </a:r>
          </a:p>
        </p:txBody>
      </p:sp>
      <p:sp>
        <p:nvSpPr>
          <p:cNvPr id="69" name="Freeform 5"/>
          <p:cNvSpPr>
            <a:spLocks noChangeAspect="1" noEditPoints="1"/>
          </p:cNvSpPr>
          <p:nvPr/>
        </p:nvSpPr>
        <p:spPr bwMode="auto">
          <a:xfrm>
            <a:off x="2777863" y="1688580"/>
            <a:ext cx="1001383" cy="640252"/>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70" name="Arc 69"/>
          <p:cNvSpPr/>
          <p:nvPr/>
        </p:nvSpPr>
        <p:spPr>
          <a:xfrm rot="20676240">
            <a:off x="6999307" y="2005887"/>
            <a:ext cx="702526" cy="439855"/>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lnSpc>
                <a:spcPct val="90000"/>
              </a:lnSpc>
            </a:pPr>
            <a:endParaRPr lang="en-US" sz="1764">
              <a:solidFill>
                <a:srgbClr val="505050"/>
              </a:solidFill>
            </a:endParaRPr>
          </a:p>
        </p:txBody>
      </p:sp>
      <p:grpSp>
        <p:nvGrpSpPr>
          <p:cNvPr id="71" name="Group 70"/>
          <p:cNvGrpSpPr>
            <a:grpSpLocks noChangeAspect="1"/>
          </p:cNvGrpSpPr>
          <p:nvPr/>
        </p:nvGrpSpPr>
        <p:grpSpPr>
          <a:xfrm>
            <a:off x="10332457" y="1734778"/>
            <a:ext cx="1016734" cy="617896"/>
            <a:chOff x="3742936" y="4845974"/>
            <a:chExt cx="1597183" cy="970652"/>
          </a:xfrm>
          <a:solidFill>
            <a:schemeClr val="tx1"/>
          </a:solidFill>
        </p:grpSpPr>
        <p:sp>
          <p:nvSpPr>
            <p:cNvPr id="72" name="Freeform 71"/>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dirty="0">
                <a:solidFill>
                  <a:srgbClr val="505050"/>
                </a:solidFill>
              </a:endParaRPr>
            </a:p>
          </p:txBody>
        </p:sp>
        <p:sp>
          <p:nvSpPr>
            <p:cNvPr id="73"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dirty="0">
                <a:solidFill>
                  <a:srgbClr val="505050"/>
                </a:solidFill>
              </a:endParaRPr>
            </a:p>
          </p:txBody>
        </p:sp>
      </p:grpSp>
      <p:sp>
        <p:nvSpPr>
          <p:cNvPr id="74" name="Freeform 5"/>
          <p:cNvSpPr>
            <a:spLocks noChangeAspect="1" noEditPoints="1"/>
          </p:cNvSpPr>
          <p:nvPr/>
        </p:nvSpPr>
        <p:spPr bwMode="auto">
          <a:xfrm>
            <a:off x="11503515" y="1905893"/>
            <a:ext cx="232392" cy="446780"/>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75" name="Freeform 5"/>
          <p:cNvSpPr>
            <a:spLocks noChangeAspect="1" noEditPoints="1"/>
          </p:cNvSpPr>
          <p:nvPr/>
        </p:nvSpPr>
        <p:spPr bwMode="auto">
          <a:xfrm>
            <a:off x="9604603" y="1913703"/>
            <a:ext cx="589089" cy="43897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grpSp>
        <p:nvGrpSpPr>
          <p:cNvPr id="76" name="Group 75"/>
          <p:cNvGrpSpPr/>
          <p:nvPr/>
        </p:nvGrpSpPr>
        <p:grpSpPr>
          <a:xfrm>
            <a:off x="6302714" y="1577318"/>
            <a:ext cx="1503683" cy="905950"/>
            <a:chOff x="6293519" y="1918846"/>
            <a:chExt cx="1534235" cy="924357"/>
          </a:xfrm>
        </p:grpSpPr>
        <p:sp>
          <p:nvSpPr>
            <p:cNvPr id="77"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78"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grpSp>
      <p:sp>
        <p:nvSpPr>
          <p:cNvPr id="79" name="Arc 78"/>
          <p:cNvSpPr/>
          <p:nvPr/>
        </p:nvSpPr>
        <p:spPr>
          <a:xfrm rot="9876240">
            <a:off x="6451037" y="1631383"/>
            <a:ext cx="702526" cy="439855"/>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lnSpc>
                <a:spcPct val="90000"/>
              </a:lnSpc>
            </a:pPr>
            <a:endParaRPr lang="en-US" sz="1764">
              <a:solidFill>
                <a:srgbClr val="505050"/>
              </a:solidFill>
            </a:endParaRPr>
          </a:p>
        </p:txBody>
      </p:sp>
      <p:pic>
        <p:nvPicPr>
          <p:cNvPr id="83" name="Picture 14"/>
          <p:cNvPicPr>
            <a:picLocks noChangeAspect="1" noChangeArrowheads="1"/>
          </p:cNvPicPr>
          <p:nvPr/>
        </p:nvPicPr>
        <p:blipFill>
          <a:blip r:embed="rId2">
            <a:grayscl/>
            <a:lum bright="-38000"/>
            <a:extLst>
              <a:ext uri="{28A0092B-C50C-407E-A947-70E740481C1C}">
                <a14:useLocalDpi xmlns:a14="http://schemas.microsoft.com/office/drawing/2010/main" val="0"/>
              </a:ext>
            </a:extLst>
          </a:blip>
          <a:srcRect/>
          <a:stretch>
            <a:fillRect/>
          </a:stretch>
        </p:blipFill>
        <p:spPr bwMode="auto">
          <a:xfrm>
            <a:off x="5589336" y="5064267"/>
            <a:ext cx="737795" cy="863120"/>
          </a:xfrm>
          <a:prstGeom prst="rect">
            <a:avLst/>
          </a:prstGeom>
          <a:noFill/>
          <a:ln>
            <a:noFill/>
          </a:ln>
          <a:effectLst/>
          <a:extLst/>
        </p:spPr>
      </p:pic>
      <p:sp>
        <p:nvSpPr>
          <p:cNvPr id="84" name="TextBox 83"/>
          <p:cNvSpPr txBox="1"/>
          <p:nvPr/>
        </p:nvSpPr>
        <p:spPr>
          <a:xfrm>
            <a:off x="4239653" y="5033211"/>
            <a:ext cx="1629027" cy="886844"/>
          </a:xfrm>
          <a:prstGeom prst="rect">
            <a:avLst/>
          </a:prstGeom>
          <a:noFill/>
        </p:spPr>
        <p:txBody>
          <a:bodyPr wrap="square" lIns="179238" tIns="143391" rIns="179238" bIns="143391" rtlCol="0">
            <a:spAutoFit/>
          </a:bodyPr>
          <a:lstStyle/>
          <a:p>
            <a:pPr defTabSz="914180">
              <a:lnSpc>
                <a:spcPct val="90000"/>
              </a:lnSpc>
              <a:spcAft>
                <a:spcPts val="588"/>
              </a:spcAft>
            </a:pPr>
            <a:r>
              <a:rPr lang="en-US" sz="4312" dirty="0" err="1">
                <a:gradFill>
                  <a:gsLst>
                    <a:gs pos="4908">
                      <a:srgbClr val="505050"/>
                    </a:gs>
                    <a:gs pos="16000">
                      <a:srgbClr val="505050"/>
                    </a:gs>
                  </a:gsLst>
                  <a:lin ang="5400000" scaled="0"/>
                </a:gradFill>
              </a:rPr>
              <a:t>iOS</a:t>
            </a:r>
            <a:endParaRPr lang="en-US" sz="4312" dirty="0">
              <a:gradFill>
                <a:gsLst>
                  <a:gs pos="4908">
                    <a:srgbClr val="505050"/>
                  </a:gs>
                  <a:gs pos="16000">
                    <a:srgbClr val="505050"/>
                  </a:gs>
                </a:gsLst>
                <a:lin ang="5400000" scaled="0"/>
              </a:gradFill>
            </a:endParaRPr>
          </a:p>
        </p:txBody>
      </p:sp>
      <p:sp>
        <p:nvSpPr>
          <p:cNvPr id="85" name="Freeform 84"/>
          <p:cNvSpPr>
            <a:spLocks noEditPoints="1"/>
          </p:cNvSpPr>
          <p:nvPr/>
        </p:nvSpPr>
        <p:spPr bwMode="auto">
          <a:xfrm>
            <a:off x="6609548" y="5117944"/>
            <a:ext cx="744260" cy="755764"/>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89" name="Rectangle 88"/>
          <p:cNvSpPr/>
          <p:nvPr/>
        </p:nvSpPr>
        <p:spPr>
          <a:xfrm>
            <a:off x="4854569" y="6171474"/>
            <a:ext cx="2142390" cy="452472"/>
          </a:xfrm>
          <a:prstGeom prst="rect">
            <a:avLst/>
          </a:prstGeom>
          <a:noFill/>
        </p:spPr>
        <p:txBody>
          <a:bodyPr wrap="none">
            <a:spAutoFit/>
          </a:bodyPr>
          <a:lstStyle/>
          <a:p>
            <a:pPr defTabSz="914180"/>
            <a:r>
              <a:rPr lang="en-US" sz="2352" dirty="0">
                <a:gradFill>
                  <a:gsLst>
                    <a:gs pos="4908">
                      <a:srgbClr val="505050"/>
                    </a:gs>
                    <a:gs pos="16000">
                      <a:srgbClr val="505050"/>
                    </a:gs>
                  </a:gsLst>
                  <a:lin ang="5400000" scaled="0"/>
                </a:gradFill>
              </a:rPr>
              <a:t>dev.office.com</a:t>
            </a:r>
            <a:r>
              <a:rPr lang="en-US" sz="1764" dirty="0">
                <a:gradFill>
                  <a:gsLst>
                    <a:gs pos="4908">
                      <a:srgbClr val="505050"/>
                    </a:gs>
                    <a:gs pos="16000">
                      <a:srgbClr val="505050"/>
                    </a:gs>
                  </a:gsLst>
                  <a:lin ang="5400000" scaled="0"/>
                </a:gradFill>
              </a:rPr>
              <a:t> </a:t>
            </a:r>
          </a:p>
        </p:txBody>
      </p:sp>
      <p:sp>
        <p:nvSpPr>
          <p:cNvPr id="5" name="Title 4"/>
          <p:cNvSpPr>
            <a:spLocks noGrp="1"/>
          </p:cNvSpPr>
          <p:nvPr>
            <p:ph type="title"/>
          </p:nvPr>
        </p:nvSpPr>
        <p:spPr/>
        <p:txBody>
          <a:bodyPr/>
          <a:lstStyle/>
          <a:p>
            <a:r>
              <a:rPr lang="en-US" dirty="0"/>
              <a:t>Robust Office 365 </a:t>
            </a:r>
            <a:r>
              <a:rPr lang="en-US" dirty="0" smtClean="0"/>
              <a:t>APIs</a:t>
            </a:r>
            <a:endParaRPr lang="en-US" dirty="0"/>
          </a:p>
        </p:txBody>
      </p:sp>
    </p:spTree>
    <p:extLst>
      <p:ext uri="{BB962C8B-B14F-4D97-AF65-F5344CB8AC3E}">
        <p14:creationId xmlns:p14="http://schemas.microsoft.com/office/powerpoint/2010/main" val="3228565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750126" y="1380"/>
            <a:ext cx="7438699" cy="685524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170" y="290774"/>
            <a:ext cx="4480956" cy="4109100"/>
          </a:xfrm>
        </p:spPr>
        <p:txBody>
          <a:bodyPr/>
          <a:lstStyle/>
          <a:p>
            <a:r>
              <a:rPr lang="en-US" dirty="0"/>
              <a:t>Office 365 services for Apps</a:t>
            </a:r>
          </a:p>
        </p:txBody>
      </p:sp>
      <p:sp>
        <p:nvSpPr>
          <p:cNvPr id="3" name="Text Placeholder 2"/>
          <p:cNvSpPr>
            <a:spLocks noGrp="1"/>
          </p:cNvSpPr>
          <p:nvPr>
            <p:ph type="body" sz="quarter" idx="11"/>
          </p:nvPr>
        </p:nvSpPr>
        <p:spPr>
          <a:xfrm>
            <a:off x="269170" y="2980904"/>
            <a:ext cx="4107542" cy="3704234"/>
          </a:xfrm>
        </p:spPr>
        <p:txBody>
          <a:bodyPr/>
          <a:lstStyle/>
          <a:p>
            <a:r>
              <a:rPr lang="en-US" sz="3136" dirty="0">
                <a:hlinkClick r:id="rId2"/>
              </a:rPr>
              <a:t>https://zapier.com/zapbook/office-365/</a:t>
            </a:r>
            <a:endParaRPr lang="en-US" sz="3136" dirty="0"/>
          </a:p>
          <a:p>
            <a:endParaRPr lang="en-US" sz="3136" dirty="0"/>
          </a:p>
          <a:p>
            <a:endParaRPr lang="en-US" sz="3136" dirty="0"/>
          </a:p>
          <a:p>
            <a:endParaRPr lang="en-US" sz="3136" dirty="0"/>
          </a:p>
          <a:p>
            <a:endParaRPr lang="en-US" sz="3136" dirty="0"/>
          </a:p>
          <a:p>
            <a:endParaRPr lang="en-US" sz="3136" dirty="0"/>
          </a:p>
        </p:txBody>
      </p:sp>
      <p:pic>
        <p:nvPicPr>
          <p:cNvPr id="4" name="Picture 3"/>
          <p:cNvPicPr>
            <a:picLocks noChangeAspect="1"/>
          </p:cNvPicPr>
          <p:nvPr/>
        </p:nvPicPr>
        <p:blipFill>
          <a:blip r:embed="rId3"/>
          <a:stretch>
            <a:fillRect/>
          </a:stretch>
        </p:blipFill>
        <p:spPr>
          <a:xfrm>
            <a:off x="5542848" y="2089380"/>
            <a:ext cx="6197882" cy="4424392"/>
          </a:xfrm>
          <a:prstGeom prst="rect">
            <a:avLst/>
          </a:prstGeom>
        </p:spPr>
      </p:pic>
      <p:pic>
        <p:nvPicPr>
          <p:cNvPr id="1026" name="Picture 2" descr="https://zapier.cachefly.net/static/CpzTqZ/images/logo60oran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4877" y="158302"/>
            <a:ext cx="2445852" cy="1120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81781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920860" y="3290922"/>
            <a:ext cx="7726537" cy="696232"/>
          </a:xfrm>
          <a:prstGeom prst="rect">
            <a:avLst/>
          </a:prstGeom>
        </p:spPr>
        <p:txBody>
          <a:bodyPr>
            <a:noAutofit/>
          </a:bodyPr>
          <a:lstStyle/>
          <a:p>
            <a:pPr marL="0" indent="0">
              <a:buNone/>
            </a:pPr>
            <a:r>
              <a:rPr lang="en-US" sz="3528" b="1" dirty="0">
                <a:gradFill>
                  <a:gsLst>
                    <a:gs pos="1250">
                      <a:srgbClr val="EB3C00"/>
                    </a:gs>
                    <a:gs pos="23000">
                      <a:srgbClr val="EB3C00"/>
                    </a:gs>
                  </a:gsLst>
                  <a:lin ang="5400000" scaled="0"/>
                </a:gradFill>
              </a:rPr>
              <a:t>is one of the fastest growing businesses </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409" y="1548267"/>
            <a:ext cx="7485376" cy="2592921"/>
          </a:xfrm>
          <a:prstGeom prst="rect">
            <a:avLst/>
          </a:prstGeom>
        </p:spPr>
      </p:pic>
      <p:sp>
        <p:nvSpPr>
          <p:cNvPr id="5" name="TextBox 4"/>
          <p:cNvSpPr txBox="1"/>
          <p:nvPr/>
        </p:nvSpPr>
        <p:spPr>
          <a:xfrm>
            <a:off x="2847732" y="3667045"/>
            <a:ext cx="6422709" cy="1194525"/>
          </a:xfrm>
          <a:prstGeom prst="rect">
            <a:avLst/>
          </a:prstGeom>
          <a:noFill/>
        </p:spPr>
        <p:txBody>
          <a:bodyPr wrap="none" lIns="179238" tIns="143391" rIns="179238" bIns="143391" rtlCol="0">
            <a:spAutoFit/>
          </a:bodyPr>
          <a:lstStyle/>
          <a:p>
            <a:pPr defTabSz="914033">
              <a:spcBef>
                <a:spcPct val="20000"/>
              </a:spcBef>
              <a:buSzPct val="90000"/>
            </a:pPr>
            <a:r>
              <a:rPr lang="en-US" sz="5880" b="1" dirty="0">
                <a:gradFill>
                  <a:gsLst>
                    <a:gs pos="1250">
                      <a:srgbClr val="EB3C00"/>
                    </a:gs>
                    <a:gs pos="23000">
                      <a:srgbClr val="EB3C00"/>
                    </a:gs>
                  </a:gsLst>
                  <a:lin ang="5400000" scaled="0"/>
                </a:gradFill>
                <a:latin typeface="Segoe UI Light"/>
              </a:rPr>
              <a:t>in</a:t>
            </a:r>
            <a:r>
              <a:rPr lang="en-US" sz="3528" b="1" dirty="0">
                <a:gradFill>
                  <a:gsLst>
                    <a:gs pos="1250">
                      <a:srgbClr val="EB3C00"/>
                    </a:gs>
                    <a:gs pos="23000">
                      <a:srgbClr val="EB3C00"/>
                    </a:gs>
                  </a:gsLst>
                  <a:lin ang="5400000" scaled="0"/>
                </a:gradFill>
                <a:latin typeface="Segoe UI Light"/>
              </a:rPr>
              <a:t> </a:t>
            </a:r>
            <a:r>
              <a:rPr lang="en-US" sz="5880" b="1" dirty="0">
                <a:gradFill>
                  <a:gsLst>
                    <a:gs pos="1250">
                      <a:srgbClr val="EB3C00"/>
                    </a:gs>
                    <a:gs pos="23000">
                      <a:srgbClr val="EB3C00"/>
                    </a:gs>
                  </a:gsLst>
                  <a:lin ang="5400000" scaled="0"/>
                </a:gradFill>
                <a:latin typeface="Segoe UI Light"/>
              </a:rPr>
              <a:t>Microsoft history</a:t>
            </a:r>
            <a:r>
              <a:rPr lang="en-US" sz="3528" b="1" dirty="0">
                <a:gradFill>
                  <a:gsLst>
                    <a:gs pos="1250">
                      <a:srgbClr val="EB3C00"/>
                    </a:gs>
                    <a:gs pos="23000">
                      <a:srgbClr val="EB3C00"/>
                    </a:gs>
                  </a:gsLst>
                  <a:lin ang="5400000" scaled="0"/>
                </a:gradFill>
                <a:latin typeface="Segoe UI Light"/>
              </a:rPr>
              <a:t>.</a:t>
            </a:r>
          </a:p>
        </p:txBody>
      </p:sp>
    </p:spTree>
    <p:extLst>
      <p:ext uri="{BB962C8B-B14F-4D97-AF65-F5344CB8AC3E}">
        <p14:creationId xmlns:p14="http://schemas.microsoft.com/office/powerpoint/2010/main" val="277081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5400000" scaled="0"/>
                </a:gradFill>
              </a:rPr>
              <a:t>Office 365 device apps</a:t>
            </a:r>
          </a:p>
        </p:txBody>
      </p:sp>
      <p:pic>
        <p:nvPicPr>
          <p:cNvPr id="4" name="Picture 3"/>
          <p:cNvPicPr>
            <a:picLocks noChangeAspect="1"/>
          </p:cNvPicPr>
          <p:nvPr/>
        </p:nvPicPr>
        <p:blipFill rotWithShape="1">
          <a:blip r:embed="rId3"/>
          <a:srcRect l="13975" t="30366" r="63927" b="32367"/>
          <a:stretch/>
        </p:blipFill>
        <p:spPr>
          <a:xfrm>
            <a:off x="1828997" y="1636617"/>
            <a:ext cx="4251193" cy="2016432"/>
          </a:xfrm>
          <a:prstGeom prst="rect">
            <a:avLst/>
          </a:prstGeom>
        </p:spPr>
      </p:pic>
      <p:pic>
        <p:nvPicPr>
          <p:cNvPr id="5" name="Picture 4"/>
          <p:cNvPicPr>
            <a:picLocks noChangeAspect="1"/>
          </p:cNvPicPr>
          <p:nvPr/>
        </p:nvPicPr>
        <p:blipFill rotWithShape="1">
          <a:blip r:embed="rId4"/>
          <a:srcRect l="1653" t="18672" r="83780" b="44074"/>
          <a:stretch/>
        </p:blipFill>
        <p:spPr>
          <a:xfrm>
            <a:off x="6581009" y="1019634"/>
            <a:ext cx="3958179" cy="2846997"/>
          </a:xfrm>
          <a:prstGeom prst="rect">
            <a:avLst/>
          </a:prstGeom>
        </p:spPr>
      </p:pic>
      <p:pic>
        <p:nvPicPr>
          <p:cNvPr id="6" name="Picture 5"/>
          <p:cNvPicPr>
            <a:picLocks noChangeAspect="1"/>
          </p:cNvPicPr>
          <p:nvPr/>
        </p:nvPicPr>
        <p:blipFill rotWithShape="1">
          <a:blip r:embed="rId5"/>
          <a:srcRect l="16562" t="30741" r="66771" b="40874"/>
          <a:stretch/>
        </p:blipFill>
        <p:spPr>
          <a:xfrm>
            <a:off x="6095572" y="4204729"/>
            <a:ext cx="4929053" cy="2360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1613456" y="4036925"/>
            <a:ext cx="4004855" cy="2137790"/>
          </a:xfrm>
          <a:prstGeom prst="rect">
            <a:avLst/>
          </a:prstGeom>
        </p:spPr>
      </p:pic>
    </p:spTree>
    <p:extLst>
      <p:ext uri="{BB962C8B-B14F-4D97-AF65-F5344CB8AC3E}">
        <p14:creationId xmlns:p14="http://schemas.microsoft.com/office/powerpoint/2010/main" val="2847294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Common Consent</a:t>
            </a:r>
            <a:endParaRPr lang="en-US" dirty="0"/>
          </a:p>
        </p:txBody>
      </p:sp>
      <p:sp>
        <p:nvSpPr>
          <p:cNvPr id="4" name="Slide Number Placeholder 3"/>
          <p:cNvSpPr>
            <a:spLocks noGrp="1"/>
          </p:cNvSpPr>
          <p:nvPr>
            <p:ph type="sldNum" sz="quarter" idx="12"/>
          </p:nvPr>
        </p:nvSpPr>
        <p:spPr/>
        <p:txBody>
          <a:bodyPr/>
          <a:lstStyle/>
          <a:p>
            <a:pPr defTabSz="914001"/>
            <a:fld id="{727B4C2D-45E2-4621-8491-2995EB46A674}" type="slidenum">
              <a:rPr lang="en-US" smtClean="0">
                <a:gradFill>
                  <a:gsLst>
                    <a:gs pos="100000">
                      <a:srgbClr val="797A7D"/>
                    </a:gs>
                    <a:gs pos="0">
                      <a:srgbClr val="797A7D"/>
                    </a:gs>
                  </a:gsLst>
                  <a:lin ang="5400000" scaled="0"/>
                </a:gradFill>
              </a:rPr>
              <a:pPr defTabSz="914001"/>
              <a:t>31</a:t>
            </a:fld>
            <a:endParaRPr lang="en-US" dirty="0">
              <a:gradFill>
                <a:gsLst>
                  <a:gs pos="100000">
                    <a:srgbClr val="797A7D"/>
                  </a:gs>
                  <a:gs pos="0">
                    <a:srgbClr val="797A7D"/>
                  </a:gs>
                </a:gsLst>
                <a:lin ang="5400000" scaled="0"/>
              </a:gradFill>
            </a:endParaRPr>
          </a:p>
        </p:txBody>
      </p:sp>
      <p:pic>
        <p:nvPicPr>
          <p:cNvPr id="5" name="Picture 11"/>
          <p:cNvPicPr>
            <a:picLocks noChangeAspect="1"/>
          </p:cNvPicPr>
          <p:nvPr/>
        </p:nvPicPr>
        <p:blipFill rotWithShape="1">
          <a:blip r:embed="rId2"/>
          <a:srcRect r="2532" b="9254"/>
          <a:stretch/>
        </p:blipFill>
        <p:spPr>
          <a:xfrm>
            <a:off x="2151214" y="1188546"/>
            <a:ext cx="6362889" cy="5368688"/>
          </a:xfrm>
          <a:prstGeom prst="rect">
            <a:avLst/>
          </a:prstGeom>
          <a:ln w="3175">
            <a:solidFill>
              <a:schemeClr val="tx1"/>
            </a:solidFill>
          </a:ln>
        </p:spPr>
      </p:pic>
      <p:sp>
        <p:nvSpPr>
          <p:cNvPr id="6" name="Oval 5"/>
          <p:cNvSpPr/>
          <p:nvPr/>
        </p:nvSpPr>
        <p:spPr bwMode="auto">
          <a:xfrm>
            <a:off x="3943576" y="2006528"/>
            <a:ext cx="4660144" cy="1075418"/>
          </a:xfrm>
          <a:prstGeom prst="ellipse">
            <a:avLst/>
          </a:prstGeom>
          <a:noFill/>
          <a:ln w="571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0" tIns="44810" rIns="44810" bIns="44810" numCol="1" spcCol="0" rtlCol="0" fromWordArt="0" anchor="ctr" anchorCtr="0" forceAA="0" compatLnSpc="1">
            <a:prstTxWarp prst="textNoShape">
              <a:avLst/>
            </a:prstTxWarp>
            <a:noAutofit/>
          </a:bodyPr>
          <a:lstStyle/>
          <a:p>
            <a:pPr algn="ctr" defTabSz="895908"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36803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1114" y="5565953"/>
            <a:ext cx="11638543" cy="821626"/>
          </a:xfrm>
          <a:prstGeom prst="rect">
            <a:avLst/>
          </a:prstGeom>
          <a:solidFill>
            <a:schemeClr val="accent1">
              <a:lumMod val="50000"/>
            </a:schemeClr>
          </a:solidFill>
          <a:ln w="10795" cap="flat" cmpd="sng" algn="ctr">
            <a:noFill/>
            <a:prstDash val="solid"/>
          </a:ln>
          <a:effectLst/>
        </p:spPr>
        <p:txBody>
          <a:bodyPr lIns="179259" tIns="143407" rIns="179259" bIns="143407" rtlCol="0" anchor="t" anchorCtr="0"/>
          <a:lstStyle/>
          <a:p>
            <a:pPr defTabSz="896080">
              <a:defRPr/>
            </a:pPr>
            <a:r>
              <a:rPr lang="en-US" sz="1764" dirty="0">
                <a:gradFill>
                  <a:gsLst>
                    <a:gs pos="0">
                      <a:schemeClr val="bg1"/>
                    </a:gs>
                    <a:gs pos="53000">
                      <a:schemeClr val="bg1"/>
                    </a:gs>
                  </a:gsLst>
                  <a:lin ang="5400000" scaled="0"/>
                </a:gradFill>
                <a:ea typeface="Segoe UI" pitchFamily="34" charset="0"/>
                <a:cs typeface="Segoe UI" pitchFamily="34" charset="0"/>
              </a:rPr>
              <a:t>Custom client code</a:t>
            </a:r>
          </a:p>
        </p:txBody>
      </p:sp>
      <p:sp>
        <p:nvSpPr>
          <p:cNvPr id="38" name="Rectangle 37"/>
          <p:cNvSpPr/>
          <p:nvPr/>
        </p:nvSpPr>
        <p:spPr>
          <a:xfrm>
            <a:off x="281114" y="2234383"/>
            <a:ext cx="11638543" cy="821626"/>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259" tIns="143407" rIns="179259" bIns="143407" numCol="1" spcCol="1245" anchor="t" anchorCtr="0">
            <a:noAutofit/>
          </a:bodyPr>
          <a:lstStyle/>
          <a:p>
            <a:pPr defTabSz="1612086">
              <a:lnSpc>
                <a:spcPct val="90000"/>
              </a:lnSpc>
              <a:spcBef>
                <a:spcPct val="0"/>
              </a:spcBef>
              <a:spcAft>
                <a:spcPct val="35000"/>
              </a:spcAft>
            </a:pPr>
            <a:r>
              <a:rPr lang="en-US" sz="392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_</a:t>
            </a:r>
            <a:r>
              <a:rPr lang="en-US" sz="3921"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api</a:t>
            </a:r>
            <a:endParaRPr lang="en-US" sz="392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1118" y="3115496"/>
            <a:ext cx="8949968" cy="2390970"/>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12086">
                <a:lnSpc>
                  <a:spcPct val="90000"/>
                </a:lnSpc>
                <a:spcBef>
                  <a:spcPct val="0"/>
                </a:spcBef>
                <a:spcAft>
                  <a:spcPct val="35000"/>
                </a:spcAft>
              </a:pPr>
              <a:endParaRPr lang="en-US" sz="2941">
                <a:gradFill>
                  <a:gsLst>
                    <a:gs pos="0">
                      <a:schemeClr val="tx1">
                        <a:lumMod val="75000"/>
                        <a:lumOff val="25000"/>
                      </a:schemeClr>
                    </a:gs>
                    <a:gs pos="53000">
                      <a:schemeClr val="tx1">
                        <a:lumMod val="75000"/>
                        <a:lumOff val="25000"/>
                      </a:scheme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a:gradFill>
                    <a:gsLst>
                      <a:gs pos="0">
                        <a:schemeClr val="bg1"/>
                      </a:gs>
                      <a:gs pos="53000">
                        <a:schemeClr val="bg1"/>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a:gradFill>
                    <a:gsLst>
                      <a:gs pos="0">
                        <a:schemeClr val="bg1"/>
                      </a:gs>
                      <a:gs pos="53000">
                        <a:schemeClr val="bg1"/>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err="1">
                  <a:gradFill>
                    <a:gsLst>
                      <a:gs pos="0">
                        <a:schemeClr val="bg1"/>
                      </a:gs>
                      <a:gs pos="53000">
                        <a:schemeClr val="bg1"/>
                      </a:gs>
                    </a:gsLst>
                    <a:lin ang="5400000" scaled="0"/>
                  </a:gradFill>
                </a:rPr>
                <a:t>.Net</a:t>
              </a:r>
              <a:r>
                <a:rPr lang="en-US" sz="1764" dirty="0">
                  <a:gradFill>
                    <a:gsLst>
                      <a:gs pos="0">
                        <a:schemeClr val="bg1"/>
                      </a:gs>
                      <a:gs pos="53000">
                        <a:schemeClr val="bg1"/>
                      </a:gs>
                    </a:gsLst>
                    <a:lin ang="5400000" scaled="0"/>
                  </a:gradFill>
                </a:rPr>
                <a:t> CLR library</a:t>
              </a:r>
            </a:p>
          </p:txBody>
        </p:sp>
        <p:sp>
          <p:nvSpPr>
            <p:cNvPr id="40" name="TextBox 39"/>
            <p:cNvSpPr txBox="1"/>
            <p:nvPr/>
          </p:nvSpPr>
          <p:spPr>
            <a:xfrm>
              <a:off x="3683814" y="3388851"/>
              <a:ext cx="2337837" cy="534545"/>
            </a:xfrm>
            <a:prstGeom prst="rect">
              <a:avLst/>
            </a:prstGeom>
            <a:noFill/>
            <a:ln>
              <a:noFill/>
            </a:ln>
          </p:spPr>
          <p:txBody>
            <a:bodyPr wrap="square" lIns="121872" tIns="60936" rIns="121872" bIns="60936" rtlCol="0">
              <a:spAutoFit/>
            </a:bodyPr>
            <a:lstStyle/>
            <a:p>
              <a:pPr algn="ctr" defTabSz="1612086">
                <a:lnSpc>
                  <a:spcPct val="90000"/>
                </a:lnSpc>
                <a:spcBef>
                  <a:spcPct val="0"/>
                </a:spcBef>
                <a:spcAft>
                  <a:spcPct val="35000"/>
                </a:spcAft>
              </a:pPr>
              <a:r>
                <a:rPr lang="en-US" sz="1764" dirty="0">
                  <a:gradFill>
                    <a:gsLst>
                      <a:gs pos="0">
                        <a:schemeClr val="tx1"/>
                      </a:gs>
                      <a:gs pos="53000">
                        <a:schemeClr val="tx1"/>
                      </a:gs>
                    </a:gsLst>
                    <a:lin ang="5400000" scaled="0"/>
                  </a:gradFill>
                </a:rPr>
                <a:t>Execute </a:t>
              </a:r>
              <a:br>
                <a:rPr lang="en-US" sz="1764" dirty="0">
                  <a:gradFill>
                    <a:gsLst>
                      <a:gs pos="0">
                        <a:schemeClr val="tx1"/>
                      </a:gs>
                      <a:gs pos="53000">
                        <a:schemeClr val="tx1"/>
                      </a:gs>
                    </a:gsLst>
                    <a:lin ang="5400000" scaled="0"/>
                  </a:gradFill>
                </a:rPr>
              </a:br>
              <a:r>
                <a:rPr lang="en-US" sz="1764" dirty="0">
                  <a:gradFill>
                    <a:gsLst>
                      <a:gs pos="0">
                        <a:schemeClr val="tx1"/>
                      </a:gs>
                      <a:gs pos="53000">
                        <a:schemeClr val="tx1"/>
                      </a:gs>
                    </a:gsLst>
                    <a:lin ang="5400000" scaled="0"/>
                  </a:gradFill>
                </a:rPr>
                <a:t>query</a:t>
              </a:r>
            </a:p>
          </p:txBody>
        </p:sp>
      </p:grpSp>
      <p:grpSp>
        <p:nvGrpSpPr>
          <p:cNvPr id="5" name="Group 4"/>
          <p:cNvGrpSpPr/>
          <p:nvPr/>
        </p:nvGrpSpPr>
        <p:grpSpPr>
          <a:xfrm>
            <a:off x="10127274" y="3217642"/>
            <a:ext cx="1822520" cy="2271738"/>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12086">
                <a:lnSpc>
                  <a:spcPct val="90000"/>
                </a:lnSpc>
                <a:spcBef>
                  <a:spcPct val="0"/>
                </a:spcBef>
                <a:spcAft>
                  <a:spcPct val="35000"/>
                </a:spcAft>
              </a:pPr>
              <a:endParaRPr lang="en-US" sz="3137" dirty="0">
                <a:gradFill>
                  <a:gsLst>
                    <a:gs pos="0">
                      <a:schemeClr val="tx1">
                        <a:lumMod val="75000"/>
                        <a:lumOff val="25000"/>
                      </a:schemeClr>
                    </a:gs>
                    <a:gs pos="53000">
                      <a:schemeClr val="tx1">
                        <a:lumMod val="75000"/>
                        <a:lumOff val="25000"/>
                      </a:schemeClr>
                    </a:gs>
                  </a:gsLst>
                  <a:lin ang="5400000" scaled="0"/>
                </a:gradFill>
              </a:endParaRPr>
            </a:p>
          </p:txBody>
        </p:sp>
        <p:sp>
          <p:nvSpPr>
            <p:cNvPr id="42" name="TextBox 41"/>
            <p:cNvSpPr txBox="1"/>
            <p:nvPr/>
          </p:nvSpPr>
          <p:spPr>
            <a:xfrm>
              <a:off x="10602585" y="3674149"/>
              <a:ext cx="1320456" cy="534544"/>
            </a:xfrm>
            <a:prstGeom prst="rect">
              <a:avLst/>
            </a:prstGeom>
            <a:noFill/>
            <a:ln>
              <a:noFill/>
            </a:ln>
          </p:spPr>
          <p:txBody>
            <a:bodyPr wrap="square" lIns="121872" tIns="60936" rIns="121872" bIns="60936" rtlCol="0">
              <a:spAutoFit/>
            </a:bodyPr>
            <a:lstStyle/>
            <a:p>
              <a:pPr algn="ctr" defTabSz="1612086">
                <a:lnSpc>
                  <a:spcPct val="90000"/>
                </a:lnSpc>
                <a:spcBef>
                  <a:spcPct val="0"/>
                </a:spcBef>
                <a:spcAft>
                  <a:spcPct val="35000"/>
                </a:spcAft>
                <a:defRPr/>
              </a:pPr>
              <a:r>
                <a:rPr lang="en-US" sz="1764" dirty="0">
                  <a:gradFill>
                    <a:gsLst>
                      <a:gs pos="0">
                        <a:schemeClr val="tx1"/>
                      </a:gs>
                      <a:gs pos="53000">
                        <a:schemeClr val="tx1"/>
                      </a:gs>
                    </a:gsLst>
                    <a:lin ang="5400000" scaled="0"/>
                  </a:gradFill>
                </a:rPr>
                <a:t>REST/ OData</a:t>
              </a:r>
            </a:p>
          </p:txBody>
        </p:sp>
      </p:grpSp>
      <p:sp>
        <p:nvSpPr>
          <p:cNvPr id="47" name="Rectangle 46"/>
          <p:cNvSpPr/>
          <p:nvPr/>
        </p:nvSpPr>
        <p:spPr>
          <a:xfrm>
            <a:off x="10043586" y="1188678"/>
            <a:ext cx="1882002" cy="986218"/>
          </a:xfrm>
          <a:prstGeom prst="rect">
            <a:avLst/>
          </a:prstGeom>
          <a:solidFill>
            <a:schemeClr val="accent1"/>
          </a:solidFill>
          <a:ln w="10795" cap="flat" cmpd="sng" algn="ctr">
            <a:noFill/>
            <a:prstDash val="solid"/>
          </a:ln>
          <a:effectLst/>
        </p:spPr>
        <p:txBody>
          <a:bodyPr lIns="119459" tIns="59729" rIns="119459" bIns="59729" rtlCol="0" anchor="t" anchorCtr="0"/>
          <a:lstStyle/>
          <a:p>
            <a:pPr defTabSz="896080"/>
            <a:r>
              <a:rPr lang="en-US" sz="4313" dirty="0">
                <a:gradFill>
                  <a:gsLst>
                    <a:gs pos="0">
                      <a:schemeClr val="bg1"/>
                    </a:gs>
                    <a:gs pos="53000">
                      <a:schemeClr val="bg1"/>
                    </a:gs>
                  </a:gsLst>
                  <a:lin ang="5400000" scaled="0"/>
                </a:gradFill>
                <a:ea typeface="Segoe UI" pitchFamily="34" charset="0"/>
                <a:cs typeface="Segoe UI" pitchFamily="34" charset="0"/>
              </a:rPr>
              <a:t>…</a:t>
            </a:r>
          </a:p>
        </p:txBody>
      </p:sp>
      <p:grpSp>
        <p:nvGrpSpPr>
          <p:cNvPr id="10" name="Group 9"/>
          <p:cNvGrpSpPr/>
          <p:nvPr/>
        </p:nvGrpSpPr>
        <p:grpSpPr>
          <a:xfrm>
            <a:off x="4186105" y="1188678"/>
            <a:ext cx="1882002" cy="986218"/>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a:gradFill>
                    <a:gsLst>
                      <a:gs pos="0">
                        <a:schemeClr val="bg1"/>
                      </a:gs>
                      <a:gs pos="53000">
                        <a:schemeClr val="bg1"/>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grpSp>
      </p:grpSp>
      <p:grpSp>
        <p:nvGrpSpPr>
          <p:cNvPr id="8" name="Group 7"/>
          <p:cNvGrpSpPr/>
          <p:nvPr/>
        </p:nvGrpSpPr>
        <p:grpSpPr>
          <a:xfrm>
            <a:off x="281117" y="1188678"/>
            <a:ext cx="1882002" cy="986218"/>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defRPr/>
              </a:pPr>
              <a:r>
                <a:rPr lang="en-US" sz="1568" dirty="0" smtClean="0">
                  <a:gradFill>
                    <a:gsLst>
                      <a:gs pos="0">
                        <a:schemeClr val="bg1"/>
                      </a:gs>
                      <a:gs pos="53000">
                        <a:schemeClr val="bg1"/>
                      </a:gs>
                    </a:gsLst>
                    <a:lin ang="5400000" scaled="0"/>
                  </a:gradFill>
                  <a:ea typeface="Segoe UI" pitchFamily="34" charset="0"/>
                  <a:cs typeface="Segoe UI" pitchFamily="34" charset="0"/>
                </a:rPr>
                <a:t>Sites, Lists and Libs</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11" name="Group 10"/>
          <p:cNvGrpSpPr/>
          <p:nvPr/>
        </p:nvGrpSpPr>
        <p:grpSpPr>
          <a:xfrm>
            <a:off x="6138598" y="1188678"/>
            <a:ext cx="1882002" cy="986218"/>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a:gradFill>
                    <a:gsLst>
                      <a:gs pos="0">
                        <a:schemeClr val="bg1"/>
                      </a:gs>
                      <a:gs pos="53000">
                        <a:schemeClr val="bg1"/>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12" name="Group 11"/>
          <p:cNvGrpSpPr/>
          <p:nvPr/>
        </p:nvGrpSpPr>
        <p:grpSpPr>
          <a:xfrm>
            <a:off x="8091092" y="1188678"/>
            <a:ext cx="1882002" cy="986218"/>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smtClean="0">
                  <a:gradFill>
                    <a:gsLst>
                      <a:gs pos="0">
                        <a:schemeClr val="bg1"/>
                      </a:gs>
                      <a:gs pos="53000">
                        <a:schemeClr val="bg1"/>
                      </a:gs>
                    </a:gsLst>
                    <a:lin ang="5400000" scaled="0"/>
                  </a:gradFill>
                  <a:ea typeface="Segoe UI" pitchFamily="34" charset="0"/>
                  <a:cs typeface="Segoe UI" pitchFamily="34" charset="0"/>
                </a:rPr>
                <a:t>BCS</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9" name="Group 8"/>
          <p:cNvGrpSpPr/>
          <p:nvPr/>
        </p:nvGrpSpPr>
        <p:grpSpPr>
          <a:xfrm>
            <a:off x="2233611" y="1188678"/>
            <a:ext cx="1882002" cy="986218"/>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smtClean="0">
                  <a:gradFill>
                    <a:gsLst>
                      <a:gs pos="0">
                        <a:schemeClr val="bg1"/>
                      </a:gs>
                      <a:gs pos="53000">
                        <a:schemeClr val="bg1"/>
                      </a:gs>
                    </a:gsLst>
                    <a:lin ang="5400000" scaled="0"/>
                  </a:gradFill>
                  <a:ea typeface="Segoe UI" pitchFamily="34" charset="0"/>
                  <a:cs typeface="Segoe UI" pitchFamily="34" charset="0"/>
                </a:rPr>
                <a:t>Workflow</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sp>
        <p:nvSpPr>
          <p:cNvPr id="15" name="Rectangle 14"/>
          <p:cNvSpPr/>
          <p:nvPr/>
        </p:nvSpPr>
        <p:spPr bwMode="auto">
          <a:xfrm>
            <a:off x="368" y="6387579"/>
            <a:ext cx="12188457" cy="896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5" tIns="44815" rIns="44815" bIns="44815" numCol="1" spcCol="0" rtlCol="0" fromWordArt="0" anchor="ctr" anchorCtr="0" forceAA="0" compatLnSpc="1">
            <a:prstTxWarp prst="textNoShape">
              <a:avLst/>
            </a:prstTxWarp>
            <a:noAutofit/>
          </a:bodyPr>
          <a:lstStyle/>
          <a:p>
            <a:pPr algn="ctr" defTabSz="896000"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281114" y="301377"/>
            <a:ext cx="11147937" cy="748683"/>
          </a:xfrm>
        </p:spPr>
        <p:txBody>
          <a:bodyPr/>
          <a:lstStyle/>
          <a:p>
            <a:r>
              <a:rPr lang="en-US" sz="5293" dirty="0"/>
              <a:t>The SharePoint client </a:t>
            </a:r>
            <a:r>
              <a:rPr lang="en-US" sz="5293" dirty="0" smtClean="0"/>
              <a:t>APIs</a:t>
            </a:r>
            <a:endParaRPr lang="en-US" sz="5293" dirty="0"/>
          </a:p>
        </p:txBody>
      </p:sp>
      <p:sp>
        <p:nvSpPr>
          <p:cNvPr id="13" name="Rectangle 12"/>
          <p:cNvSpPr/>
          <p:nvPr/>
        </p:nvSpPr>
        <p:spPr bwMode="auto">
          <a:xfrm>
            <a:off x="4481285" y="-2219216"/>
            <a:ext cx="896191" cy="896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5" tIns="44815" rIns="44815" bIns="44815" numCol="1" spcCol="0" rtlCol="0" fromWordArt="0" anchor="ctr" anchorCtr="0" forceAA="0" compatLnSpc="1">
            <a:prstTxWarp prst="textNoShape">
              <a:avLst/>
            </a:prstTxWarp>
            <a:noAutofit/>
          </a:bodyPr>
          <a:lstStyle/>
          <a:p>
            <a:pPr algn="ctr" defTabSz="896000"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46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0215189" y="5958961"/>
            <a:ext cx="1676755" cy="8961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97" tIns="44797" rIns="44797" bIns="44797" numCol="1" spcCol="0" rtlCol="0" fromWordArt="0" anchor="ctr" anchorCtr="0" forceAA="0" compatLnSpc="1">
            <a:prstTxWarp prst="textNoShape">
              <a:avLst/>
            </a:prstTxWarp>
            <a:noAutofit/>
          </a:bodyPr>
          <a:lstStyle/>
          <a:p>
            <a:pPr algn="ctr" defTabSz="895645" fontAlgn="base">
              <a:spcBef>
                <a:spcPct val="0"/>
              </a:spcBef>
              <a:spcAft>
                <a:spcPct val="0"/>
              </a:spcAft>
            </a:pPr>
            <a:endParaRPr lang="en-US" sz="2155"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83522" y="283029"/>
            <a:ext cx="11144529" cy="747596"/>
          </a:xfrm>
        </p:spPr>
        <p:txBody>
          <a:bodyPr vert="horz" wrap="square" lIns="143349" tIns="89593" rIns="143349" bIns="89593" rtlCol="0" anchor="t">
            <a:noAutofit/>
          </a:bodyPr>
          <a:lstStyle/>
          <a:p>
            <a:r>
              <a:rPr lang="en-US" sz="5291" dirty="0"/>
              <a:t>Office 365 </a:t>
            </a:r>
            <a:r>
              <a:rPr lang="en-US" sz="5291" dirty="0" smtClean="0"/>
              <a:t>APIs </a:t>
            </a:r>
            <a:endParaRPr lang="en-US" sz="5291" dirty="0"/>
          </a:p>
        </p:txBody>
      </p:sp>
      <p:grpSp>
        <p:nvGrpSpPr>
          <p:cNvPr id="50" name="Group 49"/>
          <p:cNvGrpSpPr/>
          <p:nvPr/>
        </p:nvGrpSpPr>
        <p:grpSpPr>
          <a:xfrm>
            <a:off x="5658794" y="1177630"/>
            <a:ext cx="2790579" cy="5385795"/>
            <a:chOff x="5859729" y="1200150"/>
            <a:chExt cx="2310892" cy="5495222"/>
          </a:xfrm>
        </p:grpSpPr>
        <p:grpSp>
          <p:nvGrpSpPr>
            <p:cNvPr id="5" name="Group 4"/>
            <p:cNvGrpSpPr/>
            <p:nvPr/>
          </p:nvGrpSpPr>
          <p:grpSpPr>
            <a:xfrm>
              <a:off x="5859729" y="1200150"/>
              <a:ext cx="2310892" cy="5495222"/>
              <a:chOff x="5859729" y="1200150"/>
              <a:chExt cx="2310892" cy="5495222"/>
            </a:xfrm>
          </p:grpSpPr>
          <p:sp>
            <p:nvSpPr>
              <p:cNvPr id="13" name="Freeform 12"/>
              <p:cNvSpPr/>
              <p:nvPr/>
            </p:nvSpPr>
            <p:spPr>
              <a:xfrm>
                <a:off x="5859729" y="1200150"/>
                <a:ext cx="231089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SharePoint</a:t>
                </a:r>
              </a:p>
            </p:txBody>
          </p:sp>
          <p:sp>
            <p:nvSpPr>
              <p:cNvPr id="14" name="Freeform 13"/>
              <p:cNvSpPr/>
              <p:nvPr/>
            </p:nvSpPr>
            <p:spPr>
              <a:xfrm>
                <a:off x="5952989" y="1935601"/>
                <a:ext cx="2107834" cy="195429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Sites</a:t>
                </a:r>
              </a:p>
            </p:txBody>
          </p:sp>
        </p:grpSp>
        <p:sp>
          <p:nvSpPr>
            <p:cNvPr id="17" name="Freeform 14"/>
            <p:cNvSpPr>
              <a:spLocks noChangeAspect="1" noEditPoints="1"/>
            </p:cNvSpPr>
            <p:nvPr/>
          </p:nvSpPr>
          <p:spPr bwMode="black">
            <a:xfrm>
              <a:off x="6500331" y="2415947"/>
              <a:ext cx="1231404" cy="123108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bg1"/>
            </a:solidFill>
            <a:ln>
              <a:noFill/>
            </a:ln>
          </p:spPr>
          <p:txBody>
            <a:bodyPr vert="horz" wrap="square" lIns="82271" tIns="41136" rIns="82271" bIns="41136" numCol="1" anchor="t" anchorCtr="0" compatLnSpc="1">
              <a:prstTxWarp prst="textNoShape">
                <a:avLst/>
              </a:prstTxWarp>
            </a:bodyPr>
            <a:lstStyle/>
            <a:p>
              <a:endParaRPr lang="en-US" sz="1567"/>
            </a:p>
          </p:txBody>
        </p:sp>
      </p:grpSp>
      <p:grpSp>
        <p:nvGrpSpPr>
          <p:cNvPr id="49" name="Group 48"/>
          <p:cNvGrpSpPr/>
          <p:nvPr/>
        </p:nvGrpSpPr>
        <p:grpSpPr>
          <a:xfrm>
            <a:off x="3026528" y="1177630"/>
            <a:ext cx="2543758" cy="5385795"/>
            <a:chOff x="3088020" y="1200149"/>
            <a:chExt cx="2595442" cy="5495222"/>
          </a:xfrm>
        </p:grpSpPr>
        <p:sp>
          <p:nvSpPr>
            <p:cNvPr id="9" name="Freeform 8"/>
            <p:cNvSpPr/>
            <p:nvPr/>
          </p:nvSpPr>
          <p:spPr>
            <a:xfrm>
              <a:off x="3088020" y="1200149"/>
              <a:ext cx="259544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Exchange &amp; Outlook.com</a:t>
              </a:r>
            </a:p>
          </p:txBody>
        </p:sp>
        <p:sp>
          <p:nvSpPr>
            <p:cNvPr id="11" name="Freeform 10"/>
            <p:cNvSpPr/>
            <p:nvPr/>
          </p:nvSpPr>
          <p:spPr>
            <a:xfrm>
              <a:off x="3336707" y="4021667"/>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Calendar</a:t>
              </a:r>
            </a:p>
          </p:txBody>
        </p:sp>
        <p:sp>
          <p:nvSpPr>
            <p:cNvPr id="12" name="Freeform 11"/>
            <p:cNvSpPr/>
            <p:nvPr/>
          </p:nvSpPr>
          <p:spPr>
            <a:xfrm>
              <a:off x="3336707" y="5206486"/>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Contacts</a:t>
              </a:r>
            </a:p>
          </p:txBody>
        </p:sp>
        <p:grpSp>
          <p:nvGrpSpPr>
            <p:cNvPr id="45" name="Group 44"/>
            <p:cNvGrpSpPr/>
            <p:nvPr/>
          </p:nvGrpSpPr>
          <p:grpSpPr>
            <a:xfrm>
              <a:off x="3336707" y="2842193"/>
              <a:ext cx="2076353" cy="1106780"/>
              <a:chOff x="3301946" y="3131494"/>
              <a:chExt cx="2059359" cy="1097280"/>
            </a:xfrm>
          </p:grpSpPr>
          <p:sp>
            <p:nvSpPr>
              <p:cNvPr id="10" name="Freeform 9"/>
              <p:cNvSpPr/>
              <p:nvPr/>
            </p:nvSpPr>
            <p:spPr>
              <a:xfrm>
                <a:off x="3301946" y="3131494"/>
                <a:ext cx="2059359" cy="10972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Mail</a:t>
                </a:r>
              </a:p>
            </p:txBody>
          </p:sp>
          <p:sp>
            <p:nvSpPr>
              <p:cNvPr id="18" name="Freeform 25"/>
              <p:cNvSpPr>
                <a:spLocks noEditPoints="1"/>
              </p:cNvSpPr>
              <p:nvPr/>
            </p:nvSpPr>
            <p:spPr bwMode="auto">
              <a:xfrm>
                <a:off x="4052653" y="3751883"/>
                <a:ext cx="557945" cy="334337"/>
              </a:xfrm>
              <a:custGeom>
                <a:avLst/>
                <a:gdLst>
                  <a:gd name="T0" fmla="*/ 220 w 220"/>
                  <a:gd name="T1" fmla="*/ 21 h 132"/>
                  <a:gd name="T2" fmla="*/ 220 w 220"/>
                  <a:gd name="T3" fmla="*/ 123 h 132"/>
                  <a:gd name="T4" fmla="*/ 220 w 220"/>
                  <a:gd name="T5" fmla="*/ 125 h 132"/>
                  <a:gd name="T6" fmla="*/ 143 w 220"/>
                  <a:gd name="T7" fmla="*/ 67 h 132"/>
                  <a:gd name="T8" fmla="*/ 220 w 220"/>
                  <a:gd name="T9" fmla="*/ 21 h 132"/>
                  <a:gd name="T10" fmla="*/ 110 w 220"/>
                  <a:gd name="T11" fmla="*/ 79 h 132"/>
                  <a:gd name="T12" fmla="*/ 220 w 220"/>
                  <a:gd name="T13" fmla="*/ 14 h 132"/>
                  <a:gd name="T14" fmla="*/ 220 w 220"/>
                  <a:gd name="T15" fmla="*/ 8 h 132"/>
                  <a:gd name="T16" fmla="*/ 211 w 220"/>
                  <a:gd name="T17" fmla="*/ 0 h 132"/>
                  <a:gd name="T18" fmla="*/ 8 w 220"/>
                  <a:gd name="T19" fmla="*/ 0 h 132"/>
                  <a:gd name="T20" fmla="*/ 0 w 220"/>
                  <a:gd name="T21" fmla="*/ 8 h 132"/>
                  <a:gd name="T22" fmla="*/ 0 w 220"/>
                  <a:gd name="T23" fmla="*/ 15 h 132"/>
                  <a:gd name="T24" fmla="*/ 110 w 220"/>
                  <a:gd name="T25" fmla="*/ 79 h 132"/>
                  <a:gd name="T26" fmla="*/ 137 w 220"/>
                  <a:gd name="T27" fmla="*/ 70 h 132"/>
                  <a:gd name="T28" fmla="*/ 110 w 220"/>
                  <a:gd name="T29" fmla="*/ 86 h 132"/>
                  <a:gd name="T30" fmla="*/ 83 w 220"/>
                  <a:gd name="T31" fmla="*/ 70 h 132"/>
                  <a:gd name="T32" fmla="*/ 4 w 220"/>
                  <a:gd name="T33" fmla="*/ 130 h 132"/>
                  <a:gd name="T34" fmla="*/ 8 w 220"/>
                  <a:gd name="T35" fmla="*/ 132 h 132"/>
                  <a:gd name="T36" fmla="*/ 211 w 220"/>
                  <a:gd name="T37" fmla="*/ 132 h 132"/>
                  <a:gd name="T38" fmla="*/ 217 w 220"/>
                  <a:gd name="T39" fmla="*/ 130 h 132"/>
                  <a:gd name="T40" fmla="*/ 137 w 220"/>
                  <a:gd name="T41" fmla="*/ 70 h 132"/>
                  <a:gd name="T42" fmla="*/ 0 w 220"/>
                  <a:gd name="T43" fmla="*/ 22 h 132"/>
                  <a:gd name="T44" fmla="*/ 0 w 220"/>
                  <a:gd name="T45" fmla="*/ 123 h 132"/>
                  <a:gd name="T46" fmla="*/ 0 w 220"/>
                  <a:gd name="T47" fmla="*/ 125 h 132"/>
                  <a:gd name="T48" fmla="*/ 77 w 220"/>
                  <a:gd name="T49" fmla="*/ 67 h 132"/>
                  <a:gd name="T50" fmla="*/ 0 w 220"/>
                  <a:gd name="T51"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32">
                    <a:moveTo>
                      <a:pt x="220" y="21"/>
                    </a:moveTo>
                    <a:cubicBezTo>
                      <a:pt x="220" y="123"/>
                      <a:pt x="220" y="123"/>
                      <a:pt x="220" y="123"/>
                    </a:cubicBezTo>
                    <a:cubicBezTo>
                      <a:pt x="220" y="124"/>
                      <a:pt x="220" y="124"/>
                      <a:pt x="220" y="125"/>
                    </a:cubicBezTo>
                    <a:cubicBezTo>
                      <a:pt x="143" y="67"/>
                      <a:pt x="143" y="67"/>
                      <a:pt x="143" y="67"/>
                    </a:cubicBezTo>
                    <a:lnTo>
                      <a:pt x="220" y="21"/>
                    </a:lnTo>
                    <a:close/>
                    <a:moveTo>
                      <a:pt x="110" y="79"/>
                    </a:moveTo>
                    <a:cubicBezTo>
                      <a:pt x="220" y="14"/>
                      <a:pt x="220" y="14"/>
                      <a:pt x="220" y="14"/>
                    </a:cubicBezTo>
                    <a:cubicBezTo>
                      <a:pt x="220" y="8"/>
                      <a:pt x="220" y="8"/>
                      <a:pt x="220" y="8"/>
                    </a:cubicBezTo>
                    <a:cubicBezTo>
                      <a:pt x="220" y="4"/>
                      <a:pt x="216" y="0"/>
                      <a:pt x="211" y="0"/>
                    </a:cubicBezTo>
                    <a:cubicBezTo>
                      <a:pt x="8" y="0"/>
                      <a:pt x="8" y="0"/>
                      <a:pt x="8" y="0"/>
                    </a:cubicBezTo>
                    <a:cubicBezTo>
                      <a:pt x="4" y="0"/>
                      <a:pt x="0" y="4"/>
                      <a:pt x="0" y="8"/>
                    </a:cubicBezTo>
                    <a:cubicBezTo>
                      <a:pt x="0" y="15"/>
                      <a:pt x="0" y="15"/>
                      <a:pt x="0" y="15"/>
                    </a:cubicBezTo>
                    <a:lnTo>
                      <a:pt x="110" y="79"/>
                    </a:lnTo>
                    <a:close/>
                    <a:moveTo>
                      <a:pt x="137" y="70"/>
                    </a:moveTo>
                    <a:cubicBezTo>
                      <a:pt x="110" y="86"/>
                      <a:pt x="110" y="86"/>
                      <a:pt x="110" y="86"/>
                    </a:cubicBezTo>
                    <a:cubicBezTo>
                      <a:pt x="83" y="70"/>
                      <a:pt x="83" y="70"/>
                      <a:pt x="83" y="70"/>
                    </a:cubicBezTo>
                    <a:cubicBezTo>
                      <a:pt x="4" y="130"/>
                      <a:pt x="4" y="130"/>
                      <a:pt x="4" y="130"/>
                    </a:cubicBezTo>
                    <a:cubicBezTo>
                      <a:pt x="5" y="131"/>
                      <a:pt x="7" y="132"/>
                      <a:pt x="8" y="132"/>
                    </a:cubicBezTo>
                    <a:cubicBezTo>
                      <a:pt x="211" y="132"/>
                      <a:pt x="211" y="132"/>
                      <a:pt x="211" y="132"/>
                    </a:cubicBezTo>
                    <a:cubicBezTo>
                      <a:pt x="213" y="132"/>
                      <a:pt x="215" y="131"/>
                      <a:pt x="217" y="130"/>
                    </a:cubicBezTo>
                    <a:lnTo>
                      <a:pt x="137" y="70"/>
                    </a:lnTo>
                    <a:close/>
                    <a:moveTo>
                      <a:pt x="0" y="22"/>
                    </a:moveTo>
                    <a:cubicBezTo>
                      <a:pt x="0" y="123"/>
                      <a:pt x="0" y="123"/>
                      <a:pt x="0" y="123"/>
                    </a:cubicBezTo>
                    <a:cubicBezTo>
                      <a:pt x="0" y="124"/>
                      <a:pt x="0" y="125"/>
                      <a:pt x="0" y="125"/>
                    </a:cubicBezTo>
                    <a:cubicBezTo>
                      <a:pt x="77" y="67"/>
                      <a:pt x="77" y="67"/>
                      <a:pt x="77" y="67"/>
                    </a:cubicBezTo>
                    <a:lnTo>
                      <a:pt x="0" y="22"/>
                    </a:lnTo>
                    <a:close/>
                  </a:path>
                </a:pathLst>
              </a:custGeom>
              <a:solidFill>
                <a:schemeClr val="bg1"/>
              </a:solidFill>
              <a:ln>
                <a:noFill/>
              </a:ln>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19" name="Group 46"/>
            <p:cNvGrpSpPr>
              <a:grpSpLocks noChangeAspect="1"/>
            </p:cNvGrpSpPr>
            <p:nvPr/>
          </p:nvGrpSpPr>
          <p:grpSpPr bwMode="auto">
            <a:xfrm>
              <a:off x="4105124" y="4639145"/>
              <a:ext cx="389719" cy="452698"/>
              <a:chOff x="16287" y="-405"/>
              <a:chExt cx="813" cy="944"/>
            </a:xfrm>
            <a:solidFill>
              <a:schemeClr val="bg1"/>
            </a:solidFill>
          </p:grpSpPr>
          <p:sp>
            <p:nvSpPr>
              <p:cNvPr id="20"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1"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sp>
          <p:nvSpPr>
            <p:cNvPr id="22" name="Freeform 625"/>
            <p:cNvSpPr>
              <a:spLocks noChangeAspect="1"/>
            </p:cNvSpPr>
            <p:nvPr/>
          </p:nvSpPr>
          <p:spPr bwMode="auto">
            <a:xfrm>
              <a:off x="4056716" y="5697381"/>
              <a:ext cx="592457" cy="452815"/>
            </a:xfrm>
            <a:custGeom>
              <a:avLst/>
              <a:gdLst>
                <a:gd name="T0" fmla="*/ 276 w 280"/>
                <a:gd name="T1" fmla="*/ 190 h 214"/>
                <a:gd name="T2" fmla="*/ 169 w 280"/>
                <a:gd name="T3" fmla="*/ 139 h 214"/>
                <a:gd name="T4" fmla="*/ 168 w 280"/>
                <a:gd name="T5" fmla="*/ 115 h 214"/>
                <a:gd name="T6" fmla="*/ 183 w 280"/>
                <a:gd name="T7" fmla="*/ 65 h 214"/>
                <a:gd name="T8" fmla="*/ 140 w 280"/>
                <a:gd name="T9" fmla="*/ 0 h 214"/>
                <a:gd name="T10" fmla="*/ 97 w 280"/>
                <a:gd name="T11" fmla="*/ 65 h 214"/>
                <a:gd name="T12" fmla="*/ 112 w 280"/>
                <a:gd name="T13" fmla="*/ 115 h 214"/>
                <a:gd name="T14" fmla="*/ 111 w 280"/>
                <a:gd name="T15" fmla="*/ 139 h 214"/>
                <a:gd name="T16" fmla="*/ 4 w 280"/>
                <a:gd name="T17" fmla="*/ 190 h 214"/>
                <a:gd name="T18" fmla="*/ 0 w 280"/>
                <a:gd name="T19" fmla="*/ 214 h 214"/>
                <a:gd name="T20" fmla="*/ 280 w 280"/>
                <a:gd name="T21" fmla="*/ 214 h 214"/>
                <a:gd name="T22" fmla="*/ 276 w 280"/>
                <a:gd name="T23"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14">
                  <a:moveTo>
                    <a:pt x="276" y="190"/>
                  </a:moveTo>
                  <a:cubicBezTo>
                    <a:pt x="270" y="160"/>
                    <a:pt x="189" y="163"/>
                    <a:pt x="169" y="139"/>
                  </a:cubicBezTo>
                  <a:cubicBezTo>
                    <a:pt x="165" y="134"/>
                    <a:pt x="165" y="134"/>
                    <a:pt x="168" y="115"/>
                  </a:cubicBezTo>
                  <a:cubicBezTo>
                    <a:pt x="172" y="94"/>
                    <a:pt x="177" y="107"/>
                    <a:pt x="183" y="65"/>
                  </a:cubicBezTo>
                  <a:cubicBezTo>
                    <a:pt x="189" y="30"/>
                    <a:pt x="177" y="0"/>
                    <a:pt x="140" y="0"/>
                  </a:cubicBezTo>
                  <a:cubicBezTo>
                    <a:pt x="103" y="0"/>
                    <a:pt x="91" y="30"/>
                    <a:pt x="97" y="65"/>
                  </a:cubicBezTo>
                  <a:cubicBezTo>
                    <a:pt x="103" y="107"/>
                    <a:pt x="108" y="94"/>
                    <a:pt x="112" y="115"/>
                  </a:cubicBezTo>
                  <a:cubicBezTo>
                    <a:pt x="115" y="134"/>
                    <a:pt x="115" y="134"/>
                    <a:pt x="111" y="139"/>
                  </a:cubicBezTo>
                  <a:cubicBezTo>
                    <a:pt x="91" y="163"/>
                    <a:pt x="10" y="160"/>
                    <a:pt x="4" y="190"/>
                  </a:cubicBezTo>
                  <a:cubicBezTo>
                    <a:pt x="3" y="194"/>
                    <a:pt x="0" y="214"/>
                    <a:pt x="0" y="214"/>
                  </a:cubicBezTo>
                  <a:cubicBezTo>
                    <a:pt x="280" y="214"/>
                    <a:pt x="280" y="214"/>
                    <a:pt x="280" y="214"/>
                  </a:cubicBezTo>
                  <a:cubicBezTo>
                    <a:pt x="280" y="214"/>
                    <a:pt x="277" y="194"/>
                    <a:pt x="276" y="190"/>
                  </a:cubicBezTo>
                  <a:close/>
                </a:path>
              </a:pathLst>
            </a:custGeom>
            <a:solidFill>
              <a:schemeClr val="bg1"/>
            </a:solidFill>
            <a:ln>
              <a:noFill/>
            </a:ln>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grpSp>
        <p:nvGrpSpPr>
          <p:cNvPr id="48" name="Group 47"/>
          <p:cNvGrpSpPr/>
          <p:nvPr/>
        </p:nvGrpSpPr>
        <p:grpSpPr>
          <a:xfrm>
            <a:off x="954411" y="1177630"/>
            <a:ext cx="2010343" cy="5385795"/>
            <a:chOff x="973802" y="1200149"/>
            <a:chExt cx="2051189" cy="5495222"/>
          </a:xfrm>
        </p:grpSpPr>
        <p:sp>
          <p:nvSpPr>
            <p:cNvPr id="6" name="Freeform 5"/>
            <p:cNvSpPr/>
            <p:nvPr/>
          </p:nvSpPr>
          <p:spPr>
            <a:xfrm>
              <a:off x="973802" y="1200149"/>
              <a:ext cx="205118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Active Directory</a:t>
              </a:r>
            </a:p>
          </p:txBody>
        </p:sp>
        <p:sp>
          <p:nvSpPr>
            <p:cNvPr id="7" name="Freeform 6"/>
            <p:cNvSpPr/>
            <p:nvPr/>
          </p:nvSpPr>
          <p:spPr>
            <a:xfrm>
              <a:off x="1235991" y="2850326"/>
              <a:ext cx="1501094" cy="1724732"/>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Users</a:t>
              </a:r>
            </a:p>
          </p:txBody>
        </p:sp>
        <p:sp>
          <p:nvSpPr>
            <p:cNvPr id="8" name="Freeform 7"/>
            <p:cNvSpPr/>
            <p:nvPr/>
          </p:nvSpPr>
          <p:spPr>
            <a:xfrm>
              <a:off x="1235991" y="4720529"/>
              <a:ext cx="1501094" cy="1706286"/>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Groups</a:t>
              </a:r>
            </a:p>
          </p:txBody>
        </p:sp>
        <p:grpSp>
          <p:nvGrpSpPr>
            <p:cNvPr id="24" name="Group 740"/>
            <p:cNvGrpSpPr>
              <a:grpSpLocks noChangeAspect="1"/>
            </p:cNvGrpSpPr>
            <p:nvPr/>
          </p:nvGrpSpPr>
          <p:grpSpPr bwMode="auto">
            <a:xfrm>
              <a:off x="1499997" y="3609381"/>
              <a:ext cx="925834" cy="794491"/>
              <a:chOff x="7349" y="-2816"/>
              <a:chExt cx="661" cy="567"/>
            </a:xfrm>
            <a:solidFill>
              <a:schemeClr val="bg1"/>
            </a:solidFill>
          </p:grpSpPr>
          <p:sp>
            <p:nvSpPr>
              <p:cNvPr id="2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6"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7"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8"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9"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30"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grpSp>
          <p:nvGrpSpPr>
            <p:cNvPr id="31" name="Group 30"/>
            <p:cNvGrpSpPr/>
            <p:nvPr/>
          </p:nvGrpSpPr>
          <p:grpSpPr>
            <a:xfrm>
              <a:off x="1436792" y="5546224"/>
              <a:ext cx="1152305" cy="683415"/>
              <a:chOff x="9265153" y="147839"/>
              <a:chExt cx="1442708" cy="855305"/>
            </a:xfrm>
            <a:solidFill>
              <a:schemeClr val="bg1"/>
            </a:solidFill>
          </p:grpSpPr>
          <p:sp>
            <p:nvSpPr>
              <p:cNvPr id="32" name="Freeform 6"/>
              <p:cNvSpPr>
                <a:spLocks noEditPoints="1"/>
              </p:cNvSpPr>
              <p:nvPr/>
            </p:nvSpPr>
            <p:spPr bwMode="auto">
              <a:xfrm>
                <a:off x="9265153" y="325595"/>
                <a:ext cx="1442708" cy="558210"/>
              </a:xfrm>
              <a:custGeom>
                <a:avLst/>
                <a:gdLst>
                  <a:gd name="T0" fmla="*/ 1360 w 1360"/>
                  <a:gd name="T1" fmla="*/ 210 h 425"/>
                  <a:gd name="T2" fmla="*/ 1358 w 1360"/>
                  <a:gd name="T3" fmla="*/ 222 h 425"/>
                  <a:gd name="T4" fmla="*/ 1340 w 1360"/>
                  <a:gd name="T5" fmla="*/ 262 h 425"/>
                  <a:gd name="T6" fmla="*/ 1218 w 1360"/>
                  <a:gd name="T7" fmla="*/ 345 h 425"/>
                  <a:gd name="T8" fmla="*/ 857 w 1360"/>
                  <a:gd name="T9" fmla="*/ 418 h 425"/>
                  <a:gd name="T10" fmla="*/ 491 w 1360"/>
                  <a:gd name="T11" fmla="*/ 415 h 425"/>
                  <a:gd name="T12" fmla="*/ 133 w 1360"/>
                  <a:gd name="T13" fmla="*/ 336 h 425"/>
                  <a:gd name="T14" fmla="*/ 17 w 1360"/>
                  <a:gd name="T15" fmla="*/ 256 h 425"/>
                  <a:gd name="T16" fmla="*/ 0 w 1360"/>
                  <a:gd name="T17" fmla="*/ 203 h 425"/>
                  <a:gd name="T18" fmla="*/ 1 w 1360"/>
                  <a:gd name="T19" fmla="*/ 193 h 425"/>
                  <a:gd name="T20" fmla="*/ 17 w 1360"/>
                  <a:gd name="T21" fmla="*/ 158 h 425"/>
                  <a:gd name="T22" fmla="*/ 134 w 1360"/>
                  <a:gd name="T23" fmla="*/ 79 h 425"/>
                  <a:gd name="T24" fmla="*/ 492 w 1360"/>
                  <a:gd name="T25" fmla="*/ 7 h 425"/>
                  <a:gd name="T26" fmla="*/ 856 w 1360"/>
                  <a:gd name="T27" fmla="*/ 10 h 425"/>
                  <a:gd name="T28" fmla="*/ 1210 w 1360"/>
                  <a:gd name="T29" fmla="*/ 88 h 425"/>
                  <a:gd name="T30" fmla="*/ 1321 w 1360"/>
                  <a:gd name="T31" fmla="*/ 164 h 425"/>
                  <a:gd name="T32" fmla="*/ 1360 w 1360"/>
                  <a:gd name="T33" fmla="*/ 207 h 425"/>
                  <a:gd name="T34" fmla="*/ 1321 w 1360"/>
                  <a:gd name="T35" fmla="*/ 164 h 425"/>
                  <a:gd name="T36" fmla="*/ 1209 w 1360"/>
                  <a:gd name="T37" fmla="*/ 90 h 425"/>
                  <a:gd name="T38" fmla="*/ 855 w 1360"/>
                  <a:gd name="T39" fmla="*/ 19 h 425"/>
                  <a:gd name="T40" fmla="*/ 493 w 1360"/>
                  <a:gd name="T41" fmla="*/ 22 h 425"/>
                  <a:gd name="T42" fmla="*/ 143 w 1360"/>
                  <a:gd name="T43" fmla="*/ 99 h 425"/>
                  <a:gd name="T44" fmla="*/ 36 w 1360"/>
                  <a:gd name="T45" fmla="*/ 171 h 425"/>
                  <a:gd name="T46" fmla="*/ 25 w 1360"/>
                  <a:gd name="T47" fmla="*/ 197 h 425"/>
                  <a:gd name="T48" fmla="*/ 24 w 1360"/>
                  <a:gd name="T49" fmla="*/ 204 h 425"/>
                  <a:gd name="T50" fmla="*/ 24 w 1360"/>
                  <a:gd name="T51" fmla="*/ 209 h 425"/>
                  <a:gd name="T52" fmla="*/ 25 w 1360"/>
                  <a:gd name="T53" fmla="*/ 215 h 425"/>
                  <a:gd name="T54" fmla="*/ 37 w 1360"/>
                  <a:gd name="T55" fmla="*/ 241 h 425"/>
                  <a:gd name="T56" fmla="*/ 144 w 1360"/>
                  <a:gd name="T57" fmla="*/ 311 h 425"/>
                  <a:gd name="T58" fmla="*/ 494 w 1360"/>
                  <a:gd name="T59" fmla="*/ 382 h 425"/>
                  <a:gd name="T60" fmla="*/ 854 w 1360"/>
                  <a:gd name="T61" fmla="*/ 379 h 425"/>
                  <a:gd name="T62" fmla="*/ 1201 w 1360"/>
                  <a:gd name="T63" fmla="*/ 303 h 425"/>
                  <a:gd name="T64" fmla="*/ 1302 w 1360"/>
                  <a:gd name="T65" fmla="*/ 235 h 425"/>
                  <a:gd name="T66" fmla="*/ 1311 w 1360"/>
                  <a:gd name="T67" fmla="*/ 213 h 425"/>
                  <a:gd name="T68" fmla="*/ 1312 w 1360"/>
                  <a:gd name="T69" fmla="*/ 209 h 425"/>
                  <a:gd name="T70" fmla="*/ 1336 w 1360"/>
                  <a:gd name="T71" fmla="*/ 20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0" h="425">
                    <a:moveTo>
                      <a:pt x="1360" y="207"/>
                    </a:moveTo>
                    <a:cubicBezTo>
                      <a:pt x="1360" y="210"/>
                      <a:pt x="1360" y="210"/>
                      <a:pt x="1360" y="210"/>
                    </a:cubicBezTo>
                    <a:cubicBezTo>
                      <a:pt x="1360" y="211"/>
                      <a:pt x="1360" y="213"/>
                      <a:pt x="1359" y="214"/>
                    </a:cubicBezTo>
                    <a:cubicBezTo>
                      <a:pt x="1359" y="217"/>
                      <a:pt x="1359" y="219"/>
                      <a:pt x="1358" y="222"/>
                    </a:cubicBezTo>
                    <a:cubicBezTo>
                      <a:pt x="1357" y="227"/>
                      <a:pt x="1356" y="232"/>
                      <a:pt x="1354" y="237"/>
                    </a:cubicBezTo>
                    <a:cubicBezTo>
                      <a:pt x="1351" y="246"/>
                      <a:pt x="1346" y="255"/>
                      <a:pt x="1340" y="262"/>
                    </a:cubicBezTo>
                    <a:cubicBezTo>
                      <a:pt x="1329" y="277"/>
                      <a:pt x="1316" y="289"/>
                      <a:pt x="1303" y="299"/>
                    </a:cubicBezTo>
                    <a:cubicBezTo>
                      <a:pt x="1276" y="319"/>
                      <a:pt x="1247" y="333"/>
                      <a:pt x="1218" y="345"/>
                    </a:cubicBezTo>
                    <a:cubicBezTo>
                      <a:pt x="1160" y="368"/>
                      <a:pt x="1100" y="383"/>
                      <a:pt x="1039" y="394"/>
                    </a:cubicBezTo>
                    <a:cubicBezTo>
                      <a:pt x="979" y="406"/>
                      <a:pt x="918" y="413"/>
                      <a:pt x="857" y="418"/>
                    </a:cubicBezTo>
                    <a:cubicBezTo>
                      <a:pt x="796" y="423"/>
                      <a:pt x="735" y="425"/>
                      <a:pt x="674" y="424"/>
                    </a:cubicBezTo>
                    <a:cubicBezTo>
                      <a:pt x="613" y="424"/>
                      <a:pt x="552" y="421"/>
                      <a:pt x="491" y="415"/>
                    </a:cubicBezTo>
                    <a:cubicBezTo>
                      <a:pt x="430" y="409"/>
                      <a:pt x="370" y="401"/>
                      <a:pt x="310" y="389"/>
                    </a:cubicBezTo>
                    <a:cubicBezTo>
                      <a:pt x="250" y="376"/>
                      <a:pt x="190" y="360"/>
                      <a:pt x="133" y="336"/>
                    </a:cubicBezTo>
                    <a:cubicBezTo>
                      <a:pt x="105" y="324"/>
                      <a:pt x="77" y="310"/>
                      <a:pt x="51" y="291"/>
                    </a:cubicBezTo>
                    <a:cubicBezTo>
                      <a:pt x="39" y="281"/>
                      <a:pt x="27" y="270"/>
                      <a:pt x="17" y="256"/>
                    </a:cubicBezTo>
                    <a:cubicBezTo>
                      <a:pt x="7" y="242"/>
                      <a:pt x="0" y="225"/>
                      <a:pt x="0" y="206"/>
                    </a:cubicBezTo>
                    <a:cubicBezTo>
                      <a:pt x="0" y="203"/>
                      <a:pt x="0" y="203"/>
                      <a:pt x="0" y="203"/>
                    </a:cubicBezTo>
                    <a:cubicBezTo>
                      <a:pt x="0" y="202"/>
                      <a:pt x="0" y="201"/>
                      <a:pt x="1" y="200"/>
                    </a:cubicBezTo>
                    <a:cubicBezTo>
                      <a:pt x="1" y="197"/>
                      <a:pt x="1" y="195"/>
                      <a:pt x="1" y="193"/>
                    </a:cubicBezTo>
                    <a:cubicBezTo>
                      <a:pt x="2" y="189"/>
                      <a:pt x="4" y="184"/>
                      <a:pt x="5" y="180"/>
                    </a:cubicBezTo>
                    <a:cubicBezTo>
                      <a:pt x="8" y="172"/>
                      <a:pt x="13" y="164"/>
                      <a:pt x="17" y="158"/>
                    </a:cubicBezTo>
                    <a:cubicBezTo>
                      <a:pt x="27" y="144"/>
                      <a:pt x="39" y="133"/>
                      <a:pt x="52" y="123"/>
                    </a:cubicBezTo>
                    <a:cubicBezTo>
                      <a:pt x="78" y="105"/>
                      <a:pt x="106" y="91"/>
                      <a:pt x="134" y="79"/>
                    </a:cubicBezTo>
                    <a:cubicBezTo>
                      <a:pt x="192" y="56"/>
                      <a:pt x="251" y="42"/>
                      <a:pt x="311" y="30"/>
                    </a:cubicBezTo>
                    <a:cubicBezTo>
                      <a:pt x="371" y="19"/>
                      <a:pt x="431" y="11"/>
                      <a:pt x="492" y="7"/>
                    </a:cubicBezTo>
                    <a:cubicBezTo>
                      <a:pt x="553" y="2"/>
                      <a:pt x="613" y="0"/>
                      <a:pt x="674" y="1"/>
                    </a:cubicBezTo>
                    <a:cubicBezTo>
                      <a:pt x="735" y="1"/>
                      <a:pt x="795" y="4"/>
                      <a:pt x="856" y="10"/>
                    </a:cubicBezTo>
                    <a:cubicBezTo>
                      <a:pt x="916" y="15"/>
                      <a:pt x="976" y="24"/>
                      <a:pt x="1036" y="36"/>
                    </a:cubicBezTo>
                    <a:cubicBezTo>
                      <a:pt x="1095" y="48"/>
                      <a:pt x="1154" y="64"/>
                      <a:pt x="1210" y="88"/>
                    </a:cubicBezTo>
                    <a:cubicBezTo>
                      <a:pt x="1238" y="99"/>
                      <a:pt x="1265" y="113"/>
                      <a:pt x="1289" y="132"/>
                    </a:cubicBezTo>
                    <a:cubicBezTo>
                      <a:pt x="1301" y="141"/>
                      <a:pt x="1313" y="152"/>
                      <a:pt x="1321" y="164"/>
                    </a:cubicBezTo>
                    <a:cubicBezTo>
                      <a:pt x="1330" y="176"/>
                      <a:pt x="1336" y="191"/>
                      <a:pt x="1336" y="206"/>
                    </a:cubicBezTo>
                    <a:lnTo>
                      <a:pt x="1360" y="207"/>
                    </a:lnTo>
                    <a:close/>
                    <a:moveTo>
                      <a:pt x="1336" y="206"/>
                    </a:moveTo>
                    <a:cubicBezTo>
                      <a:pt x="1336" y="191"/>
                      <a:pt x="1330" y="177"/>
                      <a:pt x="1321" y="164"/>
                    </a:cubicBezTo>
                    <a:cubicBezTo>
                      <a:pt x="1312" y="152"/>
                      <a:pt x="1301" y="142"/>
                      <a:pt x="1288" y="133"/>
                    </a:cubicBezTo>
                    <a:cubicBezTo>
                      <a:pt x="1264" y="115"/>
                      <a:pt x="1237" y="102"/>
                      <a:pt x="1209" y="90"/>
                    </a:cubicBezTo>
                    <a:cubicBezTo>
                      <a:pt x="1153" y="68"/>
                      <a:pt x="1094" y="53"/>
                      <a:pt x="1035" y="42"/>
                    </a:cubicBezTo>
                    <a:cubicBezTo>
                      <a:pt x="975" y="31"/>
                      <a:pt x="915" y="23"/>
                      <a:pt x="855" y="19"/>
                    </a:cubicBezTo>
                    <a:cubicBezTo>
                      <a:pt x="795" y="14"/>
                      <a:pt x="734" y="12"/>
                      <a:pt x="674" y="13"/>
                    </a:cubicBezTo>
                    <a:cubicBezTo>
                      <a:pt x="614" y="13"/>
                      <a:pt x="553" y="16"/>
                      <a:pt x="493" y="22"/>
                    </a:cubicBezTo>
                    <a:cubicBezTo>
                      <a:pt x="433" y="27"/>
                      <a:pt x="373" y="36"/>
                      <a:pt x="315" y="48"/>
                    </a:cubicBezTo>
                    <a:cubicBezTo>
                      <a:pt x="256" y="60"/>
                      <a:pt x="197" y="76"/>
                      <a:pt x="143" y="99"/>
                    </a:cubicBezTo>
                    <a:cubicBezTo>
                      <a:pt x="115" y="110"/>
                      <a:pt x="89" y="124"/>
                      <a:pt x="66" y="141"/>
                    </a:cubicBezTo>
                    <a:cubicBezTo>
                      <a:pt x="54" y="150"/>
                      <a:pt x="44" y="160"/>
                      <a:pt x="36" y="171"/>
                    </a:cubicBezTo>
                    <a:cubicBezTo>
                      <a:pt x="33" y="176"/>
                      <a:pt x="29" y="182"/>
                      <a:pt x="27" y="188"/>
                    </a:cubicBezTo>
                    <a:cubicBezTo>
                      <a:pt x="26" y="191"/>
                      <a:pt x="25" y="194"/>
                      <a:pt x="25" y="197"/>
                    </a:cubicBezTo>
                    <a:cubicBezTo>
                      <a:pt x="25" y="199"/>
                      <a:pt x="24" y="200"/>
                      <a:pt x="24" y="202"/>
                    </a:cubicBezTo>
                    <a:cubicBezTo>
                      <a:pt x="24" y="204"/>
                      <a:pt x="24" y="204"/>
                      <a:pt x="24" y="204"/>
                    </a:cubicBezTo>
                    <a:cubicBezTo>
                      <a:pt x="24" y="207"/>
                      <a:pt x="24" y="207"/>
                      <a:pt x="24" y="207"/>
                    </a:cubicBezTo>
                    <a:cubicBezTo>
                      <a:pt x="24" y="209"/>
                      <a:pt x="24" y="209"/>
                      <a:pt x="24" y="209"/>
                    </a:cubicBezTo>
                    <a:cubicBezTo>
                      <a:pt x="24" y="209"/>
                      <a:pt x="24" y="210"/>
                      <a:pt x="24" y="211"/>
                    </a:cubicBezTo>
                    <a:cubicBezTo>
                      <a:pt x="25" y="212"/>
                      <a:pt x="25" y="214"/>
                      <a:pt x="25" y="215"/>
                    </a:cubicBezTo>
                    <a:cubicBezTo>
                      <a:pt x="26" y="219"/>
                      <a:pt x="27" y="221"/>
                      <a:pt x="28" y="224"/>
                    </a:cubicBezTo>
                    <a:cubicBezTo>
                      <a:pt x="30" y="230"/>
                      <a:pt x="33" y="236"/>
                      <a:pt x="37" y="241"/>
                    </a:cubicBezTo>
                    <a:cubicBezTo>
                      <a:pt x="45" y="252"/>
                      <a:pt x="55" y="262"/>
                      <a:pt x="67" y="270"/>
                    </a:cubicBezTo>
                    <a:cubicBezTo>
                      <a:pt x="90" y="287"/>
                      <a:pt x="116" y="300"/>
                      <a:pt x="144" y="311"/>
                    </a:cubicBezTo>
                    <a:cubicBezTo>
                      <a:pt x="199" y="333"/>
                      <a:pt x="257" y="348"/>
                      <a:pt x="316" y="359"/>
                    </a:cubicBezTo>
                    <a:cubicBezTo>
                      <a:pt x="375" y="370"/>
                      <a:pt x="434" y="378"/>
                      <a:pt x="494" y="382"/>
                    </a:cubicBezTo>
                    <a:cubicBezTo>
                      <a:pt x="554" y="387"/>
                      <a:pt x="614" y="389"/>
                      <a:pt x="674" y="388"/>
                    </a:cubicBezTo>
                    <a:cubicBezTo>
                      <a:pt x="734" y="388"/>
                      <a:pt x="794" y="385"/>
                      <a:pt x="854" y="379"/>
                    </a:cubicBezTo>
                    <a:cubicBezTo>
                      <a:pt x="913" y="374"/>
                      <a:pt x="973" y="365"/>
                      <a:pt x="1031" y="353"/>
                    </a:cubicBezTo>
                    <a:cubicBezTo>
                      <a:pt x="1089" y="341"/>
                      <a:pt x="1147" y="326"/>
                      <a:pt x="1201" y="303"/>
                    </a:cubicBezTo>
                    <a:cubicBezTo>
                      <a:pt x="1228" y="292"/>
                      <a:pt x="1253" y="278"/>
                      <a:pt x="1275" y="262"/>
                    </a:cubicBezTo>
                    <a:cubicBezTo>
                      <a:pt x="1286" y="254"/>
                      <a:pt x="1295" y="244"/>
                      <a:pt x="1302" y="235"/>
                    </a:cubicBezTo>
                    <a:cubicBezTo>
                      <a:pt x="1305" y="230"/>
                      <a:pt x="1308" y="225"/>
                      <a:pt x="1309" y="220"/>
                    </a:cubicBezTo>
                    <a:cubicBezTo>
                      <a:pt x="1310" y="218"/>
                      <a:pt x="1311" y="216"/>
                      <a:pt x="1311" y="213"/>
                    </a:cubicBezTo>
                    <a:cubicBezTo>
                      <a:pt x="1311" y="212"/>
                      <a:pt x="1312" y="211"/>
                      <a:pt x="1312" y="210"/>
                    </a:cubicBezTo>
                    <a:cubicBezTo>
                      <a:pt x="1312" y="209"/>
                      <a:pt x="1312" y="209"/>
                      <a:pt x="1312" y="209"/>
                    </a:cubicBezTo>
                    <a:cubicBezTo>
                      <a:pt x="1312" y="206"/>
                      <a:pt x="1312" y="206"/>
                      <a:pt x="1312" y="206"/>
                    </a:cubicBezTo>
                    <a:lnTo>
                      <a:pt x="1336" y="206"/>
                    </a:lnTo>
                    <a:close/>
                  </a:path>
                </a:pathLst>
              </a:custGeom>
              <a:grpFill/>
              <a:ln>
                <a:noFill/>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nvGrpSpPr>
              <p:cNvPr id="33" name="Group 32"/>
              <p:cNvGrpSpPr/>
              <p:nvPr/>
            </p:nvGrpSpPr>
            <p:grpSpPr>
              <a:xfrm>
                <a:off x="9517014" y="165423"/>
                <a:ext cx="142245" cy="397333"/>
                <a:chOff x="9517014" y="165423"/>
                <a:chExt cx="142245" cy="397333"/>
              </a:xfrm>
              <a:grpFill/>
            </p:grpSpPr>
            <p:sp>
              <p:nvSpPr>
                <p:cNvPr id="43" name="Freeform 745"/>
                <p:cNvSpPr>
                  <a:spLocks/>
                </p:cNvSpPr>
                <p:nvPr/>
              </p:nvSpPr>
              <p:spPr bwMode="auto">
                <a:xfrm>
                  <a:off x="9517014" y="273497"/>
                  <a:ext cx="142245" cy="289259"/>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4" name="Oval 746"/>
                <p:cNvSpPr>
                  <a:spLocks noChangeArrowheads="1"/>
                </p:cNvSpPr>
                <p:nvPr/>
              </p:nvSpPr>
              <p:spPr bwMode="auto">
                <a:xfrm>
                  <a:off x="9544827" y="165423"/>
                  <a:ext cx="86619" cy="858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4" name="Group 33"/>
              <p:cNvGrpSpPr>
                <a:grpSpLocks noChangeAspect="1"/>
              </p:cNvGrpSpPr>
              <p:nvPr/>
            </p:nvGrpSpPr>
            <p:grpSpPr>
              <a:xfrm>
                <a:off x="10107769" y="147839"/>
                <a:ext cx="142245" cy="397333"/>
                <a:chOff x="7882374" y="1979957"/>
                <a:chExt cx="262996" cy="734626"/>
              </a:xfrm>
              <a:grpFill/>
            </p:grpSpPr>
            <p:sp>
              <p:nvSpPr>
                <p:cNvPr id="41"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2"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5" name="Group 34"/>
              <p:cNvGrpSpPr>
                <a:grpSpLocks noChangeAspect="1"/>
              </p:cNvGrpSpPr>
              <p:nvPr/>
            </p:nvGrpSpPr>
            <p:grpSpPr>
              <a:xfrm>
                <a:off x="9824275" y="574024"/>
                <a:ext cx="153624" cy="429120"/>
                <a:chOff x="7882374" y="1979957"/>
                <a:chExt cx="262996" cy="734626"/>
              </a:xfrm>
              <a:grpFill/>
            </p:grpSpPr>
            <p:sp>
              <p:nvSpPr>
                <p:cNvPr id="39"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0"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6" name="Group 35"/>
              <p:cNvGrpSpPr>
                <a:grpSpLocks noChangeAspect="1"/>
              </p:cNvGrpSpPr>
              <p:nvPr/>
            </p:nvGrpSpPr>
            <p:grpSpPr>
              <a:xfrm>
                <a:off x="10379862" y="538855"/>
                <a:ext cx="153624" cy="442147"/>
                <a:chOff x="7882374" y="1979957"/>
                <a:chExt cx="262996" cy="734626"/>
              </a:xfrm>
              <a:grpFill/>
            </p:grpSpPr>
            <p:sp>
              <p:nvSpPr>
                <p:cNvPr id="37"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38"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grpSp>
      <p:grpSp>
        <p:nvGrpSpPr>
          <p:cNvPr id="52" name="Group 51"/>
          <p:cNvGrpSpPr/>
          <p:nvPr/>
        </p:nvGrpSpPr>
        <p:grpSpPr>
          <a:xfrm>
            <a:off x="8537880" y="1177630"/>
            <a:ext cx="2472121" cy="5385795"/>
            <a:chOff x="8711350" y="1200149"/>
            <a:chExt cx="2522349" cy="5495222"/>
          </a:xfrm>
        </p:grpSpPr>
        <p:sp>
          <p:nvSpPr>
            <p:cNvPr id="15" name="Freeform 14"/>
            <p:cNvSpPr/>
            <p:nvPr/>
          </p:nvSpPr>
          <p:spPr>
            <a:xfrm>
              <a:off x="8711350" y="1200149"/>
              <a:ext cx="252234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pPr>
              <a:r>
                <a:rPr lang="en-US" sz="2940" dirty="0">
                  <a:gradFill>
                    <a:gsLst>
                      <a:gs pos="0">
                        <a:schemeClr val="bg1"/>
                      </a:gs>
                      <a:gs pos="53000">
                        <a:schemeClr val="bg1"/>
                      </a:gs>
                    </a:gsLst>
                    <a:lin ang="5400000" scaled="0"/>
                  </a:gradFill>
                </a:rPr>
                <a:t>OneDrive</a:t>
              </a:r>
            </a:p>
          </p:txBody>
        </p:sp>
        <p:sp>
          <p:nvSpPr>
            <p:cNvPr id="16" name="Freeform 15"/>
            <p:cNvSpPr/>
            <p:nvPr/>
          </p:nvSpPr>
          <p:spPr>
            <a:xfrm>
              <a:off x="8970895" y="4094868"/>
              <a:ext cx="1987867" cy="2325743"/>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OneDrive for Business</a:t>
              </a:r>
            </a:p>
          </p:txBody>
        </p:sp>
        <p:sp>
          <p:nvSpPr>
            <p:cNvPr id="23" name="Freeform 6"/>
            <p:cNvSpPr>
              <a:spLocks noChangeAspect="1" noEditPoints="1"/>
            </p:cNvSpPr>
            <p:nvPr/>
          </p:nvSpPr>
          <p:spPr bwMode="black">
            <a:xfrm>
              <a:off x="9512066" y="4991250"/>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55" name="Freeform 54"/>
            <p:cNvSpPr/>
            <p:nvPr/>
          </p:nvSpPr>
          <p:spPr>
            <a:xfrm>
              <a:off x="8968642" y="2200233"/>
              <a:ext cx="1990120" cy="174663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OneDrive</a:t>
              </a:r>
            </a:p>
          </p:txBody>
        </p:sp>
        <p:sp>
          <p:nvSpPr>
            <p:cNvPr id="56" name="Freeform 6"/>
            <p:cNvSpPr>
              <a:spLocks noChangeAspect="1" noEditPoints="1"/>
            </p:cNvSpPr>
            <p:nvPr/>
          </p:nvSpPr>
          <p:spPr bwMode="black">
            <a:xfrm>
              <a:off x="9503243" y="2656695"/>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51" name="Group 50"/>
          <p:cNvGrpSpPr/>
          <p:nvPr/>
        </p:nvGrpSpPr>
        <p:grpSpPr>
          <a:xfrm>
            <a:off x="5772198" y="3887319"/>
            <a:ext cx="2544584" cy="2412897"/>
            <a:chOff x="5889476" y="3964893"/>
            <a:chExt cx="2596284" cy="2461922"/>
          </a:xfrm>
        </p:grpSpPr>
        <p:sp>
          <p:nvSpPr>
            <p:cNvPr id="57" name="Freeform 56"/>
            <p:cNvSpPr/>
            <p:nvPr/>
          </p:nvSpPr>
          <p:spPr>
            <a:xfrm>
              <a:off x="5889476" y="3964893"/>
              <a:ext cx="2596284" cy="2461922"/>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Client API</a:t>
              </a:r>
            </a:p>
          </p:txBody>
        </p:sp>
        <p:sp>
          <p:nvSpPr>
            <p:cNvPr id="60" name="Rectangle 59"/>
            <p:cNvSpPr/>
            <p:nvPr/>
          </p:nvSpPr>
          <p:spPr>
            <a:xfrm>
              <a:off x="5960181" y="5756633"/>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Search</a:t>
              </a:r>
            </a:p>
          </p:txBody>
        </p:sp>
        <p:sp>
          <p:nvSpPr>
            <p:cNvPr id="65" name="Rectangle 64"/>
            <p:cNvSpPr/>
            <p:nvPr/>
          </p:nvSpPr>
          <p:spPr>
            <a:xfrm>
              <a:off x="5961405" y="4426088"/>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defRPr/>
              </a:pPr>
              <a:r>
                <a:rPr lang="en-US" sz="1567"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68" name="Rectangle 67"/>
            <p:cNvSpPr/>
            <p:nvPr/>
          </p:nvSpPr>
          <p:spPr>
            <a:xfrm>
              <a:off x="7224878" y="4426088"/>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Taxonomy</a:t>
              </a:r>
            </a:p>
          </p:txBody>
        </p:sp>
        <p:sp>
          <p:nvSpPr>
            <p:cNvPr id="71" name="Rectangle 70"/>
            <p:cNvSpPr/>
            <p:nvPr/>
          </p:nvSpPr>
          <p:spPr>
            <a:xfrm>
              <a:off x="7220475" y="5089493"/>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BCS</a:t>
              </a:r>
            </a:p>
          </p:txBody>
        </p:sp>
        <p:grpSp>
          <p:nvGrpSpPr>
            <p:cNvPr id="73" name="Group 72"/>
            <p:cNvGrpSpPr/>
            <p:nvPr/>
          </p:nvGrpSpPr>
          <p:grpSpPr>
            <a:xfrm>
              <a:off x="5953046" y="5091360"/>
              <a:ext cx="1215292" cy="636844"/>
              <a:chOff x="2278993" y="1212341"/>
              <a:chExt cx="1920240" cy="1005851"/>
            </a:xfrm>
          </p:grpSpPr>
          <p:sp>
            <p:nvSpPr>
              <p:cNvPr id="74" name="Rectangle 73"/>
              <p:cNvSpPr/>
              <p:nvPr/>
            </p:nvSpPr>
            <p:spPr>
              <a:xfrm>
                <a:off x="2278993" y="1212341"/>
                <a:ext cx="1920240" cy="1005851"/>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75" name="Group 74"/>
              <p:cNvGrpSpPr/>
              <p:nvPr/>
            </p:nvGrpSpPr>
            <p:grpSpPr bwMode="black">
              <a:xfrm>
                <a:off x="3152237" y="1535182"/>
                <a:ext cx="167781" cy="350062"/>
                <a:chOff x="3525838" y="989012"/>
                <a:chExt cx="401638" cy="838201"/>
              </a:xfrm>
            </p:grpSpPr>
            <p:sp>
              <p:nvSpPr>
                <p:cNvPr id="77"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sp>
              <p:nvSpPr>
                <p:cNvPr id="78"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grpSp>
        </p:grpSp>
        <p:sp>
          <p:nvSpPr>
            <p:cNvPr id="80" name="Rectangle 79"/>
            <p:cNvSpPr/>
            <p:nvPr/>
          </p:nvSpPr>
          <p:spPr>
            <a:xfrm>
              <a:off x="7212650" y="5761502"/>
              <a:ext cx="1223117" cy="631975"/>
            </a:xfrm>
            <a:prstGeom prst="rect">
              <a:avLst/>
            </a:prstGeom>
            <a:solidFill>
              <a:schemeClr val="accent1"/>
            </a:solidFill>
            <a:ln w="10795" cap="flat" cmpd="sng" algn="ctr">
              <a:noFill/>
              <a:prstDash val="solid"/>
            </a:ln>
            <a:effectLst/>
          </p:spPr>
          <p:txBody>
            <a:bodyPr lIns="119411" tIns="59705" rIns="119411" bIns="59705" rtlCol="0" anchor="t" anchorCtr="0"/>
            <a:lstStyle/>
            <a:p>
              <a:pPr defTabSz="895725"/>
              <a:r>
                <a:rPr lang="en-US" sz="3199" dirty="0">
                  <a:gradFill>
                    <a:gsLst>
                      <a:gs pos="0">
                        <a:schemeClr val="bg1"/>
                      </a:gs>
                      <a:gs pos="53000">
                        <a:schemeClr val="bg1"/>
                      </a:gs>
                    </a:gsLst>
                    <a:lin ang="5400000" scaled="0"/>
                  </a:gradFill>
                  <a:ea typeface="Segoe UI" pitchFamily="34" charset="0"/>
                  <a:cs typeface="Segoe UI" pitchFamily="34" charset="0"/>
                </a:rPr>
                <a:t>…</a:t>
              </a:r>
            </a:p>
          </p:txBody>
        </p:sp>
      </p:grpSp>
    </p:spTree>
    <p:extLst>
      <p:ext uri="{BB962C8B-B14F-4D97-AF65-F5344CB8AC3E}">
        <p14:creationId xmlns:p14="http://schemas.microsoft.com/office/powerpoint/2010/main" val="321567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ppt_x"/>
                                          </p:val>
                                        </p:tav>
                                        <p:tav tm="100000">
                                          <p:val>
                                            <p:strVal val="#ppt_x"/>
                                          </p:val>
                                        </p:tav>
                                      </p:tavLst>
                                    </p:anim>
                                    <p:anim calcmode="lin" valueType="num">
                                      <p:cBhvr additive="base">
                                        <p:cTn id="1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ppt_x"/>
                                          </p:val>
                                        </p:tav>
                                        <p:tav tm="100000">
                                          <p:val>
                                            <p:strVal val="#ppt_x"/>
                                          </p:val>
                                        </p:tav>
                                      </p:tavLst>
                                    </p:anim>
                                    <p:anim calcmode="lin" valueType="num">
                                      <p:cBhvr additive="base">
                                        <p:cTn id="2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ppt_x"/>
                                          </p:val>
                                        </p:tav>
                                        <p:tav tm="100000">
                                          <p:val>
                                            <p:strVal val="#ppt_x"/>
                                          </p:val>
                                        </p:tav>
                                      </p:tavLst>
                                    </p:anim>
                                    <p:anim calcmode="lin" valueType="num">
                                      <p:cBhvr additive="base">
                                        <p:cTn id="3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IFTTT</a:t>
            </a:r>
            <a:endParaRPr lang="en-US" dirty="0"/>
          </a:p>
        </p:txBody>
      </p:sp>
      <p:sp>
        <p:nvSpPr>
          <p:cNvPr id="3" name="Text Placeholder 2"/>
          <p:cNvSpPr>
            <a:spLocks noGrp="1"/>
          </p:cNvSpPr>
          <p:nvPr>
            <p:ph type="body" sz="quarter" idx="11"/>
          </p:nvPr>
        </p:nvSpPr>
        <p:spPr>
          <a:xfrm>
            <a:off x="269170" y="1190078"/>
            <a:ext cx="11652805" cy="2714830"/>
          </a:xfrm>
        </p:spPr>
        <p:txBody>
          <a:bodyPr/>
          <a:lstStyle/>
          <a:p>
            <a:r>
              <a:rPr lang="en-US" dirty="0" smtClean="0"/>
              <a:t>18mil recipes run a day</a:t>
            </a:r>
          </a:p>
          <a:p>
            <a:r>
              <a:rPr lang="en-US" dirty="0" smtClean="0"/>
              <a:t>140 channels</a:t>
            </a:r>
          </a:p>
          <a:p>
            <a:r>
              <a:rPr lang="en-US" dirty="0" smtClean="0"/>
              <a:t>17mil personal recipes</a:t>
            </a:r>
          </a:p>
          <a:p>
            <a:r>
              <a:rPr lang="en-US" dirty="0" smtClean="0"/>
              <a:t>50mil channel activations</a:t>
            </a:r>
            <a:endParaRPr lang="en-US" dirty="0"/>
          </a:p>
        </p:txBody>
      </p:sp>
      <p:pic>
        <p:nvPicPr>
          <p:cNvPr id="6" name="Picture 5"/>
          <p:cNvPicPr>
            <a:picLocks noChangeAspect="1"/>
          </p:cNvPicPr>
          <p:nvPr/>
        </p:nvPicPr>
        <p:blipFill rotWithShape="1">
          <a:blip r:embed="rId2"/>
          <a:srcRect r="33798" b="25809"/>
          <a:stretch/>
        </p:blipFill>
        <p:spPr>
          <a:xfrm>
            <a:off x="6095572" y="740045"/>
            <a:ext cx="6139423" cy="5983171"/>
          </a:xfrm>
          <a:prstGeom prst="rect">
            <a:avLst/>
          </a:prstGeom>
        </p:spPr>
      </p:pic>
    </p:spTree>
    <p:extLst>
      <p:ext uri="{BB962C8B-B14F-4D97-AF65-F5344CB8AC3E}">
        <p14:creationId xmlns:p14="http://schemas.microsoft.com/office/powerpoint/2010/main" val="46927751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256285073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SDK</a:t>
            </a:r>
          </a:p>
        </p:txBody>
      </p:sp>
      <p:sp>
        <p:nvSpPr>
          <p:cNvPr id="4" name="Rectangle 3"/>
          <p:cNvSpPr/>
          <p:nvPr/>
        </p:nvSpPr>
        <p:spPr bwMode="auto">
          <a:xfrm>
            <a:off x="269169" y="120648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69170"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t="44093"/>
          <a:stretch/>
        </p:blipFill>
        <p:spPr>
          <a:xfrm>
            <a:off x="1631170" y="1246111"/>
            <a:ext cx="1240777" cy="677101"/>
          </a:xfrm>
          <a:prstGeom prst="rect">
            <a:avLst/>
          </a:prstGeom>
        </p:spPr>
      </p:pic>
      <p:sp>
        <p:nvSpPr>
          <p:cNvPr id="8" name="Rectangle 7"/>
          <p:cNvSpPr/>
          <p:nvPr/>
        </p:nvSpPr>
        <p:spPr>
          <a:xfrm>
            <a:off x="1462205" y="3224656"/>
            <a:ext cx="1383181"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MVC</a:t>
            </a:r>
          </a:p>
        </p:txBody>
      </p:sp>
      <p:sp>
        <p:nvSpPr>
          <p:cNvPr id="372" name="Rectangle 371"/>
          <p:cNvSpPr/>
          <p:nvPr/>
        </p:nvSpPr>
        <p:spPr>
          <a:xfrm>
            <a:off x="1583812" y="4467205"/>
            <a:ext cx="1139967" cy="577278"/>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a:t>
            </a:r>
            <a:br>
              <a:rPr lang="en-US" sz="1568" dirty="0">
                <a:gradFill>
                  <a:gsLst>
                    <a:gs pos="16814">
                      <a:srgbClr val="FFFFFF"/>
                    </a:gs>
                    <a:gs pos="55000">
                      <a:srgbClr val="FFFFFF"/>
                    </a:gs>
                  </a:gsLst>
                  <a:lin ang="5400000" scaled="0"/>
                </a:gradFill>
              </a:rPr>
            </a:br>
            <a:r>
              <a:rPr lang="en-US" sz="1568" dirty="0" err="1">
                <a:gradFill>
                  <a:gsLst>
                    <a:gs pos="16814">
                      <a:srgbClr val="FFFFFF"/>
                    </a:gs>
                    <a:gs pos="55000">
                      <a:srgbClr val="FFFFFF"/>
                    </a:gs>
                  </a:gsLst>
                  <a:lin ang="5400000" scaled="0"/>
                </a:gradFill>
              </a:rPr>
              <a:t>WebForms</a:t>
            </a:r>
            <a:endParaRPr lang="en-US" sz="1568" dirty="0">
              <a:gradFill>
                <a:gsLst>
                  <a:gs pos="16814">
                    <a:srgbClr val="FFFFFF"/>
                  </a:gs>
                  <a:gs pos="55000">
                    <a:srgbClr val="FFFFFF"/>
                  </a:gs>
                </a:gsLst>
                <a:lin ang="5400000" scaled="0"/>
              </a:gradFill>
            </a:endParaRPr>
          </a:p>
        </p:txBody>
      </p:sp>
      <p:grpSp>
        <p:nvGrpSpPr>
          <p:cNvPr id="17" name="Group 16"/>
          <p:cNvGrpSpPr/>
          <p:nvPr/>
        </p:nvGrpSpPr>
        <p:grpSpPr>
          <a:xfrm>
            <a:off x="1574140" y="2292087"/>
            <a:ext cx="1159311" cy="879254"/>
            <a:chOff x="1241897" y="2251513"/>
            <a:chExt cx="1978025" cy="1500188"/>
          </a:xfrm>
        </p:grpSpPr>
        <p:sp>
          <p:nvSpPr>
            <p:cNvPr id="11" name="Rectangle 10"/>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1241897" y="2251513"/>
              <a:ext cx="1978025" cy="1500188"/>
              <a:chOff x="1241897" y="2251513"/>
              <a:chExt cx="1978025" cy="1500188"/>
            </a:xfrm>
          </p:grpSpPr>
          <p:sp>
            <p:nvSpPr>
              <p:cNvPr id="410"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11" name="Freeform 410"/>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12"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13" name="Group 12"/>
            <p:cNvGrpSpPr/>
            <p:nvPr/>
          </p:nvGrpSpPr>
          <p:grpSpPr>
            <a:xfrm>
              <a:off x="1378744" y="2471949"/>
              <a:ext cx="1712670" cy="278395"/>
              <a:chOff x="1378744" y="2471949"/>
              <a:chExt cx="1848756" cy="278395"/>
            </a:xfrm>
          </p:grpSpPr>
          <p:sp>
            <p:nvSpPr>
              <p:cNvPr id="12" name="Rectangle 11"/>
              <p:cNvSpPr/>
              <p:nvPr/>
            </p:nvSpPr>
            <p:spPr bwMode="auto">
              <a:xfrm>
                <a:off x="1378744" y="2471949"/>
                <a:ext cx="604837" cy="2783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3" name="Rectangle 412"/>
              <p:cNvSpPr/>
              <p:nvPr/>
            </p:nvSpPr>
            <p:spPr bwMode="auto">
              <a:xfrm>
                <a:off x="2001725" y="2471949"/>
                <a:ext cx="604837" cy="27839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Rectangle 413"/>
              <p:cNvSpPr/>
              <p:nvPr/>
            </p:nvSpPr>
            <p:spPr bwMode="auto">
              <a:xfrm>
                <a:off x="2622663" y="2471949"/>
                <a:ext cx="604837" cy="2783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Rectangle 13"/>
            <p:cNvSpPr/>
            <p:nvPr/>
          </p:nvSpPr>
          <p:spPr bwMode="auto">
            <a:xfrm>
              <a:off x="1378744"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5" name="Rectangle 414"/>
            <p:cNvSpPr/>
            <p:nvPr/>
          </p:nvSpPr>
          <p:spPr bwMode="auto">
            <a:xfrm>
              <a:off x="1955867"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6" name="Rectangle 415"/>
            <p:cNvSpPr/>
            <p:nvPr/>
          </p:nvSpPr>
          <p:spPr bwMode="auto">
            <a:xfrm>
              <a:off x="2530822"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378744"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Rectangle 425"/>
            <p:cNvSpPr/>
            <p:nvPr/>
          </p:nvSpPr>
          <p:spPr bwMode="auto">
            <a:xfrm>
              <a:off x="1955868"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Rectangle 426"/>
            <p:cNvSpPr/>
            <p:nvPr/>
          </p:nvSpPr>
          <p:spPr bwMode="auto">
            <a:xfrm>
              <a:off x="2530822"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2" name="Group 431"/>
          <p:cNvGrpSpPr/>
          <p:nvPr/>
        </p:nvGrpSpPr>
        <p:grpSpPr>
          <a:xfrm>
            <a:off x="1574140" y="3641122"/>
            <a:ext cx="1159311" cy="879254"/>
            <a:chOff x="1241897" y="2251513"/>
            <a:chExt cx="1978025" cy="1500188"/>
          </a:xfrm>
        </p:grpSpPr>
        <p:sp>
          <p:nvSpPr>
            <p:cNvPr id="433" name="Rectangle 432"/>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4" name="Group 433"/>
            <p:cNvGrpSpPr/>
            <p:nvPr/>
          </p:nvGrpSpPr>
          <p:grpSpPr>
            <a:xfrm>
              <a:off x="1241897" y="2251513"/>
              <a:ext cx="1978025" cy="1500188"/>
              <a:chOff x="1241897" y="2251513"/>
              <a:chExt cx="1978025" cy="1500188"/>
            </a:xfrm>
          </p:grpSpPr>
          <p:sp>
            <p:nvSpPr>
              <p:cNvPr id="445"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Freeform 445"/>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47"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48" name="Freeform 81"/>
          <p:cNvSpPr>
            <a:spLocks noEditPoints="1"/>
          </p:cNvSpPr>
          <p:nvPr/>
        </p:nvSpPr>
        <p:spPr bwMode="black">
          <a:xfrm>
            <a:off x="1876953" y="3782344"/>
            <a:ext cx="592695" cy="3617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0" tIns="40333" rIns="80666" bIns="40333" numCol="1" anchor="t" anchorCtr="0" compatLnSpc="1">
            <a:prstTxWarp prst="textNoShape">
              <a:avLst/>
            </a:prstTxWarp>
          </a:bodyPr>
          <a:lstStyle/>
          <a:p>
            <a:pPr algn="ctr" defTabSz="896081"/>
            <a:endParaRPr lang="en-US" sz="1568">
              <a:gradFill>
                <a:gsLst>
                  <a:gs pos="0">
                    <a:srgbClr val="FFFFFF"/>
                  </a:gs>
                  <a:gs pos="100000">
                    <a:srgbClr val="FFFFFF"/>
                  </a:gs>
                </a:gsLst>
                <a:lin ang="5400000" scaled="0"/>
              </a:gradFill>
            </a:endParaRPr>
          </a:p>
        </p:txBody>
      </p:sp>
      <p:grpSp>
        <p:nvGrpSpPr>
          <p:cNvPr id="451" name="Group 450"/>
          <p:cNvGrpSpPr/>
          <p:nvPr/>
        </p:nvGrpSpPr>
        <p:grpSpPr>
          <a:xfrm>
            <a:off x="1574140" y="5175409"/>
            <a:ext cx="1159311" cy="879254"/>
            <a:chOff x="1241897" y="2251513"/>
            <a:chExt cx="1978025" cy="1500188"/>
          </a:xfrm>
        </p:grpSpPr>
        <p:sp>
          <p:nvSpPr>
            <p:cNvPr id="452" name="Rectangle 451"/>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3" name="Group 452"/>
            <p:cNvGrpSpPr/>
            <p:nvPr/>
          </p:nvGrpSpPr>
          <p:grpSpPr>
            <a:xfrm>
              <a:off x="1241897" y="2251513"/>
              <a:ext cx="1978025" cy="1500188"/>
              <a:chOff x="1241897" y="2251513"/>
              <a:chExt cx="1978025" cy="1500188"/>
            </a:xfrm>
          </p:grpSpPr>
          <p:sp>
            <p:nvSpPr>
              <p:cNvPr id="454"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Freeform 454"/>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56"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57" name="Rectangle 456"/>
          <p:cNvSpPr/>
          <p:nvPr/>
        </p:nvSpPr>
        <p:spPr>
          <a:xfrm>
            <a:off x="1862987" y="6084035"/>
            <a:ext cx="581614"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WPF</a:t>
            </a:r>
          </a:p>
        </p:txBody>
      </p:sp>
      <p:sp>
        <p:nvSpPr>
          <p:cNvPr id="19" name="Rectangle 18"/>
          <p:cNvSpPr/>
          <p:nvPr/>
        </p:nvSpPr>
        <p:spPr bwMode="auto">
          <a:xfrm>
            <a:off x="1704397" y="5317539"/>
            <a:ext cx="424276" cy="278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p:nvSpPr>
        <p:spPr bwMode="auto">
          <a:xfrm>
            <a:off x="2152798" y="5317539"/>
            <a:ext cx="424276" cy="2780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704396" y="5624967"/>
            <a:ext cx="872677" cy="12548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013615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platform</a:t>
            </a:r>
          </a:p>
        </p:txBody>
      </p:sp>
      <p:sp>
        <p:nvSpPr>
          <p:cNvPr id="4" name="Rectangle 3"/>
          <p:cNvSpPr/>
          <p:nvPr/>
        </p:nvSpPr>
        <p:spPr bwMode="auto">
          <a:xfrm>
            <a:off x="269169" y="119007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Rectangle 289"/>
          <p:cNvSpPr/>
          <p:nvPr/>
        </p:nvSpPr>
        <p:spPr bwMode="auto">
          <a:xfrm>
            <a:off x="4181659" y="119007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69170"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291"/>
          <p:cNvSpPr/>
          <p:nvPr/>
        </p:nvSpPr>
        <p:spPr bwMode="auto">
          <a:xfrm>
            <a:off x="4181659"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t="44093"/>
          <a:stretch/>
        </p:blipFill>
        <p:spPr>
          <a:xfrm>
            <a:off x="1631170" y="1246111"/>
            <a:ext cx="1240777" cy="677101"/>
          </a:xfrm>
          <a:prstGeom prst="rect">
            <a:avLst/>
          </a:prstGeom>
        </p:spPr>
      </p:pic>
      <p:pic>
        <p:nvPicPr>
          <p:cNvPr id="295" name="Picture 2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0741" y="1293574"/>
            <a:ext cx="665978" cy="738629"/>
          </a:xfrm>
          <a:prstGeom prst="rect">
            <a:avLst/>
          </a:prstGeom>
        </p:spPr>
      </p:pic>
      <p:pic>
        <p:nvPicPr>
          <p:cNvPr id="296" name="Picture 295"/>
          <p:cNvPicPr>
            <a:picLocks noChangeAspect="1"/>
          </p:cNvPicPr>
          <p:nvPr/>
        </p:nvPicPr>
        <p:blipFill rotWithShape="1">
          <a:blip r:embed="rId5">
            <a:extLst>
              <a:ext uri="{28A0092B-C50C-407E-A947-70E740481C1C}">
                <a14:useLocalDpi xmlns:a14="http://schemas.microsoft.com/office/drawing/2010/main" val="0"/>
              </a:ext>
            </a:extLst>
          </a:blip>
          <a:srcRect l="13445" t="14593" r="13162" b="12014"/>
          <a:stretch/>
        </p:blipFill>
        <p:spPr>
          <a:xfrm>
            <a:off x="4877838" y="1360145"/>
            <a:ext cx="605484" cy="605484"/>
          </a:xfrm>
          <a:prstGeom prst="rect">
            <a:avLst/>
          </a:prstGeom>
        </p:spPr>
      </p:pic>
      <p:sp>
        <p:nvSpPr>
          <p:cNvPr id="8" name="Rectangle 7"/>
          <p:cNvSpPr/>
          <p:nvPr/>
        </p:nvSpPr>
        <p:spPr>
          <a:xfrm>
            <a:off x="1462205" y="3224656"/>
            <a:ext cx="1383181"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MVC</a:t>
            </a:r>
          </a:p>
        </p:txBody>
      </p:sp>
      <p:sp>
        <p:nvSpPr>
          <p:cNvPr id="372" name="Rectangle 371"/>
          <p:cNvSpPr/>
          <p:nvPr/>
        </p:nvSpPr>
        <p:spPr>
          <a:xfrm>
            <a:off x="1583812" y="4467205"/>
            <a:ext cx="1139967" cy="577278"/>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a:t>
            </a:r>
            <a:br>
              <a:rPr lang="en-US" sz="1568" dirty="0">
                <a:gradFill>
                  <a:gsLst>
                    <a:gs pos="16814">
                      <a:srgbClr val="FFFFFF"/>
                    </a:gs>
                    <a:gs pos="55000">
                      <a:srgbClr val="FFFFFF"/>
                    </a:gs>
                  </a:gsLst>
                  <a:lin ang="5400000" scaled="0"/>
                </a:gradFill>
              </a:rPr>
            </a:br>
            <a:r>
              <a:rPr lang="en-US" sz="1568" dirty="0" err="1">
                <a:gradFill>
                  <a:gsLst>
                    <a:gs pos="16814">
                      <a:srgbClr val="FFFFFF"/>
                    </a:gs>
                    <a:gs pos="55000">
                      <a:srgbClr val="FFFFFF"/>
                    </a:gs>
                  </a:gsLst>
                  <a:lin ang="5400000" scaled="0"/>
                </a:gradFill>
              </a:rPr>
              <a:t>WebForms</a:t>
            </a:r>
            <a:endParaRPr lang="en-US" sz="1568" dirty="0">
              <a:gradFill>
                <a:gsLst>
                  <a:gs pos="16814">
                    <a:srgbClr val="FFFFFF"/>
                  </a:gs>
                  <a:gs pos="55000">
                    <a:srgbClr val="FFFFFF"/>
                  </a:gs>
                </a:gsLst>
                <a:lin ang="5400000" scaled="0"/>
              </a:gradFill>
            </a:endParaRPr>
          </a:p>
        </p:txBody>
      </p:sp>
      <p:grpSp>
        <p:nvGrpSpPr>
          <p:cNvPr id="17" name="Group 16"/>
          <p:cNvGrpSpPr/>
          <p:nvPr/>
        </p:nvGrpSpPr>
        <p:grpSpPr>
          <a:xfrm>
            <a:off x="1574140" y="2292087"/>
            <a:ext cx="1159311" cy="879254"/>
            <a:chOff x="1241897" y="2251513"/>
            <a:chExt cx="1978025" cy="1500188"/>
          </a:xfrm>
        </p:grpSpPr>
        <p:sp>
          <p:nvSpPr>
            <p:cNvPr id="11" name="Rectangle 10"/>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1241897" y="2251513"/>
              <a:ext cx="1978025" cy="1500188"/>
              <a:chOff x="1241897" y="2251513"/>
              <a:chExt cx="1978025" cy="1500188"/>
            </a:xfrm>
          </p:grpSpPr>
          <p:sp>
            <p:nvSpPr>
              <p:cNvPr id="410"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11" name="Freeform 410"/>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12"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13" name="Group 12"/>
            <p:cNvGrpSpPr/>
            <p:nvPr/>
          </p:nvGrpSpPr>
          <p:grpSpPr>
            <a:xfrm>
              <a:off x="1378744" y="2471949"/>
              <a:ext cx="1712670" cy="278395"/>
              <a:chOff x="1378744" y="2471949"/>
              <a:chExt cx="1848756" cy="278395"/>
            </a:xfrm>
          </p:grpSpPr>
          <p:sp>
            <p:nvSpPr>
              <p:cNvPr id="12" name="Rectangle 11"/>
              <p:cNvSpPr/>
              <p:nvPr/>
            </p:nvSpPr>
            <p:spPr bwMode="auto">
              <a:xfrm>
                <a:off x="1378744" y="2471949"/>
                <a:ext cx="604837" cy="2783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3" name="Rectangle 412"/>
              <p:cNvSpPr/>
              <p:nvPr/>
            </p:nvSpPr>
            <p:spPr bwMode="auto">
              <a:xfrm>
                <a:off x="2001725" y="2471949"/>
                <a:ext cx="604837" cy="27839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Rectangle 413"/>
              <p:cNvSpPr/>
              <p:nvPr/>
            </p:nvSpPr>
            <p:spPr bwMode="auto">
              <a:xfrm>
                <a:off x="2622663" y="2471949"/>
                <a:ext cx="604837" cy="2783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Rectangle 13"/>
            <p:cNvSpPr/>
            <p:nvPr/>
          </p:nvSpPr>
          <p:spPr bwMode="auto">
            <a:xfrm>
              <a:off x="1378744"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5" name="Rectangle 414"/>
            <p:cNvSpPr/>
            <p:nvPr/>
          </p:nvSpPr>
          <p:spPr bwMode="auto">
            <a:xfrm>
              <a:off x="1955867"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6" name="Rectangle 415"/>
            <p:cNvSpPr/>
            <p:nvPr/>
          </p:nvSpPr>
          <p:spPr bwMode="auto">
            <a:xfrm>
              <a:off x="2530822"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378744"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Rectangle 425"/>
            <p:cNvSpPr/>
            <p:nvPr/>
          </p:nvSpPr>
          <p:spPr bwMode="auto">
            <a:xfrm>
              <a:off x="1955868"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Rectangle 426"/>
            <p:cNvSpPr/>
            <p:nvPr/>
          </p:nvSpPr>
          <p:spPr bwMode="auto">
            <a:xfrm>
              <a:off x="2530822"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2" name="Group 431"/>
          <p:cNvGrpSpPr/>
          <p:nvPr/>
        </p:nvGrpSpPr>
        <p:grpSpPr>
          <a:xfrm>
            <a:off x="1574140" y="3641122"/>
            <a:ext cx="1159311" cy="879254"/>
            <a:chOff x="1241897" y="2251513"/>
            <a:chExt cx="1978025" cy="1500188"/>
          </a:xfrm>
        </p:grpSpPr>
        <p:sp>
          <p:nvSpPr>
            <p:cNvPr id="433" name="Rectangle 432"/>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4" name="Group 433"/>
            <p:cNvGrpSpPr/>
            <p:nvPr/>
          </p:nvGrpSpPr>
          <p:grpSpPr>
            <a:xfrm>
              <a:off x="1241897" y="2251513"/>
              <a:ext cx="1978025" cy="1500188"/>
              <a:chOff x="1241897" y="2251513"/>
              <a:chExt cx="1978025" cy="1500188"/>
            </a:xfrm>
          </p:grpSpPr>
          <p:sp>
            <p:nvSpPr>
              <p:cNvPr id="445"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Freeform 445"/>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47"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48" name="Freeform 81"/>
          <p:cNvSpPr>
            <a:spLocks noEditPoints="1"/>
          </p:cNvSpPr>
          <p:nvPr/>
        </p:nvSpPr>
        <p:spPr bwMode="black">
          <a:xfrm>
            <a:off x="1876953" y="3782344"/>
            <a:ext cx="592695" cy="3617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0" tIns="40333" rIns="80666" bIns="40333" numCol="1" anchor="t" anchorCtr="0" compatLnSpc="1">
            <a:prstTxWarp prst="textNoShape">
              <a:avLst/>
            </a:prstTxWarp>
          </a:bodyPr>
          <a:lstStyle/>
          <a:p>
            <a:pPr algn="ctr" defTabSz="896081"/>
            <a:endParaRPr lang="en-US" sz="1568">
              <a:gradFill>
                <a:gsLst>
                  <a:gs pos="0">
                    <a:srgbClr val="FFFFFF"/>
                  </a:gs>
                  <a:gs pos="100000">
                    <a:srgbClr val="FFFFFF"/>
                  </a:gs>
                </a:gsLst>
                <a:lin ang="5400000" scaled="0"/>
              </a:gradFill>
            </a:endParaRPr>
          </a:p>
        </p:txBody>
      </p:sp>
      <p:grpSp>
        <p:nvGrpSpPr>
          <p:cNvPr id="451" name="Group 450"/>
          <p:cNvGrpSpPr/>
          <p:nvPr/>
        </p:nvGrpSpPr>
        <p:grpSpPr>
          <a:xfrm>
            <a:off x="1574140" y="5175409"/>
            <a:ext cx="1159311" cy="879254"/>
            <a:chOff x="1241897" y="2251513"/>
            <a:chExt cx="1978025" cy="1500188"/>
          </a:xfrm>
        </p:grpSpPr>
        <p:sp>
          <p:nvSpPr>
            <p:cNvPr id="452" name="Rectangle 451"/>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3" name="Group 452"/>
            <p:cNvGrpSpPr/>
            <p:nvPr/>
          </p:nvGrpSpPr>
          <p:grpSpPr>
            <a:xfrm>
              <a:off x="1241897" y="2251513"/>
              <a:ext cx="1978025" cy="1500188"/>
              <a:chOff x="1241897" y="2251513"/>
              <a:chExt cx="1978025" cy="1500188"/>
            </a:xfrm>
          </p:grpSpPr>
          <p:sp>
            <p:nvSpPr>
              <p:cNvPr id="454"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Freeform 454"/>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56"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57" name="Rectangle 456"/>
          <p:cNvSpPr/>
          <p:nvPr/>
        </p:nvSpPr>
        <p:spPr>
          <a:xfrm>
            <a:off x="1862987" y="6084035"/>
            <a:ext cx="581614"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WPF</a:t>
            </a:r>
          </a:p>
        </p:txBody>
      </p:sp>
      <p:sp>
        <p:nvSpPr>
          <p:cNvPr id="19" name="Rectangle 18"/>
          <p:cNvSpPr/>
          <p:nvPr/>
        </p:nvSpPr>
        <p:spPr bwMode="auto">
          <a:xfrm>
            <a:off x="1704397" y="5317539"/>
            <a:ext cx="424276" cy="278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p:nvSpPr>
        <p:spPr bwMode="auto">
          <a:xfrm>
            <a:off x="2152798" y="5317539"/>
            <a:ext cx="424276" cy="2780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704396" y="5624967"/>
            <a:ext cx="872677" cy="12548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85" name="Group 384"/>
          <p:cNvGrpSpPr/>
          <p:nvPr/>
        </p:nvGrpSpPr>
        <p:grpSpPr>
          <a:xfrm>
            <a:off x="4333224" y="2956063"/>
            <a:ext cx="3522377" cy="2098643"/>
            <a:chOff x="8434810" y="3014716"/>
            <a:chExt cx="3593944" cy="2141283"/>
          </a:xfrm>
        </p:grpSpPr>
        <p:grpSp>
          <p:nvGrpSpPr>
            <p:cNvPr id="386" name="Group 385"/>
            <p:cNvGrpSpPr/>
            <p:nvPr/>
          </p:nvGrpSpPr>
          <p:grpSpPr>
            <a:xfrm>
              <a:off x="9680617" y="3014717"/>
              <a:ext cx="1060284" cy="2100823"/>
              <a:chOff x="5883472" y="1314690"/>
              <a:chExt cx="786530" cy="1558413"/>
            </a:xfrm>
          </p:grpSpPr>
          <p:sp>
            <p:nvSpPr>
              <p:cNvPr id="430"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1"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5"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6"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7"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8"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9"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0"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1"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9"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0"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87" name="Group 386"/>
            <p:cNvGrpSpPr/>
            <p:nvPr/>
          </p:nvGrpSpPr>
          <p:grpSpPr>
            <a:xfrm>
              <a:off x="10859213" y="3014717"/>
              <a:ext cx="1169541" cy="2100901"/>
              <a:chOff x="9635198" y="5349787"/>
              <a:chExt cx="748731" cy="1344979"/>
            </a:xfrm>
          </p:grpSpPr>
          <p:grpSp>
            <p:nvGrpSpPr>
              <p:cNvPr id="405" name="Group 404"/>
              <p:cNvGrpSpPr/>
              <p:nvPr/>
            </p:nvGrpSpPr>
            <p:grpSpPr>
              <a:xfrm>
                <a:off x="9635198" y="5349787"/>
                <a:ext cx="748731" cy="1344979"/>
                <a:chOff x="5028131" y="1531713"/>
                <a:chExt cx="693495" cy="1245756"/>
              </a:xfrm>
            </p:grpSpPr>
            <p:grpSp>
              <p:nvGrpSpPr>
                <p:cNvPr id="419" name="Group 418"/>
                <p:cNvGrpSpPr/>
                <p:nvPr/>
              </p:nvGrpSpPr>
              <p:grpSpPr>
                <a:xfrm>
                  <a:off x="5028131" y="1531713"/>
                  <a:ext cx="693495" cy="1245756"/>
                  <a:chOff x="6639402" y="-1425066"/>
                  <a:chExt cx="675798" cy="1213966"/>
                </a:xfrm>
              </p:grpSpPr>
              <p:sp>
                <p:nvSpPr>
                  <p:cNvPr id="428"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29" name="Rectangle 428"/>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20" name="Group 419"/>
                <p:cNvGrpSpPr/>
                <p:nvPr/>
              </p:nvGrpSpPr>
              <p:grpSpPr>
                <a:xfrm>
                  <a:off x="5292866" y="1551064"/>
                  <a:ext cx="157076" cy="1181434"/>
                  <a:chOff x="6779777" y="1563052"/>
                  <a:chExt cx="157076" cy="1181434"/>
                </a:xfrm>
              </p:grpSpPr>
              <p:sp>
                <p:nvSpPr>
                  <p:cNvPr id="421" name="Oval 420"/>
                  <p:cNvSpPr/>
                  <p:nvPr/>
                </p:nvSpPr>
                <p:spPr bwMode="auto">
                  <a:xfrm>
                    <a:off x="6808756" y="2638418"/>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22" name="Group 421"/>
                  <p:cNvGrpSpPr/>
                  <p:nvPr/>
                </p:nvGrpSpPr>
                <p:grpSpPr>
                  <a:xfrm>
                    <a:off x="6779777" y="1563052"/>
                    <a:ext cx="157076" cy="52818"/>
                    <a:chOff x="6857569" y="1553528"/>
                    <a:chExt cx="157076" cy="52818"/>
                  </a:xfrm>
                </p:grpSpPr>
                <p:sp>
                  <p:nvSpPr>
                    <p:cNvPr id="423" name="Rounded Rectangle 422"/>
                    <p:cNvSpPr/>
                    <p:nvPr/>
                  </p:nvSpPr>
                  <p:spPr bwMode="auto">
                    <a:xfrm>
                      <a:off x="6904917"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Oval 423"/>
                    <p:cNvSpPr/>
                    <p:nvPr/>
                  </p:nvSpPr>
                  <p:spPr bwMode="auto">
                    <a:xfrm>
                      <a:off x="6857569"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Oval 424"/>
                    <p:cNvSpPr/>
                    <p:nvPr/>
                  </p:nvSpPr>
                  <p:spPr bwMode="auto">
                    <a:xfrm>
                      <a:off x="6930437"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406" name="Rectangle 405"/>
              <p:cNvSpPr/>
              <p:nvPr/>
            </p:nvSpPr>
            <p:spPr bwMode="auto">
              <a:xfrm>
                <a:off x="9694861" y="5459840"/>
                <a:ext cx="629406" cy="1024482"/>
              </a:xfrm>
              <a:prstGeom prst="rect">
                <a:avLst/>
              </a:prstGeom>
              <a:solidFill>
                <a:srgbClr val="FFFFFF"/>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7" name="Group 406"/>
              <p:cNvGrpSpPr/>
              <p:nvPr/>
            </p:nvGrpSpPr>
            <p:grpSpPr>
              <a:xfrm>
                <a:off x="9730613" y="5511557"/>
                <a:ext cx="551019" cy="752748"/>
                <a:chOff x="5019134" y="4300625"/>
                <a:chExt cx="602113" cy="752748"/>
              </a:xfrm>
            </p:grpSpPr>
            <p:sp>
              <p:nvSpPr>
                <p:cNvPr id="408" name="Rectangle 407"/>
                <p:cNvSpPr/>
                <p:nvPr/>
              </p:nvSpPr>
              <p:spPr bwMode="auto">
                <a:xfrm>
                  <a:off x="5019134" y="4300625"/>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Rectangle 408"/>
                <p:cNvSpPr/>
                <p:nvPr/>
              </p:nvSpPr>
              <p:spPr bwMode="auto">
                <a:xfrm>
                  <a:off x="5019135" y="4488881"/>
                  <a:ext cx="602112" cy="564492"/>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7" name="Rectangle 416"/>
                <p:cNvSpPr/>
                <p:nvPr/>
              </p:nvSpPr>
              <p:spPr bwMode="auto">
                <a:xfrm>
                  <a:off x="5227456" y="4300626"/>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8" name="Rectangle 417"/>
                <p:cNvSpPr/>
                <p:nvPr/>
              </p:nvSpPr>
              <p:spPr bwMode="auto">
                <a:xfrm>
                  <a:off x="5436197" y="4300626"/>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88" name="Group 387"/>
            <p:cNvGrpSpPr/>
            <p:nvPr/>
          </p:nvGrpSpPr>
          <p:grpSpPr>
            <a:xfrm>
              <a:off x="8434810" y="3014716"/>
              <a:ext cx="2207532" cy="2141283"/>
              <a:chOff x="10973657" y="3014716"/>
              <a:chExt cx="2207532" cy="2141283"/>
            </a:xfrm>
          </p:grpSpPr>
          <p:grpSp>
            <p:nvGrpSpPr>
              <p:cNvPr id="389" name="Group 388"/>
              <p:cNvGrpSpPr/>
              <p:nvPr/>
            </p:nvGrpSpPr>
            <p:grpSpPr>
              <a:xfrm>
                <a:off x="10973657" y="3014716"/>
                <a:ext cx="1127495" cy="2141283"/>
                <a:chOff x="5651685" y="-476444"/>
                <a:chExt cx="1669255" cy="2809977"/>
              </a:xfrm>
            </p:grpSpPr>
            <p:sp>
              <p:nvSpPr>
                <p:cNvPr id="398" name="Rectangle 39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Freeform 39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Rectangle 39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1" name="Group 400"/>
                <p:cNvGrpSpPr/>
                <p:nvPr/>
              </p:nvGrpSpPr>
              <p:grpSpPr>
                <a:xfrm>
                  <a:off x="6124436" y="2123612"/>
                  <a:ext cx="723752" cy="98117"/>
                  <a:chOff x="6147223" y="2123612"/>
                  <a:chExt cx="723752" cy="98117"/>
                </a:xfrm>
              </p:grpSpPr>
              <p:sp>
                <p:nvSpPr>
                  <p:cNvPr id="402" name="Rounded Rectangle 40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Oval 40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Oval 40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90" name="Rectangle 389"/>
              <p:cNvSpPr/>
              <p:nvPr/>
            </p:nvSpPr>
            <p:spPr bwMode="auto">
              <a:xfrm>
                <a:off x="11104922" y="3267464"/>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Rectangle 390"/>
              <p:cNvSpPr/>
              <p:nvPr/>
            </p:nvSpPr>
            <p:spPr bwMode="auto">
              <a:xfrm>
                <a:off x="11104921" y="3561526"/>
                <a:ext cx="860709" cy="85752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Rectangle 391"/>
              <p:cNvSpPr/>
              <p:nvPr/>
            </p:nvSpPr>
            <p:spPr bwMode="auto">
              <a:xfrm>
                <a:off x="11402714" y="3267466"/>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Rectangle 392"/>
              <p:cNvSpPr/>
              <p:nvPr/>
            </p:nvSpPr>
            <p:spPr bwMode="auto">
              <a:xfrm>
                <a:off x="11701106" y="3267466"/>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12320480" y="3451635"/>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12320479" y="3745697"/>
                <a:ext cx="860709" cy="85752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Rectangle 395"/>
              <p:cNvSpPr/>
              <p:nvPr/>
            </p:nvSpPr>
            <p:spPr bwMode="auto">
              <a:xfrm>
                <a:off x="12618272" y="3451637"/>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Rectangle 396"/>
              <p:cNvSpPr/>
              <p:nvPr/>
            </p:nvSpPr>
            <p:spPr bwMode="auto">
              <a:xfrm>
                <a:off x="12916664" y="3451637"/>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22191329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a:t>
            </a:r>
          </a:p>
        </p:txBody>
      </p:sp>
      <p:sp>
        <p:nvSpPr>
          <p:cNvPr id="4" name="Rectangle 3"/>
          <p:cNvSpPr/>
          <p:nvPr/>
        </p:nvSpPr>
        <p:spPr bwMode="auto">
          <a:xfrm>
            <a:off x="269169" y="119007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Rectangle 289"/>
          <p:cNvSpPr/>
          <p:nvPr/>
        </p:nvSpPr>
        <p:spPr bwMode="auto">
          <a:xfrm>
            <a:off x="4181659" y="119007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69170"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291"/>
          <p:cNvSpPr/>
          <p:nvPr/>
        </p:nvSpPr>
        <p:spPr bwMode="auto">
          <a:xfrm>
            <a:off x="4181659"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t="44093"/>
          <a:stretch/>
        </p:blipFill>
        <p:spPr>
          <a:xfrm>
            <a:off x="1631170" y="1246111"/>
            <a:ext cx="1240777" cy="677101"/>
          </a:xfrm>
          <a:prstGeom prst="rect">
            <a:avLst/>
          </a:prstGeom>
        </p:spPr>
      </p:pic>
      <p:pic>
        <p:nvPicPr>
          <p:cNvPr id="295" name="Picture 2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0741" y="1293574"/>
            <a:ext cx="665978" cy="738629"/>
          </a:xfrm>
          <a:prstGeom prst="rect">
            <a:avLst/>
          </a:prstGeom>
        </p:spPr>
      </p:pic>
      <p:pic>
        <p:nvPicPr>
          <p:cNvPr id="296" name="Picture 295"/>
          <p:cNvPicPr>
            <a:picLocks noChangeAspect="1"/>
          </p:cNvPicPr>
          <p:nvPr/>
        </p:nvPicPr>
        <p:blipFill rotWithShape="1">
          <a:blip r:embed="rId5">
            <a:extLst>
              <a:ext uri="{28A0092B-C50C-407E-A947-70E740481C1C}">
                <a14:useLocalDpi xmlns:a14="http://schemas.microsoft.com/office/drawing/2010/main" val="0"/>
              </a:ext>
            </a:extLst>
          </a:blip>
          <a:srcRect l="13445" t="14593" r="13162" b="12014"/>
          <a:stretch/>
        </p:blipFill>
        <p:spPr>
          <a:xfrm>
            <a:off x="4877838" y="1360145"/>
            <a:ext cx="605484" cy="605484"/>
          </a:xfrm>
          <a:prstGeom prst="rect">
            <a:avLst/>
          </a:prstGeom>
        </p:spPr>
      </p:pic>
      <p:sp>
        <p:nvSpPr>
          <p:cNvPr id="8" name="Rectangle 7"/>
          <p:cNvSpPr/>
          <p:nvPr/>
        </p:nvSpPr>
        <p:spPr>
          <a:xfrm>
            <a:off x="1462205" y="3224656"/>
            <a:ext cx="1383181"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MVC</a:t>
            </a:r>
          </a:p>
        </p:txBody>
      </p:sp>
      <p:sp>
        <p:nvSpPr>
          <p:cNvPr id="372" name="Rectangle 371"/>
          <p:cNvSpPr/>
          <p:nvPr/>
        </p:nvSpPr>
        <p:spPr>
          <a:xfrm>
            <a:off x="1583812" y="4467205"/>
            <a:ext cx="1139967" cy="577278"/>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a:t>
            </a:r>
            <a:br>
              <a:rPr lang="en-US" sz="1568" dirty="0">
                <a:gradFill>
                  <a:gsLst>
                    <a:gs pos="16814">
                      <a:srgbClr val="FFFFFF"/>
                    </a:gs>
                    <a:gs pos="55000">
                      <a:srgbClr val="FFFFFF"/>
                    </a:gs>
                  </a:gsLst>
                  <a:lin ang="5400000" scaled="0"/>
                </a:gradFill>
              </a:rPr>
            </a:br>
            <a:r>
              <a:rPr lang="en-US" sz="1568" dirty="0" err="1">
                <a:gradFill>
                  <a:gsLst>
                    <a:gs pos="16814">
                      <a:srgbClr val="FFFFFF"/>
                    </a:gs>
                    <a:gs pos="55000">
                      <a:srgbClr val="FFFFFF"/>
                    </a:gs>
                  </a:gsLst>
                  <a:lin ang="5400000" scaled="0"/>
                </a:gradFill>
              </a:rPr>
              <a:t>WebForms</a:t>
            </a:r>
            <a:endParaRPr lang="en-US" sz="1568" dirty="0">
              <a:gradFill>
                <a:gsLst>
                  <a:gs pos="16814">
                    <a:srgbClr val="FFFFFF"/>
                  </a:gs>
                  <a:gs pos="55000">
                    <a:srgbClr val="FFFFFF"/>
                  </a:gs>
                </a:gsLst>
                <a:lin ang="5400000" scaled="0"/>
              </a:gradFill>
            </a:endParaRPr>
          </a:p>
        </p:txBody>
      </p:sp>
      <p:grpSp>
        <p:nvGrpSpPr>
          <p:cNvPr id="17" name="Group 16"/>
          <p:cNvGrpSpPr/>
          <p:nvPr/>
        </p:nvGrpSpPr>
        <p:grpSpPr>
          <a:xfrm>
            <a:off x="1574140" y="2292087"/>
            <a:ext cx="1159311" cy="879254"/>
            <a:chOff x="1241897" y="2251513"/>
            <a:chExt cx="1978025" cy="1500188"/>
          </a:xfrm>
        </p:grpSpPr>
        <p:sp>
          <p:nvSpPr>
            <p:cNvPr id="11" name="Rectangle 10"/>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1241897" y="2251513"/>
              <a:ext cx="1978025" cy="1500188"/>
              <a:chOff x="1241897" y="2251513"/>
              <a:chExt cx="1978025" cy="1500188"/>
            </a:xfrm>
          </p:grpSpPr>
          <p:sp>
            <p:nvSpPr>
              <p:cNvPr id="410"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11" name="Freeform 410"/>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12"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13" name="Group 12"/>
            <p:cNvGrpSpPr/>
            <p:nvPr/>
          </p:nvGrpSpPr>
          <p:grpSpPr>
            <a:xfrm>
              <a:off x="1378744" y="2471949"/>
              <a:ext cx="1712670" cy="278395"/>
              <a:chOff x="1378744" y="2471949"/>
              <a:chExt cx="1848756" cy="278395"/>
            </a:xfrm>
          </p:grpSpPr>
          <p:sp>
            <p:nvSpPr>
              <p:cNvPr id="12" name="Rectangle 11"/>
              <p:cNvSpPr/>
              <p:nvPr/>
            </p:nvSpPr>
            <p:spPr bwMode="auto">
              <a:xfrm>
                <a:off x="1378744" y="2471949"/>
                <a:ext cx="604837" cy="2783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3" name="Rectangle 412"/>
              <p:cNvSpPr/>
              <p:nvPr/>
            </p:nvSpPr>
            <p:spPr bwMode="auto">
              <a:xfrm>
                <a:off x="2001725" y="2471949"/>
                <a:ext cx="604837" cy="27839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Rectangle 413"/>
              <p:cNvSpPr/>
              <p:nvPr/>
            </p:nvSpPr>
            <p:spPr bwMode="auto">
              <a:xfrm>
                <a:off x="2622663" y="2471949"/>
                <a:ext cx="604837" cy="2783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Rectangle 13"/>
            <p:cNvSpPr/>
            <p:nvPr/>
          </p:nvSpPr>
          <p:spPr bwMode="auto">
            <a:xfrm>
              <a:off x="1378744"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5" name="Rectangle 414"/>
            <p:cNvSpPr/>
            <p:nvPr/>
          </p:nvSpPr>
          <p:spPr bwMode="auto">
            <a:xfrm>
              <a:off x="1955867"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6" name="Rectangle 415"/>
            <p:cNvSpPr/>
            <p:nvPr/>
          </p:nvSpPr>
          <p:spPr bwMode="auto">
            <a:xfrm>
              <a:off x="2530822"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378744"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Rectangle 425"/>
            <p:cNvSpPr/>
            <p:nvPr/>
          </p:nvSpPr>
          <p:spPr bwMode="auto">
            <a:xfrm>
              <a:off x="1955868"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Rectangle 426"/>
            <p:cNvSpPr/>
            <p:nvPr/>
          </p:nvSpPr>
          <p:spPr bwMode="auto">
            <a:xfrm>
              <a:off x="2530822"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2" name="Group 431"/>
          <p:cNvGrpSpPr/>
          <p:nvPr/>
        </p:nvGrpSpPr>
        <p:grpSpPr>
          <a:xfrm>
            <a:off x="1574140" y="3641122"/>
            <a:ext cx="1159311" cy="879254"/>
            <a:chOff x="1241897" y="2251513"/>
            <a:chExt cx="1978025" cy="1500188"/>
          </a:xfrm>
        </p:grpSpPr>
        <p:sp>
          <p:nvSpPr>
            <p:cNvPr id="433" name="Rectangle 432"/>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4" name="Group 433"/>
            <p:cNvGrpSpPr/>
            <p:nvPr/>
          </p:nvGrpSpPr>
          <p:grpSpPr>
            <a:xfrm>
              <a:off x="1241897" y="2251513"/>
              <a:ext cx="1978025" cy="1500188"/>
              <a:chOff x="1241897" y="2251513"/>
              <a:chExt cx="1978025" cy="1500188"/>
            </a:xfrm>
          </p:grpSpPr>
          <p:sp>
            <p:nvSpPr>
              <p:cNvPr id="445"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Freeform 445"/>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47"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48" name="Freeform 81"/>
          <p:cNvSpPr>
            <a:spLocks noEditPoints="1"/>
          </p:cNvSpPr>
          <p:nvPr/>
        </p:nvSpPr>
        <p:spPr bwMode="black">
          <a:xfrm>
            <a:off x="1876953" y="3782344"/>
            <a:ext cx="592695" cy="3617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0" tIns="40333" rIns="80666" bIns="40333" numCol="1" anchor="t" anchorCtr="0" compatLnSpc="1">
            <a:prstTxWarp prst="textNoShape">
              <a:avLst/>
            </a:prstTxWarp>
          </a:bodyPr>
          <a:lstStyle/>
          <a:p>
            <a:pPr algn="ctr" defTabSz="896081"/>
            <a:endParaRPr lang="en-US" sz="1568">
              <a:gradFill>
                <a:gsLst>
                  <a:gs pos="0">
                    <a:srgbClr val="FFFFFF"/>
                  </a:gs>
                  <a:gs pos="100000">
                    <a:srgbClr val="FFFFFF"/>
                  </a:gs>
                </a:gsLst>
                <a:lin ang="5400000" scaled="0"/>
              </a:gradFill>
            </a:endParaRPr>
          </a:p>
        </p:txBody>
      </p:sp>
      <p:grpSp>
        <p:nvGrpSpPr>
          <p:cNvPr id="451" name="Group 450"/>
          <p:cNvGrpSpPr/>
          <p:nvPr/>
        </p:nvGrpSpPr>
        <p:grpSpPr>
          <a:xfrm>
            <a:off x="1574140" y="5175409"/>
            <a:ext cx="1159311" cy="879254"/>
            <a:chOff x="1241897" y="2251513"/>
            <a:chExt cx="1978025" cy="1500188"/>
          </a:xfrm>
        </p:grpSpPr>
        <p:sp>
          <p:nvSpPr>
            <p:cNvPr id="452" name="Rectangle 451"/>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3" name="Group 452"/>
            <p:cNvGrpSpPr/>
            <p:nvPr/>
          </p:nvGrpSpPr>
          <p:grpSpPr>
            <a:xfrm>
              <a:off x="1241897" y="2251513"/>
              <a:ext cx="1978025" cy="1500188"/>
              <a:chOff x="1241897" y="2251513"/>
              <a:chExt cx="1978025" cy="1500188"/>
            </a:xfrm>
          </p:grpSpPr>
          <p:sp>
            <p:nvSpPr>
              <p:cNvPr id="454"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Freeform 454"/>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56"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57" name="Rectangle 456"/>
          <p:cNvSpPr/>
          <p:nvPr/>
        </p:nvSpPr>
        <p:spPr>
          <a:xfrm>
            <a:off x="1862987" y="6084035"/>
            <a:ext cx="581614"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WPF</a:t>
            </a:r>
          </a:p>
        </p:txBody>
      </p:sp>
      <p:sp>
        <p:nvSpPr>
          <p:cNvPr id="19" name="Rectangle 18"/>
          <p:cNvSpPr/>
          <p:nvPr/>
        </p:nvSpPr>
        <p:spPr bwMode="auto">
          <a:xfrm>
            <a:off x="1704397" y="5317539"/>
            <a:ext cx="424276" cy="278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p:nvSpPr>
        <p:spPr bwMode="auto">
          <a:xfrm>
            <a:off x="2152798" y="5317539"/>
            <a:ext cx="424276" cy="2780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704396" y="5624967"/>
            <a:ext cx="872677" cy="12548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35" name="Group 634"/>
          <p:cNvGrpSpPr/>
          <p:nvPr/>
        </p:nvGrpSpPr>
        <p:grpSpPr>
          <a:xfrm>
            <a:off x="4333224" y="2956063"/>
            <a:ext cx="3522377" cy="2098643"/>
            <a:chOff x="8434810" y="3014716"/>
            <a:chExt cx="3593944" cy="2141283"/>
          </a:xfrm>
        </p:grpSpPr>
        <p:grpSp>
          <p:nvGrpSpPr>
            <p:cNvPr id="636" name="Group 635"/>
            <p:cNvGrpSpPr/>
            <p:nvPr/>
          </p:nvGrpSpPr>
          <p:grpSpPr>
            <a:xfrm>
              <a:off x="9680617" y="3014717"/>
              <a:ext cx="1060284" cy="2100823"/>
              <a:chOff x="5883472" y="1314690"/>
              <a:chExt cx="786530" cy="1558413"/>
            </a:xfrm>
          </p:grpSpPr>
          <p:sp>
            <p:nvSpPr>
              <p:cNvPr id="680"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8"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9"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00"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0"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1"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2"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3"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4"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5"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6"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7"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8"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9"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20"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21"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22"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637" name="Group 636"/>
            <p:cNvGrpSpPr/>
            <p:nvPr/>
          </p:nvGrpSpPr>
          <p:grpSpPr>
            <a:xfrm>
              <a:off x="10859213" y="3014717"/>
              <a:ext cx="1169541" cy="2100901"/>
              <a:chOff x="9635198" y="5349787"/>
              <a:chExt cx="748731" cy="1344979"/>
            </a:xfrm>
          </p:grpSpPr>
          <p:grpSp>
            <p:nvGrpSpPr>
              <p:cNvPr id="664" name="Group 663"/>
              <p:cNvGrpSpPr/>
              <p:nvPr/>
            </p:nvGrpSpPr>
            <p:grpSpPr>
              <a:xfrm>
                <a:off x="9635198" y="5349787"/>
                <a:ext cx="748731" cy="1344979"/>
                <a:chOff x="5028131" y="1531713"/>
                <a:chExt cx="693495" cy="1245756"/>
              </a:xfrm>
            </p:grpSpPr>
            <p:grpSp>
              <p:nvGrpSpPr>
                <p:cNvPr id="671" name="Group 670"/>
                <p:cNvGrpSpPr/>
                <p:nvPr/>
              </p:nvGrpSpPr>
              <p:grpSpPr>
                <a:xfrm>
                  <a:off x="5028131" y="1531713"/>
                  <a:ext cx="693495" cy="1245756"/>
                  <a:chOff x="6639402" y="-1425066"/>
                  <a:chExt cx="675798" cy="1213966"/>
                </a:xfrm>
              </p:grpSpPr>
              <p:sp>
                <p:nvSpPr>
                  <p:cNvPr id="678"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Rectangle 678"/>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2" name="Group 671"/>
                <p:cNvGrpSpPr/>
                <p:nvPr/>
              </p:nvGrpSpPr>
              <p:grpSpPr>
                <a:xfrm>
                  <a:off x="5292866" y="1551064"/>
                  <a:ext cx="157076" cy="1181434"/>
                  <a:chOff x="6779777" y="1563052"/>
                  <a:chExt cx="157076" cy="1181434"/>
                </a:xfrm>
              </p:grpSpPr>
              <p:sp>
                <p:nvSpPr>
                  <p:cNvPr id="673" name="Oval 672"/>
                  <p:cNvSpPr/>
                  <p:nvPr/>
                </p:nvSpPr>
                <p:spPr bwMode="auto">
                  <a:xfrm>
                    <a:off x="6808756" y="2638418"/>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74" name="Group 673"/>
                  <p:cNvGrpSpPr/>
                  <p:nvPr/>
                </p:nvGrpSpPr>
                <p:grpSpPr>
                  <a:xfrm>
                    <a:off x="6779777" y="1563052"/>
                    <a:ext cx="157076" cy="52818"/>
                    <a:chOff x="6857569" y="1553528"/>
                    <a:chExt cx="157076" cy="52818"/>
                  </a:xfrm>
                </p:grpSpPr>
                <p:sp>
                  <p:nvSpPr>
                    <p:cNvPr id="675" name="Rounded Rectangle 674"/>
                    <p:cNvSpPr/>
                    <p:nvPr/>
                  </p:nvSpPr>
                  <p:spPr bwMode="auto">
                    <a:xfrm>
                      <a:off x="6904917"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76" name="Oval 675"/>
                    <p:cNvSpPr/>
                    <p:nvPr/>
                  </p:nvSpPr>
                  <p:spPr bwMode="auto">
                    <a:xfrm>
                      <a:off x="6857569"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77" name="Oval 676"/>
                    <p:cNvSpPr/>
                    <p:nvPr/>
                  </p:nvSpPr>
                  <p:spPr bwMode="auto">
                    <a:xfrm>
                      <a:off x="6930437"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665" name="Rectangle 664"/>
              <p:cNvSpPr/>
              <p:nvPr/>
            </p:nvSpPr>
            <p:spPr bwMode="auto">
              <a:xfrm>
                <a:off x="9694861" y="5459840"/>
                <a:ext cx="629406" cy="1024482"/>
              </a:xfrm>
              <a:prstGeom prst="rect">
                <a:avLst/>
              </a:prstGeom>
              <a:solidFill>
                <a:srgbClr val="FFFFFF"/>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6" name="Group 665"/>
              <p:cNvGrpSpPr/>
              <p:nvPr/>
            </p:nvGrpSpPr>
            <p:grpSpPr>
              <a:xfrm>
                <a:off x="9730613" y="5511557"/>
                <a:ext cx="551019" cy="752748"/>
                <a:chOff x="5019134" y="4300625"/>
                <a:chExt cx="602113" cy="752748"/>
              </a:xfrm>
            </p:grpSpPr>
            <p:sp>
              <p:nvSpPr>
                <p:cNvPr id="667" name="Rectangle 666"/>
                <p:cNvSpPr/>
                <p:nvPr/>
              </p:nvSpPr>
              <p:spPr bwMode="auto">
                <a:xfrm>
                  <a:off x="5019134" y="4300625"/>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8" name="Rectangle 667"/>
                <p:cNvSpPr/>
                <p:nvPr/>
              </p:nvSpPr>
              <p:spPr bwMode="auto">
                <a:xfrm>
                  <a:off x="5019135" y="4488881"/>
                  <a:ext cx="602112" cy="564492"/>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9" name="Rectangle 668"/>
                <p:cNvSpPr/>
                <p:nvPr/>
              </p:nvSpPr>
              <p:spPr bwMode="auto">
                <a:xfrm>
                  <a:off x="5227456" y="4300626"/>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70" name="Rectangle 669"/>
                <p:cNvSpPr/>
                <p:nvPr/>
              </p:nvSpPr>
              <p:spPr bwMode="auto">
                <a:xfrm>
                  <a:off x="5436197" y="4300626"/>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38" name="Group 637"/>
            <p:cNvGrpSpPr/>
            <p:nvPr/>
          </p:nvGrpSpPr>
          <p:grpSpPr>
            <a:xfrm>
              <a:off x="8434810" y="3014716"/>
              <a:ext cx="2207532" cy="2141283"/>
              <a:chOff x="10973657" y="3014716"/>
              <a:chExt cx="2207532" cy="2141283"/>
            </a:xfrm>
          </p:grpSpPr>
          <p:grpSp>
            <p:nvGrpSpPr>
              <p:cNvPr id="639" name="Group 638"/>
              <p:cNvGrpSpPr/>
              <p:nvPr/>
            </p:nvGrpSpPr>
            <p:grpSpPr>
              <a:xfrm>
                <a:off x="10973657" y="3014716"/>
                <a:ext cx="1127495" cy="2141283"/>
                <a:chOff x="5651685" y="-476444"/>
                <a:chExt cx="1669255" cy="2809977"/>
              </a:xfrm>
            </p:grpSpPr>
            <p:sp>
              <p:nvSpPr>
                <p:cNvPr id="648" name="Rectangle 64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9" name="Freeform 64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50" name="Rectangle 64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0" name="Group 659"/>
                <p:cNvGrpSpPr/>
                <p:nvPr/>
              </p:nvGrpSpPr>
              <p:grpSpPr>
                <a:xfrm>
                  <a:off x="6124436" y="2123612"/>
                  <a:ext cx="723752" cy="98117"/>
                  <a:chOff x="6147223" y="2123612"/>
                  <a:chExt cx="723752" cy="98117"/>
                </a:xfrm>
              </p:grpSpPr>
              <p:sp>
                <p:nvSpPr>
                  <p:cNvPr id="661" name="Rounded Rectangle 660"/>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2" name="Oval 661"/>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3" name="Oval 662"/>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40" name="Rectangle 639"/>
              <p:cNvSpPr/>
              <p:nvPr/>
            </p:nvSpPr>
            <p:spPr bwMode="auto">
              <a:xfrm>
                <a:off x="11104922" y="3267464"/>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bwMode="auto">
              <a:xfrm>
                <a:off x="11104921" y="3561526"/>
                <a:ext cx="860709" cy="85752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2" name="Rectangle 641"/>
              <p:cNvSpPr/>
              <p:nvPr/>
            </p:nvSpPr>
            <p:spPr bwMode="auto">
              <a:xfrm>
                <a:off x="11402714" y="3267466"/>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3" name="Rectangle 642"/>
              <p:cNvSpPr/>
              <p:nvPr/>
            </p:nvSpPr>
            <p:spPr bwMode="auto">
              <a:xfrm>
                <a:off x="11701106" y="3267466"/>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4" name="Rectangle 643"/>
              <p:cNvSpPr/>
              <p:nvPr/>
            </p:nvSpPr>
            <p:spPr bwMode="auto">
              <a:xfrm>
                <a:off x="12320480" y="3451635"/>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5" name="Rectangle 644"/>
              <p:cNvSpPr/>
              <p:nvPr/>
            </p:nvSpPr>
            <p:spPr bwMode="auto">
              <a:xfrm>
                <a:off x="12320479" y="3745697"/>
                <a:ext cx="860709" cy="85752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6" name="Rectangle 645"/>
              <p:cNvSpPr/>
              <p:nvPr/>
            </p:nvSpPr>
            <p:spPr bwMode="auto">
              <a:xfrm>
                <a:off x="12618272" y="3451637"/>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7" name="Rectangle 646"/>
              <p:cNvSpPr/>
              <p:nvPr/>
            </p:nvSpPr>
            <p:spPr bwMode="auto">
              <a:xfrm>
                <a:off x="12916664" y="3451637"/>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723" name="Rectangle 722"/>
          <p:cNvSpPr/>
          <p:nvPr/>
        </p:nvSpPr>
        <p:spPr bwMode="auto">
          <a:xfrm>
            <a:off x="8094149" y="1190077"/>
            <a:ext cx="3825507" cy="89463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44" name="Rectangle 743"/>
          <p:cNvSpPr/>
          <p:nvPr/>
        </p:nvSpPr>
        <p:spPr bwMode="auto">
          <a:xfrm>
            <a:off x="8094151" y="2084714"/>
            <a:ext cx="1254668" cy="44779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47" name="Rectangle 746"/>
          <p:cNvSpPr/>
          <p:nvPr/>
        </p:nvSpPr>
        <p:spPr bwMode="auto">
          <a:xfrm>
            <a:off x="8094150" y="1190077"/>
            <a:ext cx="3825506"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49" name="Group 748"/>
          <p:cNvGrpSpPr/>
          <p:nvPr/>
        </p:nvGrpSpPr>
        <p:grpSpPr>
          <a:xfrm>
            <a:off x="9487318" y="2956065"/>
            <a:ext cx="1039170" cy="2058989"/>
            <a:chOff x="6993720" y="1970371"/>
            <a:chExt cx="786530" cy="1558413"/>
          </a:xfrm>
        </p:grpSpPr>
        <p:grpSp>
          <p:nvGrpSpPr>
            <p:cNvPr id="750" name="Group 749"/>
            <p:cNvGrpSpPr/>
            <p:nvPr/>
          </p:nvGrpSpPr>
          <p:grpSpPr>
            <a:xfrm>
              <a:off x="6993720" y="1970371"/>
              <a:ext cx="786530" cy="1558413"/>
              <a:chOff x="5883472" y="1314690"/>
              <a:chExt cx="786530" cy="1558413"/>
            </a:xfrm>
          </p:grpSpPr>
          <p:sp>
            <p:nvSpPr>
              <p:cNvPr id="755"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56"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57"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58"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59"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0"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1"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2"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3"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4"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5"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6"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7"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8"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9"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70"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71"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751" name="Rectangle 750"/>
            <p:cNvSpPr/>
            <p:nvPr/>
          </p:nvSpPr>
          <p:spPr bwMode="auto">
            <a:xfrm>
              <a:off x="7083066" y="2301776"/>
              <a:ext cx="609617" cy="2675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52" name="Group 751"/>
            <p:cNvGrpSpPr/>
            <p:nvPr/>
          </p:nvGrpSpPr>
          <p:grpSpPr>
            <a:xfrm>
              <a:off x="7083066" y="2586726"/>
              <a:ext cx="609617" cy="267540"/>
              <a:chOff x="8626694" y="-52440"/>
              <a:chExt cx="667891" cy="267540"/>
            </a:xfrm>
          </p:grpSpPr>
          <p:sp>
            <p:nvSpPr>
              <p:cNvPr id="753" name="Rectangle 752"/>
              <p:cNvSpPr/>
              <p:nvPr/>
            </p:nvSpPr>
            <p:spPr bwMode="auto">
              <a:xfrm>
                <a:off x="8626694" y="-52440"/>
                <a:ext cx="328087" cy="26754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54" name="Rectangle 753"/>
              <p:cNvSpPr/>
              <p:nvPr/>
            </p:nvSpPr>
            <p:spPr bwMode="auto">
              <a:xfrm>
                <a:off x="8966498" y="-52440"/>
                <a:ext cx="328087" cy="26754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72" name="Group 771"/>
          <p:cNvGrpSpPr/>
          <p:nvPr/>
        </p:nvGrpSpPr>
        <p:grpSpPr>
          <a:xfrm>
            <a:off x="10719198" y="2956064"/>
            <a:ext cx="1146251" cy="2059066"/>
            <a:chOff x="9635198" y="5349787"/>
            <a:chExt cx="748731" cy="1344979"/>
          </a:xfrm>
        </p:grpSpPr>
        <p:grpSp>
          <p:nvGrpSpPr>
            <p:cNvPr id="773" name="Group 772"/>
            <p:cNvGrpSpPr/>
            <p:nvPr/>
          </p:nvGrpSpPr>
          <p:grpSpPr>
            <a:xfrm>
              <a:off x="9635198" y="5349787"/>
              <a:ext cx="748731" cy="1344979"/>
              <a:chOff x="5028131" y="1531713"/>
              <a:chExt cx="693495" cy="1245756"/>
            </a:xfrm>
          </p:grpSpPr>
          <p:grpSp>
            <p:nvGrpSpPr>
              <p:cNvPr id="788" name="Group 787"/>
              <p:cNvGrpSpPr/>
              <p:nvPr/>
            </p:nvGrpSpPr>
            <p:grpSpPr>
              <a:xfrm>
                <a:off x="5028131" y="1531713"/>
                <a:ext cx="693495" cy="1245756"/>
                <a:chOff x="6639402" y="-1425066"/>
                <a:chExt cx="675798" cy="1213966"/>
              </a:xfrm>
            </p:grpSpPr>
            <p:sp>
              <p:nvSpPr>
                <p:cNvPr id="800"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01" name="Rectangle 800"/>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89" name="Group 788"/>
              <p:cNvGrpSpPr/>
              <p:nvPr/>
            </p:nvGrpSpPr>
            <p:grpSpPr>
              <a:xfrm>
                <a:off x="5292866" y="1551064"/>
                <a:ext cx="157076" cy="1181434"/>
                <a:chOff x="6779777" y="1563052"/>
                <a:chExt cx="157076" cy="1181434"/>
              </a:xfrm>
            </p:grpSpPr>
            <p:sp>
              <p:nvSpPr>
                <p:cNvPr id="790" name="Oval 789"/>
                <p:cNvSpPr/>
                <p:nvPr/>
              </p:nvSpPr>
              <p:spPr bwMode="auto">
                <a:xfrm>
                  <a:off x="6808756" y="2638418"/>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91" name="Group 790"/>
                <p:cNvGrpSpPr/>
                <p:nvPr/>
              </p:nvGrpSpPr>
              <p:grpSpPr>
                <a:xfrm>
                  <a:off x="6779777" y="1563052"/>
                  <a:ext cx="157076" cy="52818"/>
                  <a:chOff x="6857569" y="1553528"/>
                  <a:chExt cx="157076" cy="52818"/>
                </a:xfrm>
              </p:grpSpPr>
              <p:sp>
                <p:nvSpPr>
                  <p:cNvPr id="797" name="Rounded Rectangle 796"/>
                  <p:cNvSpPr/>
                  <p:nvPr/>
                </p:nvSpPr>
                <p:spPr bwMode="auto">
                  <a:xfrm>
                    <a:off x="6904917"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98" name="Oval 797"/>
                  <p:cNvSpPr/>
                  <p:nvPr/>
                </p:nvSpPr>
                <p:spPr bwMode="auto">
                  <a:xfrm>
                    <a:off x="6857569"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99" name="Oval 798"/>
                  <p:cNvSpPr/>
                  <p:nvPr/>
                </p:nvSpPr>
                <p:spPr bwMode="auto">
                  <a:xfrm>
                    <a:off x="6930437"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774" name="Rectangle 773"/>
            <p:cNvSpPr/>
            <p:nvPr/>
          </p:nvSpPr>
          <p:spPr bwMode="auto">
            <a:xfrm>
              <a:off x="9694861" y="5459840"/>
              <a:ext cx="629406" cy="1024482"/>
            </a:xfrm>
            <a:prstGeom prst="rect">
              <a:avLst/>
            </a:prstGeom>
            <a:solidFill>
              <a:srgbClr val="FFFFFF"/>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5" name="Group 774"/>
            <p:cNvGrpSpPr/>
            <p:nvPr/>
          </p:nvGrpSpPr>
          <p:grpSpPr>
            <a:xfrm>
              <a:off x="9730613" y="5511557"/>
              <a:ext cx="551019" cy="730622"/>
              <a:chOff x="5019134" y="4300625"/>
              <a:chExt cx="602113" cy="730622"/>
            </a:xfrm>
          </p:grpSpPr>
          <p:sp>
            <p:nvSpPr>
              <p:cNvPr id="776" name="Rectangle 775"/>
              <p:cNvSpPr/>
              <p:nvPr/>
            </p:nvSpPr>
            <p:spPr bwMode="auto">
              <a:xfrm>
                <a:off x="5019134" y="4300625"/>
                <a:ext cx="185050" cy="1653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77" name="Rectangle 776"/>
              <p:cNvSpPr/>
              <p:nvPr/>
            </p:nvSpPr>
            <p:spPr bwMode="auto">
              <a:xfrm>
                <a:off x="5019135" y="448888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78" name="Rectangle 777"/>
              <p:cNvSpPr/>
              <p:nvPr/>
            </p:nvSpPr>
            <p:spPr bwMode="auto">
              <a:xfrm>
                <a:off x="5227456" y="448888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79" name="Rectangle 778"/>
              <p:cNvSpPr/>
              <p:nvPr/>
            </p:nvSpPr>
            <p:spPr bwMode="auto">
              <a:xfrm>
                <a:off x="5227456" y="4300626"/>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0" name="Rectangle 779"/>
              <p:cNvSpPr/>
              <p:nvPr/>
            </p:nvSpPr>
            <p:spPr bwMode="auto">
              <a:xfrm>
                <a:off x="5436197" y="448888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1" name="Rectangle 780"/>
              <p:cNvSpPr/>
              <p:nvPr/>
            </p:nvSpPr>
            <p:spPr bwMode="auto">
              <a:xfrm>
                <a:off x="5436197" y="4300626"/>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2" name="Rectangle 781"/>
              <p:cNvSpPr/>
              <p:nvPr/>
            </p:nvSpPr>
            <p:spPr bwMode="auto">
              <a:xfrm>
                <a:off x="5019135" y="467749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3" name="Rectangle 782"/>
              <p:cNvSpPr/>
              <p:nvPr/>
            </p:nvSpPr>
            <p:spPr bwMode="auto">
              <a:xfrm>
                <a:off x="5227456" y="467749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4" name="Rectangle 783"/>
              <p:cNvSpPr/>
              <p:nvPr/>
            </p:nvSpPr>
            <p:spPr bwMode="auto">
              <a:xfrm>
                <a:off x="5436197" y="467749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5" name="Rectangle 784"/>
              <p:cNvSpPr/>
              <p:nvPr/>
            </p:nvSpPr>
            <p:spPr bwMode="auto">
              <a:xfrm>
                <a:off x="5019135" y="4865923"/>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6" name="Rectangle 785"/>
              <p:cNvSpPr/>
              <p:nvPr/>
            </p:nvSpPr>
            <p:spPr bwMode="auto">
              <a:xfrm>
                <a:off x="5227456" y="4865923"/>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7" name="Rectangle 786"/>
              <p:cNvSpPr/>
              <p:nvPr/>
            </p:nvSpPr>
            <p:spPr bwMode="auto">
              <a:xfrm>
                <a:off x="5436197" y="4865923"/>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02" name="Group 801"/>
          <p:cNvGrpSpPr/>
          <p:nvPr/>
        </p:nvGrpSpPr>
        <p:grpSpPr>
          <a:xfrm>
            <a:off x="8168963" y="2956063"/>
            <a:ext cx="1105043" cy="2098643"/>
            <a:chOff x="10973657" y="3014716"/>
            <a:chExt cx="1127495" cy="2141283"/>
          </a:xfrm>
        </p:grpSpPr>
        <p:grpSp>
          <p:nvGrpSpPr>
            <p:cNvPr id="803" name="Group 802"/>
            <p:cNvGrpSpPr/>
            <p:nvPr/>
          </p:nvGrpSpPr>
          <p:grpSpPr>
            <a:xfrm>
              <a:off x="10973657" y="3014716"/>
              <a:ext cx="1127495" cy="2141283"/>
              <a:chOff x="5651685" y="-476444"/>
              <a:chExt cx="1669255" cy="2809977"/>
            </a:xfrm>
          </p:grpSpPr>
          <p:sp>
            <p:nvSpPr>
              <p:cNvPr id="837" name="Rectangle 836"/>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8" name="Freeform 837"/>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9" name="Rectangle 838"/>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40" name="Group 839"/>
              <p:cNvGrpSpPr/>
              <p:nvPr/>
            </p:nvGrpSpPr>
            <p:grpSpPr>
              <a:xfrm>
                <a:off x="6124436" y="2123612"/>
                <a:ext cx="723752" cy="98117"/>
                <a:chOff x="6147223" y="2123612"/>
                <a:chExt cx="723752" cy="98117"/>
              </a:xfrm>
            </p:grpSpPr>
            <p:sp>
              <p:nvSpPr>
                <p:cNvPr id="841" name="Rounded Rectangle 840"/>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42" name="Oval 841"/>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43" name="Oval 842"/>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804" name="Rectangle 803"/>
            <p:cNvSpPr/>
            <p:nvPr/>
          </p:nvSpPr>
          <p:spPr bwMode="auto">
            <a:xfrm>
              <a:off x="11104922" y="3267464"/>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05" name="Rectangle 804"/>
            <p:cNvSpPr/>
            <p:nvPr/>
          </p:nvSpPr>
          <p:spPr bwMode="auto">
            <a:xfrm>
              <a:off x="11104922" y="3561526"/>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06" name="Rectangle 805"/>
            <p:cNvSpPr/>
            <p:nvPr/>
          </p:nvSpPr>
          <p:spPr bwMode="auto">
            <a:xfrm>
              <a:off x="11402713" y="3561526"/>
              <a:ext cx="264525" cy="2582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07" name="Rectangle 806"/>
            <p:cNvSpPr/>
            <p:nvPr/>
          </p:nvSpPr>
          <p:spPr bwMode="auto">
            <a:xfrm>
              <a:off x="11402714" y="3267466"/>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09" name="Rectangle 808"/>
            <p:cNvSpPr/>
            <p:nvPr/>
          </p:nvSpPr>
          <p:spPr bwMode="auto">
            <a:xfrm>
              <a:off x="11701106" y="3561526"/>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10" name="Rectangle 809"/>
            <p:cNvSpPr/>
            <p:nvPr/>
          </p:nvSpPr>
          <p:spPr bwMode="auto">
            <a:xfrm>
              <a:off x="11701106" y="3267466"/>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11" name="Rectangle 810"/>
            <p:cNvSpPr/>
            <p:nvPr/>
          </p:nvSpPr>
          <p:spPr bwMode="auto">
            <a:xfrm>
              <a:off x="11104924" y="3856141"/>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13" name="Rectangle 812"/>
            <p:cNvSpPr/>
            <p:nvPr/>
          </p:nvSpPr>
          <p:spPr bwMode="auto">
            <a:xfrm>
              <a:off x="11402714" y="3856141"/>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15" name="Rectangle 814"/>
            <p:cNvSpPr/>
            <p:nvPr/>
          </p:nvSpPr>
          <p:spPr bwMode="auto">
            <a:xfrm>
              <a:off x="11701106" y="3856141"/>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3" name="Rectangle 832"/>
            <p:cNvSpPr/>
            <p:nvPr/>
          </p:nvSpPr>
          <p:spPr bwMode="auto">
            <a:xfrm>
              <a:off x="11104924" y="4150478"/>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5" name="Rectangle 834"/>
            <p:cNvSpPr/>
            <p:nvPr/>
          </p:nvSpPr>
          <p:spPr bwMode="auto">
            <a:xfrm>
              <a:off x="11402714" y="4150478"/>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6" name="Rectangle 835"/>
            <p:cNvSpPr/>
            <p:nvPr/>
          </p:nvSpPr>
          <p:spPr bwMode="auto">
            <a:xfrm>
              <a:off x="11701106" y="4150478"/>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44" name="Rectangle 843"/>
          <p:cNvSpPr/>
          <p:nvPr/>
        </p:nvSpPr>
        <p:spPr bwMode="auto">
          <a:xfrm>
            <a:off x="8094149"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45" name="Freeform 844"/>
          <p:cNvSpPr>
            <a:spLocks noEditPoints="1"/>
          </p:cNvSpPr>
          <p:nvPr/>
        </p:nvSpPr>
        <p:spPr bwMode="auto">
          <a:xfrm>
            <a:off x="9751566" y="1355661"/>
            <a:ext cx="510674" cy="518567"/>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913914"/>
            <a:endParaRPr lang="en-US" sz="1763" dirty="0">
              <a:solidFill>
                <a:srgbClr val="505050"/>
              </a:solidFill>
            </a:endParaRPr>
          </a:p>
        </p:txBody>
      </p:sp>
      <p:grpSp>
        <p:nvGrpSpPr>
          <p:cNvPr id="846" name="Group 845"/>
          <p:cNvGrpSpPr/>
          <p:nvPr/>
        </p:nvGrpSpPr>
        <p:grpSpPr>
          <a:xfrm>
            <a:off x="11051772" y="1343422"/>
            <a:ext cx="481102" cy="543048"/>
            <a:chOff x="11191633" y="1369308"/>
            <a:chExt cx="490877" cy="554081"/>
          </a:xfrm>
        </p:grpSpPr>
        <p:sp>
          <p:nvSpPr>
            <p:cNvPr id="847" name="Freeform 24"/>
            <p:cNvSpPr>
              <a:spLocks/>
            </p:cNvSpPr>
            <p:nvPr/>
          </p:nvSpPr>
          <p:spPr bwMode="auto">
            <a:xfrm>
              <a:off x="11191633" y="1498523"/>
              <a:ext cx="490877" cy="424866"/>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48" name="Freeform 25"/>
            <p:cNvSpPr>
              <a:spLocks/>
            </p:cNvSpPr>
            <p:nvPr/>
          </p:nvSpPr>
          <p:spPr bwMode="auto">
            <a:xfrm>
              <a:off x="11430400" y="1369308"/>
              <a:ext cx="122895" cy="13413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849" name="Picture 14"/>
          <p:cNvPicPr>
            <a:picLocks noChangeAspect="1" noChangeArrowheads="1"/>
          </p:cNvPicPr>
          <p:nvPr/>
        </p:nvPicPr>
        <p:blipFill>
          <a:blip r:embed="rId6" cstate="print">
            <a:lum bright="100000"/>
            <a:extLst>
              <a:ext uri="{28A0092B-C50C-407E-A947-70E740481C1C}">
                <a14:useLocalDpi xmlns:a14="http://schemas.microsoft.com/office/drawing/2010/main" val="0"/>
              </a:ext>
            </a:extLst>
          </a:blip>
          <a:srcRect/>
          <a:stretch>
            <a:fillRect/>
          </a:stretch>
        </p:blipFill>
        <p:spPr bwMode="auto">
          <a:xfrm>
            <a:off x="8471266" y="1322224"/>
            <a:ext cx="500438" cy="585443"/>
          </a:xfrm>
          <a:prstGeom prst="rect">
            <a:avLst/>
          </a:prstGeom>
          <a:noFill/>
          <a:ln>
            <a:noFill/>
          </a:ln>
          <a:effectLst/>
          <a:extLst/>
        </p:spPr>
      </p:pic>
      <p:sp>
        <p:nvSpPr>
          <p:cNvPr id="850" name="Rectangle 849"/>
          <p:cNvSpPr/>
          <p:nvPr/>
        </p:nvSpPr>
        <p:spPr bwMode="auto">
          <a:xfrm>
            <a:off x="9350750" y="1190077"/>
            <a:ext cx="26886" cy="89619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56" name="Rectangle 855"/>
          <p:cNvSpPr/>
          <p:nvPr/>
        </p:nvSpPr>
        <p:spPr bwMode="auto">
          <a:xfrm>
            <a:off x="10636169" y="1190077"/>
            <a:ext cx="26886" cy="89619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137820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Windows 8.1 </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52320936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104" y="1581234"/>
            <a:ext cx="7474282" cy="4284463"/>
          </a:xfrm>
        </p:spPr>
        <p:txBody>
          <a:bodyPr/>
          <a:lstStyle/>
          <a:p>
            <a:r>
              <a:rPr lang="en-US" dirty="0"/>
              <a:t>"The most strategic developer surface area for us is Office </a:t>
            </a:r>
            <a:r>
              <a:rPr lang="en-US" dirty="0" smtClean="0"/>
              <a:t>365“ </a:t>
            </a:r>
            <a:br>
              <a:rPr lang="en-US" dirty="0" smtClean="0"/>
            </a:br>
            <a:r>
              <a:rPr lang="en-US" sz="3136" dirty="0"/>
              <a:t>- Satya Nadella</a:t>
            </a:r>
            <a:r>
              <a:rPr lang="en-US" dirty="0" smtClean="0"/>
              <a:t/>
            </a:r>
            <a:br>
              <a:rPr lang="en-US" dirty="0" smtClean="0"/>
            </a:br>
            <a:endParaRPr lang="en-US" dirty="0"/>
          </a:p>
        </p:txBody>
      </p:sp>
      <p:pic>
        <p:nvPicPr>
          <p:cNvPr id="1028" name="Picture 4" descr="http://www.microsoft.com/global/en-us/news/PublishingImages/exec/Nadella2_pri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1456" y="589825"/>
            <a:ext cx="4178188" cy="626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5822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169" y="2374109"/>
            <a:ext cx="3495146" cy="239918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Apps for SharePoint</a:t>
            </a:r>
          </a:p>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Apps for Office</a:t>
            </a:r>
          </a:p>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VS tooling</a:t>
            </a:r>
          </a:p>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Store and lifecycle</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9" name="Rectangle 8"/>
          <p:cNvSpPr/>
          <p:nvPr/>
        </p:nvSpPr>
        <p:spPr bwMode="auto">
          <a:xfrm>
            <a:off x="3805524" y="2374109"/>
            <a:ext cx="3495146" cy="239918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Contextual apps</a:t>
            </a:r>
          </a:p>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Compose time apps</a:t>
            </a:r>
          </a:p>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Robust Office 365 APIs</a:t>
            </a:r>
          </a:p>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Tools and platform</a:t>
            </a:r>
          </a:p>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Android and iOS SDK</a:t>
            </a:r>
          </a:p>
          <a:p>
            <a:pPr marL="0" lvl="1">
              <a:lnSpc>
                <a:spcPct val="90000"/>
              </a:lnSpc>
              <a:spcBef>
                <a:spcPts val="882"/>
              </a:spcBef>
            </a:pPr>
            <a:endParaRPr lang="en-US" sz="1764" dirty="0" smtClean="0">
              <a:gradFill>
                <a:gsLst>
                  <a:gs pos="6838">
                    <a:schemeClr val="bg1"/>
                  </a:gs>
                  <a:gs pos="47009">
                    <a:schemeClr val="bg1"/>
                  </a:gs>
                </a:gsLst>
                <a:lin ang="5400000" scaled="0"/>
              </a:gradFill>
              <a:cs typeface="Segoe UI Semilight" panose="020B0402040204020203" pitchFamily="34" charset="0"/>
            </a:endParaRP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10" name="Rectangle 9"/>
          <p:cNvSpPr/>
          <p:nvPr/>
        </p:nvSpPr>
        <p:spPr bwMode="auto">
          <a:xfrm>
            <a:off x="7341880" y="2374109"/>
            <a:ext cx="3495146" cy="23991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Adding new endpoints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More APIs (Tasks, Office Graph)</a:t>
            </a:r>
          </a:p>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More </a:t>
            </a:r>
            <a:r>
              <a:rPr lang="en-US" sz="1764" dirty="0" smtClean="0">
                <a:gradFill>
                  <a:gsLst>
                    <a:gs pos="6838">
                      <a:schemeClr val="bg1"/>
                    </a:gs>
                    <a:gs pos="47009">
                      <a:schemeClr val="bg1"/>
                    </a:gs>
                  </a:gsLst>
                  <a:lin ang="5400000" scaled="0"/>
                </a:gradFill>
                <a:cs typeface="Segoe UI Semilight" panose="020B0402040204020203" pitchFamily="34" charset="0"/>
              </a:rPr>
              <a:t>SDKs (PHP)</a:t>
            </a:r>
            <a:endParaRPr lang="en-US" sz="1764" dirty="0">
              <a:gradFill>
                <a:gsLst>
                  <a:gs pos="6838">
                    <a:schemeClr val="bg1"/>
                  </a:gs>
                  <a:gs pos="47009">
                    <a:schemeClr val="bg1"/>
                  </a:gs>
                </a:gsLst>
                <a:lin ang="5400000" scaled="0"/>
              </a:gradFill>
              <a:cs typeface="Segoe UI Semilight" panose="020B0402040204020203" pitchFamily="34" charset="0"/>
            </a:endParaRP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Embracing Open</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Integrating platform + Tools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Empowering users</a:t>
            </a:r>
          </a:p>
        </p:txBody>
      </p:sp>
      <p:sp>
        <p:nvSpPr>
          <p:cNvPr id="16" name="Rectangle 15"/>
          <p:cNvSpPr/>
          <p:nvPr/>
        </p:nvSpPr>
        <p:spPr bwMode="auto">
          <a:xfrm>
            <a:off x="-1" y="1378"/>
            <a:ext cx="12188826" cy="23756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Continuous innovation</a:t>
            </a:r>
            <a:endParaRPr lang="en-US" dirty="0"/>
          </a:p>
        </p:txBody>
      </p:sp>
      <p:sp>
        <p:nvSpPr>
          <p:cNvPr id="12" name="TextBox 11"/>
          <p:cNvSpPr txBox="1"/>
          <p:nvPr/>
        </p:nvSpPr>
        <p:spPr>
          <a:xfrm>
            <a:off x="269170"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smtClean="0">
                <a:gradFill>
                  <a:gsLst>
                    <a:gs pos="75214">
                      <a:schemeClr val="accent2"/>
                    </a:gs>
                    <a:gs pos="54000">
                      <a:schemeClr val="accent2"/>
                    </a:gs>
                  </a:gsLst>
                  <a:lin ang="5400000" scaled="0"/>
                </a:gradFill>
              </a:rPr>
              <a:t>2013</a:t>
            </a:r>
            <a:endParaRPr lang="en-US" sz="1960" b="1" dirty="0">
              <a:gradFill>
                <a:gsLst>
                  <a:gs pos="75214">
                    <a:schemeClr val="accent2"/>
                  </a:gs>
                  <a:gs pos="54000">
                    <a:schemeClr val="accent2"/>
                  </a:gs>
                </a:gsLst>
                <a:lin ang="5400000" scaled="0"/>
              </a:gradFill>
            </a:endParaRPr>
          </a:p>
        </p:txBody>
      </p:sp>
      <p:sp>
        <p:nvSpPr>
          <p:cNvPr id="13" name="TextBox 12"/>
          <p:cNvSpPr txBox="1"/>
          <p:nvPr/>
        </p:nvSpPr>
        <p:spPr>
          <a:xfrm>
            <a:off x="3805525"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smtClean="0">
                <a:gradFill>
                  <a:gsLst>
                    <a:gs pos="63248">
                      <a:schemeClr val="tx2"/>
                    </a:gs>
                    <a:gs pos="30000">
                      <a:schemeClr val="tx2"/>
                    </a:gs>
                  </a:gsLst>
                  <a:lin ang="5400000" scaled="0"/>
                </a:gradFill>
              </a:rPr>
              <a:t>2014</a:t>
            </a:r>
            <a:endParaRPr lang="en-US" sz="1960" b="1" dirty="0">
              <a:gradFill>
                <a:gsLst>
                  <a:gs pos="63248">
                    <a:schemeClr val="tx2"/>
                  </a:gs>
                  <a:gs pos="30000">
                    <a:schemeClr val="tx2"/>
                  </a:gs>
                </a:gsLst>
                <a:lin ang="5400000" scaled="0"/>
              </a:gradFill>
            </a:endParaRPr>
          </a:p>
        </p:txBody>
      </p:sp>
      <p:sp>
        <p:nvSpPr>
          <p:cNvPr id="14" name="TextBox 13"/>
          <p:cNvSpPr txBox="1"/>
          <p:nvPr/>
        </p:nvSpPr>
        <p:spPr>
          <a:xfrm>
            <a:off x="7341881" y="1504979"/>
            <a:ext cx="2121336" cy="561067"/>
          </a:xfrm>
          <a:prstGeom prst="rect">
            <a:avLst/>
          </a:prstGeom>
          <a:noFill/>
        </p:spPr>
        <p:txBody>
          <a:bodyPr wrap="square" lIns="179238" tIns="143391" rIns="179238" bIns="143391" rtlCol="0">
            <a:spAutoFit/>
          </a:bodyPr>
          <a:lstStyle/>
          <a:p>
            <a:pPr>
              <a:lnSpc>
                <a:spcPct val="90000"/>
              </a:lnSpc>
              <a:spcAft>
                <a:spcPts val="588"/>
              </a:spcAft>
            </a:pPr>
            <a:r>
              <a:rPr lang="en-US" sz="1960" b="1" dirty="0" smtClean="0">
                <a:gradFill>
                  <a:gsLst>
                    <a:gs pos="70940">
                      <a:schemeClr val="accent1"/>
                    </a:gs>
                    <a:gs pos="50000">
                      <a:schemeClr val="accent1"/>
                    </a:gs>
                  </a:gsLst>
                  <a:lin ang="5400000" scaled="0"/>
                </a:gradFill>
              </a:rPr>
              <a:t>2015 onwards</a:t>
            </a:r>
            <a:endParaRPr lang="en-US" sz="1960" b="1" dirty="0">
              <a:gradFill>
                <a:gsLst>
                  <a:gs pos="70940">
                    <a:schemeClr val="accent1"/>
                  </a:gs>
                  <a:gs pos="50000">
                    <a:schemeClr val="accent1"/>
                  </a:gs>
                </a:gsLst>
                <a:lin ang="5400000" scaled="0"/>
              </a:gradFill>
            </a:endParaRPr>
          </a:p>
        </p:txBody>
      </p:sp>
      <p:sp>
        <p:nvSpPr>
          <p:cNvPr id="6" name="Right Arrow 5"/>
          <p:cNvSpPr/>
          <p:nvPr/>
        </p:nvSpPr>
        <p:spPr bwMode="auto">
          <a:xfrm>
            <a:off x="269169" y="1925606"/>
            <a:ext cx="10877211" cy="569646"/>
          </a:xfrm>
          <a:prstGeom prst="right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3639052" y="4288041"/>
            <a:ext cx="3981096" cy="2756590"/>
          </a:xfrm>
          <a:prstGeom prst="rect">
            <a:avLst/>
          </a:prstGeom>
        </p:spPr>
      </p:pic>
      <p:sp>
        <p:nvSpPr>
          <p:cNvPr id="15" name="Rectangle 14"/>
          <p:cNvSpPr/>
          <p:nvPr/>
        </p:nvSpPr>
        <p:spPr bwMode="auto">
          <a:xfrm>
            <a:off x="0" y="1925606"/>
            <a:ext cx="269171" cy="35198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2607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0-#ppt_w/2"/>
                                          </p:val>
                                        </p:tav>
                                        <p:tav tm="100000">
                                          <p:val>
                                            <p:strVal val="#ppt_x"/>
                                          </p:val>
                                        </p:tav>
                                      </p:tavLst>
                                    </p:anim>
                                    <p:anim calcmode="lin" valueType="num">
                                      <p:cBhvr additive="base">
                                        <p:cTn id="8" dur="8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64" presetClass="path" presetSubtype="0" decel="100000" fill="hold" grpId="1" nodeType="withEffect">
                                  <p:stCondLst>
                                    <p:cond delay="300"/>
                                  </p:stCondLst>
                                  <p:childTnLst>
                                    <p:animMotion origin="layout" path="M -3.00599E-6 4.81481E-6 L -3.00599E-6 -0.06135 " pathEditMode="relative" rAng="0" ptsTypes="AA">
                                      <p:cBhvr>
                                        <p:cTn id="13" dur="500" spd="-100000" fill="hold"/>
                                        <p:tgtEl>
                                          <p:spTgt spid="12"/>
                                        </p:tgtEl>
                                        <p:attrNameLst>
                                          <p:attrName>ppt_x</p:attrName>
                                          <p:attrName>ppt_y</p:attrName>
                                        </p:attrNameLst>
                                      </p:cBhvr>
                                      <p:rCtr x="0" y="-3079"/>
                                    </p:animMotion>
                                  </p:childTnLst>
                                </p:cTn>
                              </p:par>
                              <p:par>
                                <p:cTn id="14" presetID="2" presetClass="entr" presetSubtype="1"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800" fill="hold"/>
                                        <p:tgtEl>
                                          <p:spTgt spid="7"/>
                                        </p:tgtEl>
                                        <p:attrNameLst>
                                          <p:attrName>ppt_x</p:attrName>
                                        </p:attrNameLst>
                                      </p:cBhvr>
                                      <p:tavLst>
                                        <p:tav tm="0">
                                          <p:val>
                                            <p:strVal val="#ppt_x"/>
                                          </p:val>
                                        </p:tav>
                                        <p:tav tm="100000">
                                          <p:val>
                                            <p:strVal val="#ppt_x"/>
                                          </p:val>
                                        </p:tav>
                                      </p:tavLst>
                                    </p:anim>
                                    <p:anim calcmode="lin" valueType="num">
                                      <p:cBhvr additive="base">
                                        <p:cTn id="17" dur="8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64" presetClass="path" presetSubtype="0" decel="100000" fill="hold" grpId="1" nodeType="withEffect">
                                  <p:stCondLst>
                                    <p:cond delay="0"/>
                                  </p:stCondLst>
                                  <p:childTnLst>
                                    <p:animMotion origin="layout" path="M 2.48149E-6 1.36178E-7 L 2.48149E-6 -0.06128 " pathEditMode="relative" rAng="0" ptsTypes="AA">
                                      <p:cBhvr>
                                        <p:cTn id="24" dur="500" spd="-100000" fill="hold"/>
                                        <p:tgtEl>
                                          <p:spTgt spid="13"/>
                                        </p:tgtEl>
                                        <p:attrNameLst>
                                          <p:attrName>ppt_x</p:attrName>
                                          <p:attrName>ppt_y</p:attrName>
                                        </p:attrNameLst>
                                      </p:cBhvr>
                                      <p:rCtr x="0" y="-3064"/>
                                    </p:animMotion>
                                  </p:childTnLst>
                                </p:cTn>
                              </p:par>
                              <p:par>
                                <p:cTn id="25" presetID="2" presetClass="entr" presetSubtype="1" decel="10000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ppt_x"/>
                                          </p:val>
                                        </p:tav>
                                        <p:tav tm="100000">
                                          <p:val>
                                            <p:strVal val="#ppt_x"/>
                                          </p:val>
                                        </p:tav>
                                      </p:tavLst>
                                    </p:anim>
                                    <p:anim calcmode="lin" valueType="num">
                                      <p:cBhvr additive="base">
                                        <p:cTn id="28" dur="8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64" presetClass="path" presetSubtype="0" decel="100000" fill="hold" grpId="1" nodeType="withEffect">
                                  <p:stCondLst>
                                    <p:cond delay="0"/>
                                  </p:stCondLst>
                                  <p:childTnLst>
                                    <p:animMotion origin="layout" path="M -2.23235E-6 4.81481E-6 L -2.23235E-6 -0.06135 " pathEditMode="relative" rAng="0" ptsTypes="AA">
                                      <p:cBhvr>
                                        <p:cTn id="35" dur="500" spd="-100000" fill="hold"/>
                                        <p:tgtEl>
                                          <p:spTgt spid="14"/>
                                        </p:tgtEl>
                                        <p:attrNameLst>
                                          <p:attrName>ppt_x</p:attrName>
                                          <p:attrName>ppt_y</p:attrName>
                                        </p:attrNameLst>
                                      </p:cBhvr>
                                      <p:rCtr x="0" y="-3079"/>
                                    </p:animMotion>
                                  </p:childTnLst>
                                </p:cTn>
                              </p:par>
                              <p:par>
                                <p:cTn id="36" presetID="2" presetClass="entr" presetSubtype="1" decel="100000"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800" fill="hold"/>
                                        <p:tgtEl>
                                          <p:spTgt spid="10"/>
                                        </p:tgtEl>
                                        <p:attrNameLst>
                                          <p:attrName>ppt_x</p:attrName>
                                        </p:attrNameLst>
                                      </p:cBhvr>
                                      <p:tavLst>
                                        <p:tav tm="0">
                                          <p:val>
                                            <p:strVal val="#ppt_x"/>
                                          </p:val>
                                        </p:tav>
                                        <p:tav tm="100000">
                                          <p:val>
                                            <p:strVal val="#ppt_x"/>
                                          </p:val>
                                        </p:tav>
                                      </p:tavLst>
                                    </p:anim>
                                    <p:anim calcmode="lin" valueType="num">
                                      <p:cBhvr additive="base">
                                        <p:cTn id="39" dur="800" fill="hold"/>
                                        <p:tgtEl>
                                          <p:spTgt spid="10"/>
                                        </p:tgtEl>
                                        <p:attrNameLst>
                                          <p:attrName>ppt_y</p:attrName>
                                        </p:attrNameLst>
                                      </p:cBhvr>
                                      <p:tavLst>
                                        <p:tav tm="0">
                                          <p:val>
                                            <p:strVal val="0-#ppt_h/2"/>
                                          </p:val>
                                        </p:tav>
                                        <p:tav tm="100000">
                                          <p:val>
                                            <p:strVal val="#ppt_y"/>
                                          </p:val>
                                        </p:tav>
                                      </p:tavLst>
                                    </p:anim>
                                  </p:childTnLst>
                                </p:cTn>
                              </p:par>
                              <p:par>
                                <p:cTn id="40" presetID="10" presetClass="entr" presetSubtype="0" fill="hold" nodeType="withEffect">
                                  <p:stCondLst>
                                    <p:cond delay="2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p:bldP spid="12" grpId="1"/>
      <p:bldP spid="13" grpId="0"/>
      <p:bldP spid="13" grpId="1"/>
      <p:bldP spid="14" grpId="0"/>
      <p:bldP spid="14" grpId="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Resources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7987857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52" y="151642"/>
            <a:ext cx="12183923" cy="981514"/>
          </a:xfrm>
          <a:prstGeom prst="rect">
            <a:avLst/>
          </a:prstGeom>
          <a:noFill/>
        </p:spPr>
        <p:txBody>
          <a:bodyPr wrap="square" lIns="179141" tIns="143312" rIns="179141" bIns="143312" rtlCol="0">
            <a:spAutoFit/>
          </a:bodyPr>
          <a:lstStyle/>
          <a:p>
            <a:pPr algn="ctr" defTabSz="913643">
              <a:lnSpc>
                <a:spcPct val="90000"/>
              </a:lnSpc>
              <a:spcAft>
                <a:spcPts val="588"/>
              </a:spcAft>
            </a:pPr>
            <a:r>
              <a:rPr lang="en-US" sz="4900" dirty="0">
                <a:gradFill>
                  <a:gsLst>
                    <a:gs pos="2917">
                      <a:srgbClr val="FFFFFF"/>
                    </a:gs>
                    <a:gs pos="30000">
                      <a:srgbClr val="FFFFFF"/>
                    </a:gs>
                  </a:gsLst>
                  <a:lin ang="5400000" scaled="0"/>
                </a:gradFill>
              </a:rPr>
              <a:t>dev.Office.com</a:t>
            </a:r>
          </a:p>
        </p:txBody>
      </p:sp>
      <p:sp>
        <p:nvSpPr>
          <p:cNvPr id="9" name="Text Placeholder 8"/>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Opportunity</a:t>
            </a:r>
          </a:p>
          <a:p>
            <a:pPr>
              <a:spcAft>
                <a:spcPts val="588"/>
              </a:spcAft>
            </a:pPr>
            <a:r>
              <a:rPr lang="en-US" dirty="0">
                <a:gradFill>
                  <a:gsLst>
                    <a:gs pos="2917">
                      <a:schemeClr val="tx1"/>
                    </a:gs>
                    <a:gs pos="30000">
                      <a:schemeClr val="tx1"/>
                    </a:gs>
                  </a:gsLst>
                  <a:lin ang="5400000" scaled="0"/>
                </a:gradFill>
              </a:rPr>
              <a:t>Build</a:t>
            </a:r>
          </a:p>
          <a:p>
            <a:pPr>
              <a:spcAft>
                <a:spcPts val="588"/>
              </a:spcAft>
            </a:pPr>
            <a:r>
              <a:rPr lang="en-US" dirty="0">
                <a:gradFill>
                  <a:gsLst>
                    <a:gs pos="2917">
                      <a:schemeClr val="tx1"/>
                    </a:gs>
                    <a:gs pos="30000">
                      <a:schemeClr val="tx1"/>
                    </a:gs>
                  </a:gsLst>
                  <a:lin ang="5400000" scaled="0"/>
                </a:gradFill>
              </a:rPr>
              <a:t>Transform</a:t>
            </a:r>
          </a:p>
          <a:p>
            <a:pPr>
              <a:spcAft>
                <a:spcPts val="588"/>
              </a:spcAft>
            </a:pPr>
            <a:r>
              <a:rPr lang="en-US" dirty="0">
                <a:gradFill>
                  <a:gsLst>
                    <a:gs pos="2917">
                      <a:schemeClr val="tx1"/>
                    </a:gs>
                    <a:gs pos="30000">
                      <a:schemeClr val="tx1"/>
                    </a:gs>
                  </a:gsLst>
                  <a:lin ang="5400000" scaled="0"/>
                </a:gradFill>
              </a:rPr>
              <a:t>Code Samples</a:t>
            </a:r>
          </a:p>
          <a:p>
            <a:pPr>
              <a:spcAft>
                <a:spcPts val="588"/>
              </a:spcAft>
            </a:pPr>
            <a:r>
              <a:rPr lang="en-US" dirty="0">
                <a:gradFill>
                  <a:gsLst>
                    <a:gs pos="2917">
                      <a:schemeClr val="tx1"/>
                    </a:gs>
                    <a:gs pos="30000">
                      <a:schemeClr val="tx1"/>
                    </a:gs>
                  </a:gsLst>
                  <a:lin ang="5400000" scaled="0"/>
                </a:gradFill>
              </a:rPr>
              <a:t>Patterns &amp; Practices</a:t>
            </a:r>
          </a:p>
          <a:p>
            <a:pPr>
              <a:spcAft>
                <a:spcPts val="588"/>
              </a:spcAft>
            </a:pPr>
            <a:r>
              <a:rPr lang="en-US" dirty="0">
                <a:gradFill>
                  <a:gsLst>
                    <a:gs pos="2917">
                      <a:schemeClr val="tx1"/>
                    </a:gs>
                    <a:gs pos="30000">
                      <a:schemeClr val="tx1"/>
                    </a:gs>
                  </a:gsLst>
                  <a:lin ang="5400000" scaled="0"/>
                </a:gradFill>
              </a:rPr>
              <a:t>API Reference</a:t>
            </a:r>
          </a:p>
          <a:p>
            <a:pPr>
              <a:spcAft>
                <a:spcPts val="588"/>
              </a:spcAft>
            </a:pPr>
            <a:endParaRPr lang="en-US" dirty="0">
              <a:gradFill>
                <a:gsLst>
                  <a:gs pos="2917">
                    <a:schemeClr val="tx1"/>
                  </a:gs>
                  <a:gs pos="30000">
                    <a:schemeClr val="tx1"/>
                  </a:gs>
                </a:gsLst>
                <a:lin ang="5400000" scaled="0"/>
              </a:gradFill>
            </a:endParaRPr>
          </a:p>
          <a:p>
            <a:endParaRPr lang="en-US" dirty="0"/>
          </a:p>
        </p:txBody>
      </p:sp>
      <p:sp>
        <p:nvSpPr>
          <p:cNvPr id="8" name="Title 7"/>
          <p:cNvSpPr>
            <a:spLocks noGrp="1"/>
          </p:cNvSpPr>
          <p:nvPr>
            <p:ph type="title"/>
          </p:nvPr>
        </p:nvSpPr>
        <p:spPr/>
        <p:txBody>
          <a:bodyPr/>
          <a:lstStyle/>
          <a:p>
            <a:r>
              <a:rPr lang="en-US" sz="4704" dirty="0"/>
              <a:t>http://dev.office.com</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364" r="11243"/>
          <a:stretch/>
        </p:blipFill>
        <p:spPr>
          <a:xfrm>
            <a:off x="4825174" y="1197745"/>
            <a:ext cx="7781301" cy="4859255"/>
          </a:xfrm>
          <a:prstGeom prst="rect">
            <a:avLst/>
          </a:prstGeom>
        </p:spPr>
      </p:pic>
    </p:spTree>
    <p:extLst>
      <p:ext uri="{BB962C8B-B14F-4D97-AF65-F5344CB8AC3E}">
        <p14:creationId xmlns:p14="http://schemas.microsoft.com/office/powerpoint/2010/main" val="611466079"/>
      </p:ext>
    </p:extLst>
  </p:cSld>
  <p:clrMapOvr>
    <a:masterClrMapping/>
  </p:clrMapOvr>
  <p:transition spd="slow">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293" y="1083967"/>
            <a:ext cx="6198657" cy="5448046"/>
          </a:xfrm>
          <a:prstGeom prst="rect">
            <a:avLst/>
          </a:prstGeom>
          <a:noFill/>
        </p:spPr>
        <p:txBody>
          <a:bodyPr wrap="square" lIns="179238" tIns="143391" rIns="179238" bIns="143391" rtlCol="0">
            <a:spAutoFit/>
          </a:bodyPr>
          <a:lstStyle/>
          <a:p>
            <a:pPr>
              <a:lnSpc>
                <a:spcPct val="90000"/>
              </a:lnSpc>
              <a:spcAft>
                <a:spcPts val="588"/>
              </a:spcAft>
            </a:pPr>
            <a:r>
              <a:rPr lang="en-US" sz="2352" dirty="0" smtClean="0">
                <a:gradFill>
                  <a:gsLst>
                    <a:gs pos="2917">
                      <a:schemeClr val="tx1"/>
                    </a:gs>
                    <a:gs pos="30000">
                      <a:schemeClr val="tx1"/>
                    </a:gs>
                  </a:gsLst>
                  <a:lin ang="5400000" scaled="0"/>
                </a:gradFill>
              </a:rPr>
              <a:t>Providing </a:t>
            </a:r>
            <a:r>
              <a:rPr lang="en-US" sz="2352" dirty="0">
                <a:gradFill>
                  <a:gsLst>
                    <a:gs pos="2917">
                      <a:schemeClr val="tx1"/>
                    </a:gs>
                    <a:gs pos="30000">
                      <a:schemeClr val="tx1"/>
                    </a:gs>
                  </a:gsLst>
                  <a:lin ang="5400000" scaled="0"/>
                </a:gradFill>
              </a:rPr>
              <a:t>App Model Patterns </a:t>
            </a:r>
            <a:br>
              <a:rPr lang="en-US" sz="2352" dirty="0">
                <a:gradFill>
                  <a:gsLst>
                    <a:gs pos="2917">
                      <a:schemeClr val="tx1"/>
                    </a:gs>
                    <a:gs pos="30000">
                      <a:schemeClr val="tx1"/>
                    </a:gs>
                  </a:gsLst>
                  <a:lin ang="5400000" scaled="0"/>
                </a:gradFill>
              </a:rPr>
            </a:br>
            <a:r>
              <a:rPr lang="en-US" sz="2352" dirty="0">
                <a:gradFill>
                  <a:gsLst>
                    <a:gs pos="2917">
                      <a:schemeClr val="tx1"/>
                    </a:gs>
                    <a:gs pos="30000">
                      <a:schemeClr val="tx1"/>
                    </a:gs>
                  </a:gsLst>
                  <a:lin ang="5400000" scaled="0"/>
                </a:gradFill>
              </a:rPr>
              <a:t>for common Full Trust Code scenarios</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smtClean="0">
                <a:gradFill>
                  <a:gsLst>
                    <a:gs pos="2917">
                      <a:schemeClr val="tx1"/>
                    </a:gs>
                    <a:gs pos="30000">
                      <a:schemeClr val="tx1"/>
                    </a:gs>
                  </a:gsLst>
                  <a:lin ang="5400000" scaled="0"/>
                </a:gradFill>
              </a:rPr>
              <a:t>130+ </a:t>
            </a:r>
            <a:r>
              <a:rPr lang="en-US" sz="2352" b="1" dirty="0">
                <a:gradFill>
                  <a:gsLst>
                    <a:gs pos="2917">
                      <a:schemeClr val="tx1"/>
                    </a:gs>
                    <a:gs pos="30000">
                      <a:schemeClr val="tx1"/>
                    </a:gs>
                  </a:gsLst>
                  <a:lin ang="5400000" scaled="0"/>
                </a:gradFill>
              </a:rPr>
              <a:t>Visual Studio Projects</a:t>
            </a:r>
          </a:p>
          <a:p>
            <a:pPr>
              <a:lnSpc>
                <a:spcPct val="90000"/>
              </a:lnSpc>
              <a:spcAft>
                <a:spcPts val="588"/>
              </a:spcAft>
            </a:pPr>
            <a:r>
              <a:rPr lang="en-US" sz="2352" b="1" dirty="0">
                <a:gradFill>
                  <a:gsLst>
                    <a:gs pos="2917">
                      <a:schemeClr val="tx1"/>
                    </a:gs>
                    <a:gs pos="30000">
                      <a:schemeClr val="tx1"/>
                    </a:gs>
                  </a:gsLst>
                  <a:lin ang="5400000" scaled="0"/>
                </a:gradFill>
              </a:rPr>
              <a:t>Common scenarios</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Branding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Site Provisioning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Remote Event Receivers </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Large file support</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Taxonomy driven navigation</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And much more…</a:t>
            </a:r>
          </a:p>
          <a:p>
            <a:pPr>
              <a:lnSpc>
                <a:spcPct val="90000"/>
              </a:lnSpc>
              <a:spcAft>
                <a:spcPts val="588"/>
              </a:spcAft>
            </a:pPr>
            <a:endParaRPr lang="en-US" sz="2352" dirty="0">
              <a:gradFill>
                <a:gsLst>
                  <a:gs pos="2917">
                    <a:schemeClr val="tx1"/>
                  </a:gs>
                  <a:gs pos="30000">
                    <a:schemeClr val="tx1"/>
                  </a:gs>
                </a:gsLst>
                <a:lin ang="5400000" scaled="0"/>
              </a:gradFill>
            </a:endParaRPr>
          </a:p>
          <a:p>
            <a:pPr defTabSz="913818">
              <a:lnSpc>
                <a:spcPct val="90000"/>
              </a:lnSpc>
              <a:spcBef>
                <a:spcPts val="588"/>
              </a:spcBef>
              <a:spcAft>
                <a:spcPts val="2939"/>
              </a:spcAft>
              <a:buClr>
                <a:srgbClr val="FFFFFF"/>
              </a:buClr>
              <a:buSzPct val="100000"/>
            </a:pPr>
            <a:r>
              <a:rPr lang="en-US" sz="2351" dirty="0">
                <a:gradFill>
                  <a:gsLst>
                    <a:gs pos="1250">
                      <a:srgbClr val="FFFFFF"/>
                    </a:gs>
                    <a:gs pos="100000">
                      <a:srgbClr val="FFFFFF"/>
                    </a:gs>
                  </a:gsLst>
                  <a:lin ang="5400000" scaled="0"/>
                </a:gradFill>
                <a:latin typeface="Segoe UI Light"/>
                <a:hlinkClick r:id="rId3"/>
              </a:rPr>
              <a:t>http://</a:t>
            </a:r>
            <a:r>
              <a:rPr lang="en-US" sz="2351" dirty="0" smtClean="0">
                <a:gradFill>
                  <a:gsLst>
                    <a:gs pos="1250">
                      <a:srgbClr val="FFFFFF"/>
                    </a:gs>
                    <a:gs pos="100000">
                      <a:srgbClr val="FFFFFF"/>
                    </a:gs>
                  </a:gsLst>
                  <a:lin ang="5400000" scaled="0"/>
                </a:gradFill>
                <a:latin typeface="Segoe UI Light"/>
                <a:hlinkClick r:id="rId3"/>
              </a:rPr>
              <a:t>dev.office.com/patterns-and-practices</a:t>
            </a:r>
            <a:r>
              <a:rPr lang="en-US" sz="2351" dirty="0" smtClean="0">
                <a:gradFill>
                  <a:gsLst>
                    <a:gs pos="1250">
                      <a:srgbClr val="FFFFFF"/>
                    </a:gs>
                    <a:gs pos="100000">
                      <a:srgbClr val="FFFFFF"/>
                    </a:gs>
                  </a:gsLst>
                  <a:lin ang="5400000" scaled="0"/>
                </a:gradFill>
                <a:latin typeface="Segoe UI Light"/>
              </a:rPr>
              <a:t> </a:t>
            </a:r>
            <a:endParaRPr lang="en-US" sz="2351" dirty="0">
              <a:gradFill>
                <a:gsLst>
                  <a:gs pos="1250">
                    <a:srgbClr val="FFFFFF"/>
                  </a:gs>
                  <a:gs pos="100000">
                    <a:srgbClr val="FFFFFF"/>
                  </a:gs>
                </a:gsLst>
                <a:lin ang="5400000" scaled="0"/>
              </a:gradFill>
              <a:latin typeface="Segoe UI Light"/>
            </a:endParaRPr>
          </a:p>
        </p:txBody>
      </p:sp>
      <p:sp>
        <p:nvSpPr>
          <p:cNvPr id="2" name="Title 1"/>
          <p:cNvSpPr>
            <a:spLocks noGrp="1"/>
          </p:cNvSpPr>
          <p:nvPr>
            <p:ph type="title"/>
          </p:nvPr>
        </p:nvSpPr>
        <p:spPr/>
        <p:txBody>
          <a:bodyPr/>
          <a:lstStyle/>
          <a:p>
            <a:r>
              <a:rPr lang="en-US" dirty="0" smtClean="0"/>
              <a:t>Patterns &amp; Practices</a:t>
            </a:r>
            <a:endParaRPr lang="en-US" dirty="0"/>
          </a:p>
        </p:txBody>
      </p:sp>
      <p:pic>
        <p:nvPicPr>
          <p:cNvPr id="3" name="Picture 2"/>
          <p:cNvPicPr>
            <a:picLocks noChangeAspect="1"/>
          </p:cNvPicPr>
          <p:nvPr/>
        </p:nvPicPr>
        <p:blipFill>
          <a:blip r:embed="rId4"/>
          <a:stretch>
            <a:fillRect/>
          </a:stretch>
        </p:blipFill>
        <p:spPr>
          <a:xfrm>
            <a:off x="6593950" y="1083967"/>
            <a:ext cx="6041098" cy="4193036"/>
          </a:xfrm>
          <a:prstGeom prst="rect">
            <a:avLst/>
          </a:prstGeom>
        </p:spPr>
      </p:pic>
    </p:spTree>
    <p:extLst>
      <p:ext uri="{BB962C8B-B14F-4D97-AF65-F5344CB8AC3E}">
        <p14:creationId xmlns:p14="http://schemas.microsoft.com/office/powerpoint/2010/main" val="3462939321"/>
      </p:ext>
    </p:extLst>
  </p:cSld>
  <p:clrMapOvr>
    <a:masterClrMapping/>
  </p:clrMapOvr>
  <p:transition spd="slow">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80"/>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Github.com/</a:t>
            </a:r>
            <a:r>
              <a:rPr lang="en-US" sz="4901" dirty="0" err="1">
                <a:gradFill>
                  <a:gsLst>
                    <a:gs pos="2917">
                      <a:srgbClr val="FFFFFF"/>
                    </a:gs>
                    <a:gs pos="30000">
                      <a:srgbClr val="FFFFFF"/>
                    </a:gs>
                  </a:gsLst>
                  <a:lin ang="5400000" scaled="0"/>
                </a:gradFill>
              </a:rPr>
              <a:t>OfficeDev</a:t>
            </a:r>
            <a:endParaRPr lang="en-US" sz="4901" dirty="0">
              <a:gradFill>
                <a:gsLst>
                  <a:gs pos="2917">
                    <a:srgbClr val="FFFFFF"/>
                  </a:gs>
                  <a:gs pos="30000">
                    <a:srgbClr val="FFFFFF"/>
                  </a:gs>
                </a:gsLst>
                <a:lin ang="5400000" scaled="0"/>
              </a:gradFill>
            </a:endParaRPr>
          </a:p>
        </p:txBody>
      </p:sp>
      <p:sp>
        <p:nvSpPr>
          <p:cNvPr id="4" name="TextBox 3"/>
          <p:cNvSpPr txBox="1"/>
          <p:nvPr/>
        </p:nvSpPr>
        <p:spPr>
          <a:xfrm>
            <a:off x="519112" y="1102561"/>
            <a:ext cx="6198657" cy="5371295"/>
          </a:xfrm>
          <a:prstGeom prst="rect">
            <a:avLst/>
          </a:prstGeom>
          <a:noFill/>
        </p:spPr>
        <p:txBody>
          <a:bodyPr wrap="square" lIns="179238" tIns="143391" rIns="179238" bIns="143391" rtlCol="0">
            <a:spAutoFit/>
          </a:bodyPr>
          <a:lstStyle/>
          <a:p>
            <a:pPr>
              <a:lnSpc>
                <a:spcPct val="90000"/>
              </a:lnSpc>
              <a:spcAft>
                <a:spcPts val="588"/>
              </a:spcAft>
            </a:pPr>
            <a:r>
              <a:rPr lang="en-US" sz="2352" b="1" dirty="0">
                <a:gradFill>
                  <a:gsLst>
                    <a:gs pos="2917">
                      <a:schemeClr val="tx1"/>
                    </a:gs>
                    <a:gs pos="30000">
                      <a:schemeClr val="tx1"/>
                    </a:gs>
                  </a:gsLst>
                  <a:lin ang="5400000" scaled="0"/>
                </a:gradFill>
              </a:rPr>
              <a:t>SDKs</a:t>
            </a:r>
          </a:p>
          <a:p>
            <a:pPr>
              <a:lnSpc>
                <a:spcPct val="90000"/>
              </a:lnSpc>
              <a:spcAft>
                <a:spcPts val="588"/>
              </a:spcAft>
            </a:pPr>
            <a:r>
              <a:rPr lang="en-US" sz="2352" dirty="0">
                <a:gradFill>
                  <a:gsLst>
                    <a:gs pos="2917">
                      <a:schemeClr val="tx1"/>
                    </a:gs>
                    <a:gs pos="30000">
                      <a:schemeClr val="tx1"/>
                    </a:gs>
                  </a:gsLst>
                  <a:lin ang="5400000" scaled="0"/>
                </a:gradFill>
              </a:rPr>
              <a:t>Android </a:t>
            </a:r>
            <a:r>
              <a:rPr lang="en-US" sz="2352" dirty="0" smtClean="0">
                <a:gradFill>
                  <a:gsLst>
                    <a:gs pos="2917">
                      <a:schemeClr val="tx1"/>
                    </a:gs>
                    <a:gs pos="30000">
                      <a:schemeClr val="tx1"/>
                    </a:gs>
                  </a:gsLst>
                  <a:lin ang="5400000" scaled="0"/>
                </a:gradFill>
              </a:rPr>
              <a:t>and iOS SDKs</a:t>
            </a:r>
            <a:endParaRPr lang="en-US" sz="2352" dirty="0">
              <a:gradFill>
                <a:gsLst>
                  <a:gs pos="2917">
                    <a:schemeClr val="tx1"/>
                  </a:gs>
                  <a:gs pos="30000">
                    <a:schemeClr val="tx1"/>
                  </a:gs>
                </a:gsLst>
                <a:lin ang="5400000" scaled="0"/>
              </a:gradFill>
            </a:endParaRP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Code Samples</a:t>
            </a:r>
          </a:p>
          <a:p>
            <a:pPr marL="342809" indent="-342900">
              <a:lnSpc>
                <a:spcPct val="90000"/>
              </a:lnSpc>
              <a:spcAft>
                <a:spcPts val="588"/>
              </a:spcAft>
              <a:buFont typeface="Arial" panose="020B0604020202020204" pitchFamily="34" charset="0"/>
              <a:buChar char="•"/>
            </a:pPr>
            <a:r>
              <a:rPr lang="en-US" sz="2352" dirty="0" err="1">
                <a:gradFill>
                  <a:gsLst>
                    <a:gs pos="2917">
                      <a:schemeClr val="tx1"/>
                    </a:gs>
                    <a:gs pos="30000">
                      <a:schemeClr val="tx1"/>
                    </a:gs>
                  </a:gsLst>
                  <a:lin ang="5400000" scaled="0"/>
                </a:gradFill>
              </a:rPr>
              <a:t>WikiPedia</a:t>
            </a:r>
            <a:r>
              <a:rPr lang="en-US" sz="2352" dirty="0">
                <a:gradFill>
                  <a:gsLst>
                    <a:gs pos="2917">
                      <a:schemeClr val="tx1"/>
                    </a:gs>
                    <a:gs pos="30000">
                      <a:schemeClr val="tx1"/>
                    </a:gs>
                  </a:gsLst>
                  <a:lin ang="5400000" scaled="0"/>
                </a:gradFill>
              </a:rPr>
              <a:t> App for Word</a:t>
            </a:r>
          </a:p>
          <a:p>
            <a:pPr marL="342809" indent="-342900">
              <a:lnSpc>
                <a:spcPct val="90000"/>
              </a:lnSpc>
              <a:spcAft>
                <a:spcPts val="588"/>
              </a:spcAft>
              <a:buFont typeface="Arial" panose="020B0604020202020204" pitchFamily="34" charset="0"/>
              <a:buChar char="•"/>
            </a:pPr>
            <a:r>
              <a:rPr lang="en-US" sz="2352" dirty="0" smtClean="0">
                <a:gradFill>
                  <a:gsLst>
                    <a:gs pos="2917">
                      <a:schemeClr val="tx1"/>
                    </a:gs>
                    <a:gs pos="30000">
                      <a:schemeClr val="tx1"/>
                    </a:gs>
                  </a:gsLst>
                  <a:lin ang="5400000" scaled="0"/>
                </a:gradFill>
              </a:rPr>
              <a:t>Campaign </a:t>
            </a:r>
            <a:r>
              <a:rPr lang="en-US" sz="2352" dirty="0">
                <a:gradFill>
                  <a:gsLst>
                    <a:gs pos="2917">
                      <a:schemeClr val="tx1"/>
                    </a:gs>
                    <a:gs pos="30000">
                      <a:schemeClr val="tx1"/>
                    </a:gs>
                  </a:gsLst>
                  <a:lin ang="5400000" scaled="0"/>
                </a:gradFill>
              </a:rPr>
              <a:t>Manager for Android</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Expense Manager for Windows 8</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Research Manager </a:t>
            </a:r>
            <a:r>
              <a:rPr lang="en-US" sz="2352" dirty="0" err="1">
                <a:gradFill>
                  <a:gsLst>
                    <a:gs pos="2917">
                      <a:schemeClr val="tx1"/>
                    </a:gs>
                    <a:gs pos="30000">
                      <a:schemeClr val="tx1"/>
                    </a:gs>
                  </a:gsLst>
                  <a:lin ang="5400000" scaled="0"/>
                </a:gradFill>
              </a:rPr>
              <a:t>inc.</a:t>
            </a:r>
            <a:r>
              <a:rPr lang="en-US" sz="2352" dirty="0">
                <a:gradFill>
                  <a:gsLst>
                    <a:gs pos="2917">
                      <a:schemeClr val="tx1"/>
                    </a:gs>
                    <a:gs pos="30000">
                      <a:schemeClr val="tx1"/>
                    </a:gs>
                  </a:gsLst>
                  <a:lin ang="5400000" scaled="0"/>
                </a:gradFill>
              </a:rPr>
              <a:t> AngularJS</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Building Snippets for Word</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We want your enhancements and your samples!</a:t>
            </a:r>
          </a:p>
        </p:txBody>
      </p:sp>
      <p:sp>
        <p:nvSpPr>
          <p:cNvPr id="5" name="Title 4"/>
          <p:cNvSpPr>
            <a:spLocks noGrp="1"/>
          </p:cNvSpPr>
          <p:nvPr>
            <p:ph type="title"/>
          </p:nvPr>
        </p:nvSpPr>
        <p:spPr/>
        <p:txBody>
          <a:bodyPr/>
          <a:lstStyle/>
          <a:p>
            <a:r>
              <a:rPr lang="en-US" dirty="0" smtClean="0"/>
              <a:t>http://www.github.com/OfficeDev</a:t>
            </a:r>
            <a:endParaRPr lang="en-US" dirty="0"/>
          </a:p>
        </p:txBody>
      </p:sp>
      <p:pic>
        <p:nvPicPr>
          <p:cNvPr id="6" name="Picture 5"/>
          <p:cNvPicPr>
            <a:picLocks noChangeAspect="1"/>
          </p:cNvPicPr>
          <p:nvPr/>
        </p:nvPicPr>
        <p:blipFill>
          <a:blip r:embed="rId3"/>
          <a:stretch>
            <a:fillRect/>
          </a:stretch>
        </p:blipFill>
        <p:spPr>
          <a:xfrm>
            <a:off x="6254929" y="1203717"/>
            <a:ext cx="5735891" cy="4418539"/>
          </a:xfrm>
          <a:prstGeom prst="rect">
            <a:avLst/>
          </a:prstGeom>
        </p:spPr>
      </p:pic>
    </p:spTree>
    <p:extLst>
      <p:ext uri="{BB962C8B-B14F-4D97-AF65-F5344CB8AC3E}">
        <p14:creationId xmlns:p14="http://schemas.microsoft.com/office/powerpoint/2010/main" val="3565504823"/>
      </p:ext>
    </p:extLst>
  </p:cSld>
  <p:clrMapOvr>
    <a:masterClrMapping/>
  </p:clrMapOvr>
  <p:transition spd="slow">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Virtual Academy Courses</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745689241"/>
              </p:ext>
            </p:extLst>
          </p:nvPr>
        </p:nvGraphicFramePr>
        <p:xfrm>
          <a:off x="438838" y="1244303"/>
          <a:ext cx="11225057" cy="4350685"/>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047037">
                <a:tc>
                  <a:txBody>
                    <a:bodyPr/>
                    <a:lstStyle/>
                    <a:p>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xmlns="" val="829859176"/>
                  </a:ext>
                </a:extLst>
              </a:tr>
              <a:tr h="360260">
                <a:tc>
                  <a:txBody>
                    <a:bodyPr/>
                    <a:lstStyle/>
                    <a:p>
                      <a:r>
                        <a:rPr lang="en-US" sz="1800" b="1" dirty="0" smtClean="0"/>
                        <a:t>Course</a:t>
                      </a:r>
                      <a:r>
                        <a:rPr lang="en-US" sz="1800" b="1" baseline="0" dirty="0" smtClean="0"/>
                        <a:t> </a:t>
                      </a:r>
                      <a:r>
                        <a:rPr lang="en-US" sz="1800" b="1" dirty="0" smtClean="0"/>
                        <a:t>1: Introduction</a:t>
                      </a:r>
                      <a:r>
                        <a:rPr lang="en-US" sz="1800" b="1" baseline="0" dirty="0" smtClean="0"/>
                        <a:t> to </a:t>
                      </a:r>
                      <a:r>
                        <a:rPr lang="en-US" sz="1800" b="1" dirty="0" smtClean="0"/>
                        <a:t>Office 365 Development</a:t>
                      </a:r>
                      <a:endParaRPr lang="en-US" sz="1800" b="1" dirty="0"/>
                    </a:p>
                  </a:txBody>
                  <a:tcPr marL="91403" marR="91403" marT="45701" marB="45701" anchor="ctr"/>
                </a:tc>
                <a:extLst>
                  <a:ext uri="{0D108BD9-81ED-4DB2-BD59-A6C34878D82A}">
                    <a16:rowId xmlns:a16="http://schemas.microsoft.com/office/drawing/2014/main" xmlns=""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2: Deep dive into the Office</a:t>
                      </a:r>
                      <a:r>
                        <a:rPr lang="en-US" sz="1800" b="0" baseline="0" dirty="0" smtClean="0"/>
                        <a:t> 365 App Model</a:t>
                      </a:r>
                      <a:endParaRPr lang="en-US" sz="1800" b="0" dirty="0" smtClean="0"/>
                    </a:p>
                  </a:txBody>
                  <a:tcPr marL="91403" marR="91403" marT="45701" marB="45701" anchor="ctr"/>
                </a:tc>
                <a:extLst>
                  <a:ext uri="{0D108BD9-81ED-4DB2-BD59-A6C34878D82A}">
                    <a16:rowId xmlns:a16="http://schemas.microsoft.com/office/drawing/2014/main" xmlns=""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dirty="0" smtClean="0"/>
                        <a:t>3: Deep Dive into integrating Office 365 APIs with your standalone web application development</a:t>
                      </a:r>
                      <a:endParaRPr lang="en-US" sz="1800" b="0" dirty="0" smtClean="0"/>
                    </a:p>
                  </a:txBody>
                  <a:tcPr marL="91403" marR="91403" marT="45701" marB="45701" anchor="ctr"/>
                </a:tc>
                <a:extLst>
                  <a:ext uri="{0D108BD9-81ED-4DB2-BD59-A6C34878D82A}">
                    <a16:rowId xmlns:a16="http://schemas.microsoft.com/office/drawing/2014/main" xmlns=""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4: </a:t>
                      </a:r>
                      <a:r>
                        <a:rPr lang="en-US" sz="1800" dirty="0" smtClean="0"/>
                        <a:t>Deep Dive into integrating Office 365 APIs with your mobile device development</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5:</a:t>
                      </a:r>
                      <a:r>
                        <a:rPr lang="en-US" sz="1800" b="0" baseline="0" dirty="0" smtClean="0"/>
                        <a:t> Shipping your Office 365 App to the Office Store</a:t>
                      </a:r>
                      <a:endParaRPr lang="en-US" sz="1800" b="0" dirty="0" smtClean="0"/>
                    </a:p>
                  </a:txBody>
                  <a:tcPr marL="91403" marR="91403" marT="45701" marB="45701" anchor="ctr"/>
                </a:tc>
              </a:tr>
              <a:tr h="62911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6: Deep dive into the building blocks and services of the SharePoint platform</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7: Deep Dive into Office 365 Development on non-Microsoft Stack</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800" b="0" dirty="0" smtClean="0"/>
                    </a:p>
                  </a:txBody>
                  <a:tcPr marL="91403" marR="91403" marT="45701" marB="45701" anchor="ctr"/>
                </a:tc>
              </a:tr>
            </a:tbl>
          </a:graphicData>
        </a:graphic>
      </p:graphicFrame>
      <p:sp>
        <p:nvSpPr>
          <p:cNvPr id="4" name="TextBox 3"/>
          <p:cNvSpPr txBox="1"/>
          <p:nvPr/>
        </p:nvSpPr>
        <p:spPr>
          <a:xfrm>
            <a:off x="232756" y="5895541"/>
            <a:ext cx="12020204" cy="615377"/>
          </a:xfrm>
          <a:prstGeom prst="rect">
            <a:avLst/>
          </a:prstGeom>
          <a:noFill/>
        </p:spPr>
        <p:txBody>
          <a:bodyPr wrap="squar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http://www.microsoftvirtualacademy.com/product-training/office-development</a:t>
            </a:r>
          </a:p>
        </p:txBody>
      </p:sp>
    </p:spTree>
    <p:extLst>
      <p:ext uri="{BB962C8B-B14F-4D97-AF65-F5344CB8AC3E}">
        <p14:creationId xmlns:p14="http://schemas.microsoft.com/office/powerpoint/2010/main" val="183089798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019427" y="1541818"/>
            <a:ext cx="6629076" cy="14610743"/>
          </a:xfrm>
          <a:prstGeom prst="rect">
            <a:avLst/>
          </a:prstGeom>
        </p:spPr>
      </p:pic>
      <p:sp>
        <p:nvSpPr>
          <p:cNvPr id="2" name="Title 1"/>
          <p:cNvSpPr>
            <a:spLocks noGrp="1"/>
          </p:cNvSpPr>
          <p:nvPr>
            <p:ph type="title"/>
          </p:nvPr>
        </p:nvSpPr>
        <p:spPr/>
        <p:txBody>
          <a:bodyPr/>
          <a:lstStyle/>
          <a:p>
            <a:r>
              <a:rPr lang="en-US" dirty="0" smtClean="0"/>
              <a:t>http://blogs.office.com</a:t>
            </a:r>
            <a:endParaRPr lang="en-US" dirty="0"/>
          </a:p>
        </p:txBody>
      </p:sp>
      <p:sp>
        <p:nvSpPr>
          <p:cNvPr id="4" name="Text Placeholder 3"/>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Office 365 news</a:t>
            </a:r>
          </a:p>
          <a:p>
            <a:pPr>
              <a:spcAft>
                <a:spcPts val="588"/>
              </a:spcAft>
            </a:pPr>
            <a:r>
              <a:rPr lang="en-US" dirty="0">
                <a:gradFill>
                  <a:gsLst>
                    <a:gs pos="2917">
                      <a:schemeClr val="tx1"/>
                    </a:gs>
                    <a:gs pos="30000">
                      <a:schemeClr val="tx1"/>
                    </a:gs>
                  </a:gsLst>
                  <a:lin ang="5400000" scaled="0"/>
                </a:gradFill>
              </a:rPr>
              <a:t>Dev announcements</a:t>
            </a:r>
          </a:p>
          <a:p>
            <a:pPr>
              <a:spcAft>
                <a:spcPts val="588"/>
              </a:spcAft>
            </a:pPr>
            <a:r>
              <a:rPr lang="en-US" dirty="0">
                <a:gradFill>
                  <a:gsLst>
                    <a:gs pos="2917">
                      <a:schemeClr val="tx1"/>
                    </a:gs>
                    <a:gs pos="30000">
                      <a:schemeClr val="tx1"/>
                    </a:gs>
                  </a:gsLst>
                  <a:lin ang="5400000" scaled="0"/>
                </a:gradFill>
              </a:rPr>
              <a:t>Events</a:t>
            </a:r>
          </a:p>
          <a:p>
            <a:pPr>
              <a:spcAft>
                <a:spcPts val="588"/>
              </a:spcAft>
            </a:pPr>
            <a:r>
              <a:rPr lang="en-US" dirty="0">
                <a:gradFill>
                  <a:gsLst>
                    <a:gs pos="2917">
                      <a:schemeClr val="tx1"/>
                    </a:gs>
                    <a:gs pos="30000">
                      <a:schemeClr val="tx1"/>
                    </a:gs>
                  </a:gsLst>
                  <a:lin ang="5400000" scaled="0"/>
                </a:gradFill>
              </a:rPr>
              <a:t>Garage Series videos</a:t>
            </a:r>
          </a:p>
          <a:p>
            <a:pPr>
              <a:spcAft>
                <a:spcPts val="588"/>
              </a:spcAft>
            </a:pPr>
            <a:r>
              <a:rPr lang="en-US" dirty="0">
                <a:gradFill>
                  <a:gsLst>
                    <a:gs pos="2917">
                      <a:schemeClr val="tx1"/>
                    </a:gs>
                    <a:gs pos="30000">
                      <a:schemeClr val="tx1"/>
                    </a:gs>
                  </a:gsLst>
                  <a:lin ang="5400000" scaled="0"/>
                </a:gradFill>
              </a:rPr>
              <a:t>Weekly podcast</a:t>
            </a:r>
          </a:p>
          <a:p>
            <a:endParaRPr lang="en-US" dirty="0"/>
          </a:p>
        </p:txBody>
      </p:sp>
    </p:spTree>
    <p:extLst>
      <p:ext uri="{BB962C8B-B14F-4D97-AF65-F5344CB8AC3E}">
        <p14:creationId xmlns:p14="http://schemas.microsoft.com/office/powerpoint/2010/main" val="210298591"/>
      </p:ext>
    </p:extLst>
  </p:cSld>
  <p:clrMapOvr>
    <a:masterClrMapping/>
  </p:clrMapOvr>
  <p:transition spd="slow">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solidFill>
                  <a:schemeClr val="tx1"/>
                </a:solidFill>
              </a:rPr>
              <a:t>Monthly updates</a:t>
            </a:r>
          </a:p>
          <a:p>
            <a:r>
              <a:rPr lang="en-US" dirty="0" smtClean="0">
                <a:solidFill>
                  <a:schemeClr val="tx1"/>
                </a:solidFill>
              </a:rPr>
              <a:t>Developer features</a:t>
            </a:r>
          </a:p>
          <a:p>
            <a:r>
              <a:rPr lang="en-US" dirty="0" smtClean="0">
                <a:solidFill>
                  <a:schemeClr val="tx1"/>
                </a:solidFill>
              </a:rPr>
              <a:t>Associated blog posts</a:t>
            </a:r>
            <a:endParaRPr lang="en-US" dirty="0">
              <a:solidFill>
                <a:schemeClr val="tx1"/>
              </a:solidFill>
            </a:endParaRPr>
          </a:p>
        </p:txBody>
      </p:sp>
      <p:sp>
        <p:nvSpPr>
          <p:cNvPr id="3" name="Title 2"/>
          <p:cNvSpPr>
            <a:spLocks noGrp="1"/>
          </p:cNvSpPr>
          <p:nvPr>
            <p:ph type="title"/>
          </p:nvPr>
        </p:nvSpPr>
        <p:spPr/>
        <p:txBody>
          <a:bodyPr/>
          <a:lstStyle/>
          <a:p>
            <a:r>
              <a:rPr lang="en-US" sz="4704" dirty="0"/>
              <a:t>http://www.office.com/roadmap</a:t>
            </a:r>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47</a:t>
            </a:fld>
            <a:endParaRPr lang="en-US" dirty="0">
              <a:gradFill>
                <a:gsLst>
                  <a:gs pos="100000">
                    <a:srgbClr val="797A7D"/>
                  </a:gs>
                  <a:gs pos="0">
                    <a:srgbClr val="797A7D"/>
                  </a:gs>
                </a:gsLst>
                <a:lin ang="5400000" scaled="0"/>
              </a:gradFill>
            </a:endParaRPr>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078" t="12702" r="25125" b="9437"/>
          <a:stretch/>
        </p:blipFill>
        <p:spPr>
          <a:xfrm>
            <a:off x="5923801" y="1419329"/>
            <a:ext cx="6079274" cy="4008796"/>
          </a:xfrm>
          <a:prstGeom prst="rect">
            <a:avLst/>
          </a:prstGeom>
        </p:spPr>
      </p:pic>
    </p:spTree>
    <p:extLst>
      <p:ext uri="{BB962C8B-B14F-4D97-AF65-F5344CB8AC3E}">
        <p14:creationId xmlns:p14="http://schemas.microsoft.com/office/powerpoint/2010/main" val="87729570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Engage</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745440"/>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a:t>
            </a:r>
            <a:r>
              <a:rPr lang="en-US" sz="2400" dirty="0" smtClean="0"/>
              <a:t>versions</a:t>
            </a: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dirty="0" smtClean="0"/>
          </a:p>
          <a:p>
            <a:pPr>
              <a:spcBef>
                <a:spcPts val="2941"/>
              </a:spcBef>
              <a:spcAft>
                <a:spcPts val="588"/>
              </a:spcAft>
            </a:pPr>
            <a:r>
              <a:rPr lang="en-US" dirty="0" smtClean="0"/>
              <a:t>Twitter</a:t>
            </a:r>
            <a:r>
              <a:rPr lang="en-US" dirty="0"/>
              <a:t/>
            </a:r>
            <a:br>
              <a:rPr lang="en-US" dirty="0"/>
            </a:br>
            <a:r>
              <a:rPr lang="en-US" sz="2400" dirty="0"/>
              <a:t>Follow </a:t>
            </a:r>
            <a:r>
              <a:rPr lang="en-US" sz="2400" dirty="0" smtClean="0"/>
              <a:t>our tweets announcing news and relevant dev content </a:t>
            </a:r>
            <a:endParaRPr lang="en-US" dirty="0">
              <a:hlinkClick r:id="rId7"/>
            </a:endParaRPr>
          </a:p>
          <a:p>
            <a:pPr>
              <a:spcBef>
                <a:spcPts val="588"/>
              </a:spcBef>
              <a:spcAft>
                <a:spcPts val="588"/>
              </a:spcAft>
            </a:pPr>
            <a:r>
              <a:rPr lang="en-US" sz="2400" dirty="0">
                <a:latin typeface="+mn-lt"/>
                <a:hlinkClick r:id="rId9"/>
              </a:rPr>
              <a:t>http</a:t>
            </a:r>
            <a:r>
              <a:rPr lang="en-US" sz="2400" dirty="0">
                <a:latin typeface="+mn-lt"/>
                <a:hlinkClick r:id="rId9"/>
              </a:rPr>
              <a:t>://</a:t>
            </a:r>
            <a:r>
              <a:rPr lang="en-US" sz="2400" dirty="0" smtClean="0">
                <a:latin typeface="+mn-lt"/>
                <a:hlinkClick r:id="rId9"/>
              </a:rPr>
              <a:t>www.twitter.com/OfficeDev</a:t>
            </a:r>
            <a:r>
              <a:rPr lang="en-US" sz="2400" dirty="0" smtClean="0">
                <a:latin typeface="+mn-lt"/>
              </a:rPr>
              <a:t> </a:t>
            </a:r>
            <a:endParaRPr lang="en-US" sz="2400" dirty="0">
              <a:latin typeface="+mn-lt"/>
            </a:endParaRPr>
          </a:p>
          <a:p>
            <a:pPr>
              <a:spcBef>
                <a:spcPts val="2941"/>
              </a:spcBef>
              <a:spcAft>
                <a:spcPts val="588"/>
              </a:spcAft>
            </a:pPr>
            <a:r>
              <a:rPr lang="en-US" dirty="0" smtClean="0"/>
              <a:t>Podcast</a:t>
            </a:r>
            <a:r>
              <a:rPr lang="en-US" dirty="0"/>
              <a:t/>
            </a:r>
            <a:br>
              <a:rPr lang="en-US" dirty="0"/>
            </a:br>
            <a:r>
              <a:rPr lang="en-US" sz="2400" dirty="0"/>
              <a:t>Follow our tweets announcing news and relevant dev content </a:t>
            </a:r>
            <a:endParaRPr lang="en-US" sz="2400" dirty="0">
              <a:hlinkClick r:id="rId7"/>
            </a:endParaRPr>
          </a:p>
          <a:p>
            <a:pPr>
              <a:spcBef>
                <a:spcPts val="588"/>
              </a:spcBef>
              <a:spcAft>
                <a:spcPts val="588"/>
              </a:spcAft>
            </a:pPr>
            <a:r>
              <a:rPr lang="en-US" sz="2400" dirty="0">
                <a:latin typeface="+mn-lt"/>
                <a:hlinkClick r:id="rId10"/>
              </a:rPr>
              <a:t>http</a:t>
            </a:r>
            <a:r>
              <a:rPr lang="en-US" sz="2400" dirty="0">
                <a:latin typeface="+mn-lt"/>
                <a:hlinkClick r:id="rId10"/>
              </a:rPr>
              <a:t>://</a:t>
            </a:r>
            <a:r>
              <a:rPr lang="en-US" sz="2400" dirty="0" smtClean="0">
                <a:latin typeface="+mn-lt"/>
                <a:hlinkClick r:id="rId10"/>
              </a:rPr>
              <a:t>dev.office.com/podcasts</a:t>
            </a:r>
            <a:r>
              <a:rPr lang="en-US" sz="2400" dirty="0" smtClean="0">
                <a:latin typeface="+mn-lt"/>
              </a:rPr>
              <a:t> </a:t>
            </a:r>
            <a:endParaRPr lang="en-US" sz="2400" dirty="0">
              <a:latin typeface="+mn-lt"/>
            </a:endParaRPr>
          </a:p>
          <a:p>
            <a:pPr>
              <a:spcBef>
                <a:spcPts val="588"/>
              </a:spcBef>
              <a:spcAft>
                <a:spcPts val="588"/>
              </a:spcAft>
            </a:pPr>
            <a:endParaRPr lang="en-US" dirty="0"/>
          </a:p>
          <a:p>
            <a:pPr>
              <a:spcBef>
                <a:spcPts val="588"/>
              </a:spcBef>
              <a:spcAft>
                <a:spcPts val="588"/>
              </a:spcAft>
            </a:pPr>
            <a:endParaRPr lang="en-US" dirty="0"/>
          </a:p>
          <a:p>
            <a:pPr>
              <a:spcBef>
                <a:spcPts val="588"/>
              </a:spcBef>
              <a:spcAft>
                <a:spcPts val="588"/>
              </a:spcAft>
            </a:pPr>
            <a:endParaRPr lang="en-US" dirty="0"/>
          </a:p>
        </p:txBody>
      </p:sp>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74680" y="521612"/>
            <a:ext cx="938180" cy="902095"/>
          </a:xfrm>
          <a:prstGeom prst="rect">
            <a:avLst/>
          </a:prstGeom>
        </p:spPr>
      </p:pic>
    </p:spTree>
    <p:extLst>
      <p:ext uri="{BB962C8B-B14F-4D97-AF65-F5344CB8AC3E}">
        <p14:creationId xmlns:p14="http://schemas.microsoft.com/office/powerpoint/2010/main" val="272921473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gray">
          <a:xfrm>
            <a:off x="1110331" y="1190088"/>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6" rIns="89593" bIns="44796" rtlCol="0" anchor="ctr"/>
          <a:lstStyle/>
          <a:p>
            <a:pPr algn="ctr" defTabSz="912557"/>
            <a:endParaRPr lang="en-US" sz="1734" dirty="0">
              <a:solidFill>
                <a:srgbClr val="FFFFFF"/>
              </a:solidFill>
            </a:endParaRPr>
          </a:p>
        </p:txBody>
      </p:sp>
      <p:sp>
        <p:nvSpPr>
          <p:cNvPr id="18" name="Oval 17"/>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6" rIns="89593" bIns="44796" rtlCol="0" anchor="ctr"/>
          <a:lstStyle/>
          <a:p>
            <a:pPr algn="ctr" defTabSz="912557"/>
            <a:endParaRPr lang="en-US" sz="1734" dirty="0">
              <a:solidFill>
                <a:srgbClr val="FFFFFF"/>
              </a:solidFill>
            </a:endParaRPr>
          </a:p>
        </p:txBody>
      </p:sp>
      <p:pic>
        <p:nvPicPr>
          <p:cNvPr id="16" name="Picture 15"/>
          <p:cNvPicPr>
            <a:picLocks noChangeAspect="1"/>
          </p:cNvPicPr>
          <p:nvPr/>
        </p:nvPicPr>
        <p:blipFill>
          <a:blip r:embed="rId3">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30563" y="3407899"/>
            <a:ext cx="4073104" cy="148271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5" y="3051357"/>
            <a:ext cx="3560944" cy="988326"/>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sp>
        <p:nvSpPr>
          <p:cNvPr id="3" name="TextBox 2"/>
          <p:cNvSpPr txBox="1"/>
          <p:nvPr/>
        </p:nvSpPr>
        <p:spPr>
          <a:xfrm>
            <a:off x="5920060" y="1778882"/>
            <a:ext cx="4157099" cy="967797"/>
          </a:xfrm>
          <a:prstGeom prst="rect">
            <a:avLst/>
          </a:prstGeom>
          <a:noFill/>
        </p:spPr>
        <p:txBody>
          <a:bodyPr wrap="none" lIns="179090" tIns="143271" rIns="179090" bIns="143271" rtlCol="0">
            <a:spAutoFit/>
          </a:bodyPr>
          <a:lstStyle/>
          <a:p>
            <a:pPr defTabSz="913287">
              <a:lnSpc>
                <a:spcPct val="90000"/>
              </a:lnSpc>
              <a:spcAft>
                <a:spcPts val="588"/>
              </a:spcAft>
            </a:pPr>
            <a:r>
              <a:rPr lang="en-US" sz="4899" dirty="0">
                <a:gradFill>
                  <a:gsLst>
                    <a:gs pos="2917">
                      <a:srgbClr val="FFFFFF"/>
                    </a:gs>
                    <a:gs pos="30000">
                      <a:srgbClr val="FFFFFF"/>
                    </a:gs>
                  </a:gsLst>
                  <a:lin ang="5400000" scaled="0"/>
                </a:gradFill>
                <a:latin typeface="Segoe UI Light"/>
              </a:rPr>
              <a:t>dev.office.com</a:t>
            </a:r>
          </a:p>
        </p:txBody>
      </p:sp>
      <p:sp>
        <p:nvSpPr>
          <p:cNvPr id="19" name="TextBox 18"/>
          <p:cNvSpPr txBox="1"/>
          <p:nvPr/>
        </p:nvSpPr>
        <p:spPr>
          <a:xfrm>
            <a:off x="5971601" y="3796896"/>
            <a:ext cx="6936014" cy="1093719"/>
          </a:xfrm>
          <a:prstGeom prst="rect">
            <a:avLst/>
          </a:prstGeom>
          <a:noFill/>
        </p:spPr>
        <p:txBody>
          <a:bodyPr wrap="square" lIns="179090" tIns="143271" rIns="179090" bIns="179090" rtlCol="0" anchor="t">
            <a:noAutofit/>
          </a:bodyPr>
          <a:lstStyle/>
          <a:p>
            <a:pPr defTabSz="565936"/>
            <a:r>
              <a:rPr lang="en-U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Explore </a:t>
            </a:r>
          </a:p>
          <a:p>
            <a:pPr defTabSz="565936"/>
            <a:r>
              <a:rPr lang="en-US" sz="1999" b="1" dirty="0">
                <a:gradFill>
                  <a:gsLst>
                    <a:gs pos="0">
                      <a:srgbClr val="FFFFFF"/>
                    </a:gs>
                    <a:gs pos="100000">
                      <a:srgbClr val="FFFFFF"/>
                    </a:gs>
                  </a:gsLst>
                  <a:lin ang="5400000" scaled="1"/>
                </a:gradFill>
                <a:cs typeface="Segoe UI" panose="020B0502040204020203" pitchFamily="34" charset="0"/>
              </a:rPr>
              <a:t>http://api.microsoft.com</a:t>
            </a:r>
          </a:p>
        </p:txBody>
      </p:sp>
      <p:sp>
        <p:nvSpPr>
          <p:cNvPr id="20" name="TextBox 19"/>
          <p:cNvSpPr txBox="1"/>
          <p:nvPr/>
        </p:nvSpPr>
        <p:spPr>
          <a:xfrm>
            <a:off x="5940780" y="2770237"/>
            <a:ext cx="6936014" cy="1093719"/>
          </a:xfrm>
          <a:prstGeom prst="rect">
            <a:avLst/>
          </a:prstGeom>
          <a:noFill/>
        </p:spPr>
        <p:txBody>
          <a:bodyPr wrap="square" lIns="179090" tIns="143271" rIns="179090" bIns="179090" rtlCol="0" anchor="t">
            <a:noAutofit/>
          </a:bodyPr>
          <a:lstStyle/>
          <a:p>
            <a:pPr defTabSz="565936"/>
            <a:r>
              <a:rPr lang="en-U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Sign up</a:t>
            </a:r>
          </a:p>
          <a:p>
            <a:pPr defTabSz="565936"/>
            <a:r>
              <a:rPr lang="en-US" sz="1999" b="1" dirty="0">
                <a:gradFill>
                  <a:gsLst>
                    <a:gs pos="0">
                      <a:srgbClr val="FFFFFF"/>
                    </a:gs>
                    <a:gs pos="100000">
                      <a:srgbClr val="FFFFFF"/>
                    </a:gs>
                  </a:gsLst>
                  <a:lin ang="5400000" scaled="1"/>
                </a:gradFill>
                <a:cs typeface="Segoe UI" panose="020B0502040204020203" pitchFamily="34" charset="0"/>
              </a:rPr>
              <a:t>http://dev.office.com/build</a:t>
            </a:r>
          </a:p>
        </p:txBody>
      </p:sp>
      <p:grpSp>
        <p:nvGrpSpPr>
          <p:cNvPr id="28" name="Group 27"/>
          <p:cNvGrpSpPr/>
          <p:nvPr/>
        </p:nvGrpSpPr>
        <p:grpSpPr>
          <a:xfrm>
            <a:off x="650053" y="4089195"/>
            <a:ext cx="3871059" cy="2124828"/>
            <a:chOff x="-2301875" y="-2038350"/>
            <a:chExt cx="1924050" cy="1055688"/>
          </a:xfrm>
        </p:grpSpPr>
        <p:sp>
          <p:nvSpPr>
            <p:cNvPr id="10"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11"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12"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13"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22"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24"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25"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grpSp>
      <p:sp>
        <p:nvSpPr>
          <p:cNvPr id="26" name="TextBox 25"/>
          <p:cNvSpPr txBox="1"/>
          <p:nvPr/>
        </p:nvSpPr>
        <p:spPr>
          <a:xfrm>
            <a:off x="5920060" y="4910429"/>
            <a:ext cx="6936014" cy="1093719"/>
          </a:xfrm>
          <a:prstGeom prst="rect">
            <a:avLst/>
          </a:prstGeom>
          <a:noFill/>
        </p:spPr>
        <p:txBody>
          <a:bodyPr wrap="square" lIns="179090" tIns="143271" rIns="179090" bIns="179090" rtlCol="0" anchor="t">
            <a:noAutofit/>
          </a:bodyPr>
          <a:lstStyle/>
          <a:p>
            <a:pPr defTabSz="565936"/>
            <a:r>
              <a:rPr lang="en-U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Get trained</a:t>
            </a:r>
            <a:br>
              <a:rPr lang="en-U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1999" b="1" dirty="0">
                <a:gradFill>
                  <a:gsLst>
                    <a:gs pos="0">
                      <a:srgbClr val="FFFFFF"/>
                    </a:gs>
                    <a:gs pos="100000">
                      <a:srgbClr val="FFFFFF"/>
                    </a:gs>
                  </a:gsLst>
                  <a:lin ang="5400000" scaled="1"/>
                </a:gradFill>
                <a:cs typeface="Segoe UI" panose="020B0502040204020203" pitchFamily="34" charset="0"/>
              </a:rPr>
              <a:t>http://dev.office.com/training</a:t>
            </a:r>
          </a:p>
        </p:txBody>
      </p:sp>
    </p:spTree>
    <p:extLst>
      <p:ext uri="{BB962C8B-B14F-4D97-AF65-F5344CB8AC3E}">
        <p14:creationId xmlns:p14="http://schemas.microsoft.com/office/powerpoint/2010/main" val="213628012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nodeType="withEffect">
                                  <p:stCondLst>
                                    <p:cond delay="4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par>
                                <p:cTn id="11" presetID="10" presetClass="entr" presetSubtype="0" fill="hold" nodeType="withEffect">
                                  <p:stCondLst>
                                    <p:cond delay="8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53" presetClass="entr" presetSubtype="16" fill="hold" nodeType="withEffect">
                                  <p:stCondLst>
                                    <p:cond delay="120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par>
                                <p:cTn id="32" presetID="63" presetClass="path" presetSubtype="0" decel="100000" fill="hold" grpId="1" nodeType="withEffect">
                                  <p:stCondLst>
                                    <p:cond delay="0"/>
                                  </p:stCondLst>
                                  <p:childTnLst>
                                    <p:animMotion origin="layout" path="M -0.02409 -3.33333E-6 L 8.33333E-7 -3.33333E-6 " pathEditMode="relative" rAng="0" ptsTypes="AA">
                                      <p:cBhvr>
                                        <p:cTn id="33" dur="1000" fill="hold"/>
                                        <p:tgtEl>
                                          <p:spTgt spid="19"/>
                                        </p:tgtEl>
                                        <p:attrNameLst>
                                          <p:attrName>ppt_x</p:attrName>
                                          <p:attrName>ppt_y</p:attrName>
                                        </p:attrNameLst>
                                      </p:cBhvr>
                                      <p:rCtr x="1198" y="0"/>
                                    </p:animMotion>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childTnLst>
                                </p:cTn>
                              </p:par>
                              <p:par>
                                <p:cTn id="37" presetID="63" presetClass="path" presetSubtype="0" decel="100000" fill="hold" grpId="1" nodeType="withEffect">
                                  <p:stCondLst>
                                    <p:cond delay="0"/>
                                  </p:stCondLst>
                                  <p:childTnLst>
                                    <p:animMotion origin="layout" path="M -0.02408 -4.81481E-6 L 5E-6 -4.81481E-6 " pathEditMode="relative" rAng="0" ptsTypes="AA">
                                      <p:cBhvr>
                                        <p:cTn id="38" dur="1000" fill="hold"/>
                                        <p:tgtEl>
                                          <p:spTgt spid="20"/>
                                        </p:tgtEl>
                                        <p:attrNameLst>
                                          <p:attrName>ppt_x</p:attrName>
                                          <p:attrName>ppt_y</p:attrName>
                                        </p:attrNameLst>
                                      </p:cBhvr>
                                      <p:rCtr x="1198" y="0"/>
                                    </p:animMotion>
                                  </p:childTnLst>
                                </p:cTn>
                              </p:par>
                              <p:par>
                                <p:cTn id="39" presetID="10" presetClass="entr" presetSubtype="0" fill="hold" nodeType="withEffect">
                                  <p:stCondLst>
                                    <p:cond delay="75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childTnLst>
                                </p:cTn>
                              </p:par>
                              <p:par>
                                <p:cTn id="42" presetID="63" presetClass="path" presetSubtype="0" decel="100000" fill="hold" nodeType="withEffect">
                                  <p:stCondLst>
                                    <p:cond delay="750"/>
                                  </p:stCondLst>
                                  <p:childTnLst>
                                    <p:animMotion origin="layout" path="M -0.0241 2.59259E-6 L 4.92837E-6 2.59259E-6 " pathEditMode="relative" rAng="0" ptsTypes="AA">
                                      <p:cBhvr>
                                        <p:cTn id="43" dur="1000" fill="hold"/>
                                        <p:tgtEl>
                                          <p:spTgt spid="28"/>
                                        </p:tgtEl>
                                        <p:attrNameLst>
                                          <p:attrName>ppt_x</p:attrName>
                                          <p:attrName>ppt_y</p:attrName>
                                        </p:attrNameLst>
                                      </p:cBhvr>
                                      <p:rCtr x="1198" y="0"/>
                                    </p:animMotion>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1000"/>
                                        <p:tgtEl>
                                          <p:spTgt spid="26"/>
                                        </p:tgtEl>
                                      </p:cBhvr>
                                    </p:animEffect>
                                  </p:childTnLst>
                                </p:cTn>
                              </p:par>
                              <p:par>
                                <p:cTn id="47" presetID="63" presetClass="path" presetSubtype="0" decel="100000" fill="hold" grpId="1" nodeType="withEffect">
                                  <p:stCondLst>
                                    <p:cond delay="0"/>
                                  </p:stCondLst>
                                  <p:childTnLst>
                                    <p:animMotion origin="layout" path="M -0.02409 -3.33333E-6 L -2.29167E-6 -3.33333E-6 " pathEditMode="relative" rAng="0" ptsTypes="AA">
                                      <p:cBhvr>
                                        <p:cTn id="48" dur="1000" fill="hold"/>
                                        <p:tgtEl>
                                          <p:spTgt spid="2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19" grpId="1"/>
      <p:bldP spid="20" grpId="0"/>
      <p:bldP spid="20" grpId="1"/>
      <p:bldP spid="26" grpId="0"/>
      <p:bldP spid="2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7921881" y="1175541"/>
            <a:ext cx="4349533" cy="5330840"/>
            <a:chOff x="8082836" y="1198016"/>
            <a:chExt cx="4437906" cy="5439151"/>
          </a:xfrm>
        </p:grpSpPr>
        <p:grpSp>
          <p:nvGrpSpPr>
            <p:cNvPr id="79" name="Group 78"/>
            <p:cNvGrpSpPr/>
            <p:nvPr/>
          </p:nvGrpSpPr>
          <p:grpSpPr>
            <a:xfrm>
              <a:off x="8082836" y="1198016"/>
              <a:ext cx="4437906" cy="5439151"/>
              <a:chOff x="8082836" y="1198016"/>
              <a:chExt cx="4437906" cy="5439151"/>
            </a:xfrm>
          </p:grpSpPr>
          <p:sp>
            <p:nvSpPr>
              <p:cNvPr id="50" name="Rectangle 49"/>
              <p:cNvSpPr/>
              <p:nvPr/>
            </p:nvSpPr>
            <p:spPr bwMode="auto">
              <a:xfrm>
                <a:off x="8199022" y="1198016"/>
                <a:ext cx="3888159" cy="5439151"/>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71" tIns="146217" rIns="182771" bIns="146217" numCol="1" rtlCol="0" anchor="t" anchorCtr="0" compatLnSpc="1">
                <a:prstTxWarp prst="textNoShape">
                  <a:avLst/>
                </a:prstTxWarp>
              </a:bodyPr>
              <a:lstStyle/>
              <a:p>
                <a:pPr defTabSz="913298" fontAlgn="base">
                  <a:spcBef>
                    <a:spcPct val="0"/>
                  </a:spcBef>
                  <a:spcAft>
                    <a:spcPct val="0"/>
                  </a:spcAft>
                </a:pPr>
                <a:r>
                  <a:rPr lang="en-US" sz="2744" dirty="0">
                    <a:gradFill>
                      <a:gsLst>
                        <a:gs pos="0">
                          <a:srgbClr val="FFFFFF"/>
                        </a:gs>
                        <a:gs pos="100000">
                          <a:srgbClr val="FFFFFF"/>
                        </a:gs>
                      </a:gsLst>
                      <a:lin ang="5400000" scaled="0"/>
                    </a:gradFill>
                    <a:latin typeface="Segoe UI Light"/>
                  </a:rPr>
                  <a:t>FY15</a:t>
                </a:r>
              </a:p>
            </p:txBody>
          </p:sp>
          <p:sp>
            <p:nvSpPr>
              <p:cNvPr id="46" name="Pentagon 45"/>
              <p:cNvSpPr/>
              <p:nvPr/>
            </p:nvSpPr>
            <p:spPr bwMode="auto">
              <a:xfrm>
                <a:off x="8199022" y="1313673"/>
                <a:ext cx="1966357" cy="60208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r>
                  <a:rPr lang="en-US" sz="2399" dirty="0">
                    <a:solidFill>
                      <a:srgbClr val="DC3C00"/>
                    </a:solidFill>
                    <a:latin typeface="Segoe UI Semilight" panose="020B0402040204020203" pitchFamily="34" charset="0"/>
                    <a:cs typeface="Segoe UI Semilight" panose="020B0402040204020203" pitchFamily="34" charset="0"/>
                  </a:rPr>
                  <a:t>Today</a:t>
                </a:r>
              </a:p>
            </p:txBody>
          </p:sp>
          <p:sp>
            <p:nvSpPr>
              <p:cNvPr id="51" name="TextBox 50"/>
              <p:cNvSpPr txBox="1"/>
              <p:nvPr/>
            </p:nvSpPr>
            <p:spPr>
              <a:xfrm>
                <a:off x="9556801" y="2148383"/>
                <a:ext cx="2963941" cy="771332"/>
              </a:xfrm>
              <a:prstGeom prst="rect">
                <a:avLst/>
              </a:prstGeom>
              <a:noFill/>
            </p:spPr>
            <p:txBody>
              <a:bodyPr wrap="square" rtlCol="0">
                <a:spAutoFit/>
              </a:bodyPr>
              <a:lstStyle/>
              <a:p>
                <a:pPr defTabSz="913914" fontAlgn="base">
                  <a:spcBef>
                    <a:spcPct val="0"/>
                  </a:spcBef>
                  <a:spcAft>
                    <a:spcPct val="0"/>
                  </a:spcAft>
                </a:pP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Extend Office </a:t>
                </a:r>
                <a:r>
                  <a:rPr lang="en-US" sz="1960" dirty="0">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rPr>
                  <a:t/>
                </a:r>
                <a:br>
                  <a:rPr lang="en-US" sz="1960" dirty="0">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rPr>
                </a:br>
                <a:r>
                  <a:rPr lang="en-US" sz="1798"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across endpoints</a:t>
                </a:r>
              </a:p>
            </p:txBody>
          </p:sp>
          <p:grpSp>
            <p:nvGrpSpPr>
              <p:cNvPr id="44" name="Group 43"/>
              <p:cNvGrpSpPr/>
              <p:nvPr/>
            </p:nvGrpSpPr>
            <p:grpSpPr>
              <a:xfrm>
                <a:off x="9727579" y="5299511"/>
                <a:ext cx="2227304" cy="1169551"/>
                <a:chOff x="8450560" y="5207208"/>
                <a:chExt cx="2227304" cy="1169551"/>
              </a:xfrm>
            </p:grpSpPr>
            <p:pic>
              <p:nvPicPr>
                <p:cNvPr id="32" name="Picture 14"/>
                <p:cNvPicPr>
                  <a:picLocks noChangeAspect="1" noChangeArrowheads="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9445809" y="5673232"/>
                  <a:ext cx="484158" cy="566399"/>
                </a:xfrm>
                <a:prstGeom prst="rect">
                  <a:avLst/>
                </a:prstGeom>
                <a:noFill/>
                <a:ln>
                  <a:noFill/>
                </a:ln>
                <a:effectLst/>
                <a:extLst/>
              </p:spPr>
            </p:pic>
            <p:sp>
              <p:nvSpPr>
                <p:cNvPr id="54" name="TextBox 53"/>
                <p:cNvSpPr txBox="1"/>
                <p:nvPr/>
              </p:nvSpPr>
              <p:spPr>
                <a:xfrm>
                  <a:off x="8450560" y="5207208"/>
                  <a:ext cx="2227304" cy="1169551"/>
                </a:xfrm>
                <a:prstGeom prst="rect">
                  <a:avLst/>
                </a:prstGeom>
                <a:noFill/>
              </p:spPr>
              <p:txBody>
                <a:bodyPr wrap="square" rtlCol="0">
                  <a:spAutoFit/>
                </a:bodyPr>
                <a:lstStyle/>
                <a:p>
                  <a:pPr defTabSz="913298" fontAlgn="base">
                    <a:lnSpc>
                      <a:spcPts val="2744"/>
                    </a:lnSpc>
                    <a:spcBef>
                      <a:spcPct val="0"/>
                    </a:spcBef>
                    <a:spcAft>
                      <a:spcPct val="0"/>
                    </a:spcAft>
                  </a:pP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Open platform</a:t>
                  </a:r>
                  <a:r>
                    <a:rPr lang="en-US" sz="1960" b="1" dirty="0">
                      <a:gradFill>
                        <a:gsLst>
                          <a:gs pos="0">
                            <a:srgbClr val="FFFFFF"/>
                          </a:gs>
                          <a:gs pos="100000">
                            <a:srgbClr val="FFFFFF"/>
                          </a:gs>
                        </a:gsLst>
                        <a:lin ang="5400000" scaled="0"/>
                      </a:gradFill>
                      <a:latin typeface="Segoe UI Light"/>
                    </a:rPr>
                    <a:t> </a:t>
                  </a:r>
                  <a:br>
                    <a:rPr lang="en-US" sz="1960" b="1" dirty="0">
                      <a:gradFill>
                        <a:gsLst>
                          <a:gs pos="0">
                            <a:srgbClr val="FFFFFF"/>
                          </a:gs>
                          <a:gs pos="100000">
                            <a:srgbClr val="FFFFFF"/>
                          </a:gs>
                        </a:gsLst>
                        <a:lin ang="5400000" scaled="0"/>
                      </a:gradFill>
                      <a:latin typeface="Segoe UI Light"/>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existing </a:t>
                  </a:r>
                  <a:b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solutions</a:t>
                  </a:r>
                </a:p>
              </p:txBody>
            </p:sp>
          </p:grpSp>
          <p:pic>
            <p:nvPicPr>
              <p:cNvPr id="61" name="Picture 60"/>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rot="10800000" flipV="1">
                <a:off x="8308747" y="2209532"/>
                <a:ext cx="1153550" cy="577692"/>
              </a:xfrm>
              <a:prstGeom prst="rect">
                <a:avLst/>
              </a:prstGeom>
            </p:spPr>
          </p:pic>
          <p:grpSp>
            <p:nvGrpSpPr>
              <p:cNvPr id="63" name="Group 62"/>
              <p:cNvGrpSpPr/>
              <p:nvPr/>
            </p:nvGrpSpPr>
            <p:grpSpPr>
              <a:xfrm>
                <a:off x="9462299" y="3086746"/>
                <a:ext cx="2624883" cy="1547340"/>
                <a:chOff x="9376344" y="3050205"/>
                <a:chExt cx="2624883" cy="1547340"/>
              </a:xfrm>
            </p:grpSpPr>
            <p:grpSp>
              <p:nvGrpSpPr>
                <p:cNvPr id="55" name="Group 54"/>
                <p:cNvGrpSpPr/>
                <p:nvPr/>
              </p:nvGrpSpPr>
              <p:grpSpPr>
                <a:xfrm>
                  <a:off x="10058835" y="3050205"/>
                  <a:ext cx="1942392" cy="1547340"/>
                  <a:chOff x="9855585" y="2587674"/>
                  <a:chExt cx="1942392" cy="1547340"/>
                </a:xfrm>
              </p:grpSpPr>
              <p:sp>
                <p:nvSpPr>
                  <p:cNvPr id="52" name="TextBox 51"/>
                  <p:cNvSpPr txBox="1"/>
                  <p:nvPr/>
                </p:nvSpPr>
                <p:spPr>
                  <a:xfrm>
                    <a:off x="9855585" y="2820818"/>
                    <a:ext cx="1942392" cy="939488"/>
                  </a:xfrm>
                  <a:prstGeom prst="rect">
                    <a:avLst/>
                  </a:prstGeom>
                  <a:noFill/>
                </p:spPr>
                <p:txBody>
                  <a:bodyPr wrap="square" rtlCol="0">
                    <a:spAutoFit/>
                  </a:bodyPr>
                  <a:lstStyle/>
                  <a:p>
                    <a:pPr defTabSz="913914" fontAlgn="base">
                      <a:spcBef>
                        <a:spcPct val="0"/>
                      </a:spcBef>
                      <a:spcAft>
                        <a:spcPct val="0"/>
                      </a:spcAft>
                    </a:pPr>
                    <a:r>
                      <a:rPr lang="en-US" sz="5395" dirty="0">
                        <a:gradFill>
                          <a:gsLst>
                            <a:gs pos="0">
                              <a:srgbClr val="FCD116"/>
                            </a:gs>
                            <a:gs pos="100000">
                              <a:srgbClr val="FCD116"/>
                            </a:gs>
                          </a:gsLst>
                          <a:lin ang="5400000" scaled="0"/>
                        </a:gradFill>
                        <a:latin typeface="Segoe UI Semilight" panose="020B0402040204020203" pitchFamily="34" charset="0"/>
                        <a:cs typeface="Segoe UI Semilight" panose="020B0402040204020203" pitchFamily="34" charset="0"/>
                      </a:rPr>
                      <a:t>all </a:t>
                    </a:r>
                  </a:p>
                </p:txBody>
              </p:sp>
              <p:sp>
                <p:nvSpPr>
                  <p:cNvPr id="49" name="TextBox 48"/>
                  <p:cNvSpPr txBox="1"/>
                  <p:nvPr/>
                </p:nvSpPr>
                <p:spPr>
                  <a:xfrm>
                    <a:off x="10082431" y="3570169"/>
                    <a:ext cx="1567386" cy="564845"/>
                  </a:xfrm>
                  <a:prstGeom prst="rect">
                    <a:avLst/>
                  </a:prstGeom>
                  <a:noFill/>
                </p:spPr>
                <p:txBody>
                  <a:bodyPr wrap="none" lIns="0" tIns="0" rIns="0" bIns="0" rtlCol="0">
                    <a:spAutoFit/>
                  </a:bodyPr>
                  <a:lstStyle/>
                  <a:p>
                    <a:pPr defTabSz="913914" fontAlgn="base">
                      <a:spcBef>
                        <a:spcPct val="0"/>
                      </a:spcBef>
                      <a:spcAft>
                        <a:spcPct val="0"/>
                      </a:spcAft>
                    </a:pP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worldwide </a:t>
                    </a:r>
                    <a:r>
                      <a:rPr lang="en-US" sz="1798" dirty="0" err="1">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devs</a:t>
                    </a: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r>
                    <a:b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&amp; partners</a:t>
                    </a:r>
                  </a:p>
                </p:txBody>
              </p:sp>
              <p:sp>
                <p:nvSpPr>
                  <p:cNvPr id="57" name="TextBox 56"/>
                  <p:cNvSpPr txBox="1"/>
                  <p:nvPr/>
                </p:nvSpPr>
                <p:spPr>
                  <a:xfrm>
                    <a:off x="9977854" y="2587674"/>
                    <a:ext cx="871649" cy="369332"/>
                  </a:xfrm>
                  <a:prstGeom prst="rect">
                    <a:avLst/>
                  </a:prstGeom>
                  <a:noFill/>
                </p:spPr>
                <p:txBody>
                  <a:bodyPr wrap="none" lIns="0" tIns="0" rIns="0" bIns="0" rtlCol="0">
                    <a:spAutoFit/>
                  </a:bodyPr>
                  <a:lstStyle/>
                  <a:p>
                    <a:pPr defTabSz="913914" fontAlgn="base">
                      <a:spcBef>
                        <a:spcPct val="0"/>
                      </a:spcBef>
                      <a:spcAft>
                        <a:spcPct val="0"/>
                      </a:spcAft>
                    </a:pP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Target</a:t>
                    </a:r>
                    <a:endParaRPr lang="en-US" sz="2352"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grpSp>
            <p:grpSp>
              <p:nvGrpSpPr>
                <p:cNvPr id="64" name="Group 63"/>
                <p:cNvGrpSpPr/>
                <p:nvPr>
                  <p:custDataLst>
                    <p:tags r:id="rId1"/>
                  </p:custDataLst>
                </p:nvPr>
              </p:nvGrpSpPr>
              <p:grpSpPr>
                <a:xfrm>
                  <a:off x="9376344" y="3169272"/>
                  <a:ext cx="714437" cy="838701"/>
                  <a:chOff x="9431927" y="8318500"/>
                  <a:chExt cx="1468166" cy="1719263"/>
                </a:xfrm>
              </p:grpSpPr>
              <p:grpSp>
                <p:nvGrpSpPr>
                  <p:cNvPr id="65" name="Group 64"/>
                  <p:cNvGrpSpPr/>
                  <p:nvPr/>
                </p:nvGrpSpPr>
                <p:grpSpPr>
                  <a:xfrm>
                    <a:off x="10071418" y="8318500"/>
                    <a:ext cx="828675" cy="1719263"/>
                    <a:chOff x="10040938" y="8318500"/>
                    <a:chExt cx="828675" cy="1719263"/>
                  </a:xfrm>
                </p:grpSpPr>
                <p:sp>
                  <p:nvSpPr>
                    <p:cNvPr id="71" name="Freeform 31"/>
                    <p:cNvSpPr>
                      <a:spLocks/>
                    </p:cNvSpPr>
                    <p:nvPr>
                      <p:custDataLst>
                        <p:tags r:id="rId3"/>
                      </p:custDataLst>
                    </p:nvPr>
                  </p:nvSpPr>
                  <p:spPr bwMode="auto">
                    <a:xfrm>
                      <a:off x="10040938" y="8318500"/>
                      <a:ext cx="828675" cy="1719263"/>
                    </a:xfrm>
                    <a:custGeom>
                      <a:avLst/>
                      <a:gdLst>
                        <a:gd name="T0" fmla="*/ 574 w 1044"/>
                        <a:gd name="T1" fmla="*/ 2161 h 2165"/>
                        <a:gd name="T2" fmla="*/ 635 w 1044"/>
                        <a:gd name="T3" fmla="*/ 2136 h 2165"/>
                        <a:gd name="T4" fmla="*/ 700 w 1044"/>
                        <a:gd name="T5" fmla="*/ 2098 h 2165"/>
                        <a:gd name="T6" fmla="*/ 755 w 1044"/>
                        <a:gd name="T7" fmla="*/ 2043 h 2165"/>
                        <a:gd name="T8" fmla="*/ 812 w 1044"/>
                        <a:gd name="T9" fmla="*/ 1980 h 2165"/>
                        <a:gd name="T10" fmla="*/ 862 w 1044"/>
                        <a:gd name="T11" fmla="*/ 1901 h 2165"/>
                        <a:gd name="T12" fmla="*/ 907 w 1044"/>
                        <a:gd name="T13" fmla="*/ 1809 h 2165"/>
                        <a:gd name="T14" fmla="*/ 947 w 1044"/>
                        <a:gd name="T15" fmla="*/ 1707 h 2165"/>
                        <a:gd name="T16" fmla="*/ 979 w 1044"/>
                        <a:gd name="T17" fmla="*/ 1596 h 2165"/>
                        <a:gd name="T18" fmla="*/ 1006 w 1044"/>
                        <a:gd name="T19" fmla="*/ 1477 h 2165"/>
                        <a:gd name="T20" fmla="*/ 1025 w 1044"/>
                        <a:gd name="T21" fmla="*/ 1351 h 2165"/>
                        <a:gd name="T22" fmla="*/ 1038 w 1044"/>
                        <a:gd name="T23" fmla="*/ 1218 h 2165"/>
                        <a:gd name="T24" fmla="*/ 1044 w 1044"/>
                        <a:gd name="T25" fmla="*/ 1081 h 2165"/>
                        <a:gd name="T26" fmla="*/ 1038 w 1044"/>
                        <a:gd name="T27" fmla="*/ 941 h 2165"/>
                        <a:gd name="T28" fmla="*/ 1025 w 1044"/>
                        <a:gd name="T29" fmla="*/ 811 h 2165"/>
                        <a:gd name="T30" fmla="*/ 1006 w 1044"/>
                        <a:gd name="T31" fmla="*/ 684 h 2165"/>
                        <a:gd name="T32" fmla="*/ 979 w 1044"/>
                        <a:gd name="T33" fmla="*/ 564 h 2165"/>
                        <a:gd name="T34" fmla="*/ 947 w 1044"/>
                        <a:gd name="T35" fmla="*/ 452 h 2165"/>
                        <a:gd name="T36" fmla="*/ 907 w 1044"/>
                        <a:gd name="T37" fmla="*/ 351 h 2165"/>
                        <a:gd name="T38" fmla="*/ 862 w 1044"/>
                        <a:gd name="T39" fmla="*/ 260 h 2165"/>
                        <a:gd name="T40" fmla="*/ 812 w 1044"/>
                        <a:gd name="T41" fmla="*/ 184 h 2165"/>
                        <a:gd name="T42" fmla="*/ 755 w 1044"/>
                        <a:gd name="T43" fmla="*/ 116 h 2165"/>
                        <a:gd name="T44" fmla="*/ 700 w 1044"/>
                        <a:gd name="T45" fmla="*/ 64 h 2165"/>
                        <a:gd name="T46" fmla="*/ 635 w 1044"/>
                        <a:gd name="T47" fmla="*/ 24 h 2165"/>
                        <a:gd name="T48" fmla="*/ 574 w 1044"/>
                        <a:gd name="T49" fmla="*/ 4 h 2165"/>
                        <a:gd name="T50" fmla="*/ 508 w 1044"/>
                        <a:gd name="T51" fmla="*/ 0 h 2165"/>
                        <a:gd name="T52" fmla="*/ 439 w 1044"/>
                        <a:gd name="T53" fmla="*/ 9 h 2165"/>
                        <a:gd name="T54" fmla="*/ 377 w 1044"/>
                        <a:gd name="T55" fmla="*/ 38 h 2165"/>
                        <a:gd name="T56" fmla="*/ 318 w 1044"/>
                        <a:gd name="T57" fmla="*/ 83 h 2165"/>
                        <a:gd name="T58" fmla="*/ 259 w 1044"/>
                        <a:gd name="T59" fmla="*/ 140 h 2165"/>
                        <a:gd name="T60" fmla="*/ 208 w 1044"/>
                        <a:gd name="T61" fmla="*/ 211 h 2165"/>
                        <a:gd name="T62" fmla="*/ 160 w 1044"/>
                        <a:gd name="T63" fmla="*/ 296 h 2165"/>
                        <a:gd name="T64" fmla="*/ 116 w 1044"/>
                        <a:gd name="T65" fmla="*/ 391 h 2165"/>
                        <a:gd name="T66" fmla="*/ 78 w 1044"/>
                        <a:gd name="T67" fmla="*/ 496 h 2165"/>
                        <a:gd name="T68" fmla="*/ 50 w 1044"/>
                        <a:gd name="T69" fmla="*/ 610 h 2165"/>
                        <a:gd name="T70" fmla="*/ 25 w 1044"/>
                        <a:gd name="T71" fmla="*/ 732 h 2165"/>
                        <a:gd name="T72" fmla="*/ 10 w 1044"/>
                        <a:gd name="T73" fmla="*/ 863 h 2165"/>
                        <a:gd name="T74" fmla="*/ 0 w 1044"/>
                        <a:gd name="T75" fmla="*/ 996 h 2165"/>
                        <a:gd name="T76" fmla="*/ 0 w 1044"/>
                        <a:gd name="T77" fmla="*/ 1135 h 2165"/>
                        <a:gd name="T78" fmla="*/ 6 w 1044"/>
                        <a:gd name="T79" fmla="*/ 1273 h 2165"/>
                        <a:gd name="T80" fmla="*/ 23 w 1044"/>
                        <a:gd name="T81" fmla="*/ 1403 h 2165"/>
                        <a:gd name="T82" fmla="*/ 44 w 1044"/>
                        <a:gd name="T83" fmla="*/ 1524 h 2165"/>
                        <a:gd name="T84" fmla="*/ 74 w 1044"/>
                        <a:gd name="T85" fmla="*/ 1642 h 2165"/>
                        <a:gd name="T86" fmla="*/ 109 w 1044"/>
                        <a:gd name="T87" fmla="*/ 1749 h 2165"/>
                        <a:gd name="T88" fmla="*/ 152 w 1044"/>
                        <a:gd name="T89" fmla="*/ 1847 h 2165"/>
                        <a:gd name="T90" fmla="*/ 198 w 1044"/>
                        <a:gd name="T91" fmla="*/ 1935 h 2165"/>
                        <a:gd name="T92" fmla="*/ 249 w 1044"/>
                        <a:gd name="T93" fmla="*/ 2005 h 2165"/>
                        <a:gd name="T94" fmla="*/ 306 w 1044"/>
                        <a:gd name="T95" fmla="*/ 2068 h 2165"/>
                        <a:gd name="T96" fmla="*/ 363 w 1044"/>
                        <a:gd name="T97" fmla="*/ 2115 h 2165"/>
                        <a:gd name="T98" fmla="*/ 428 w 1044"/>
                        <a:gd name="T99" fmla="*/ 2148 h 2165"/>
                        <a:gd name="T100" fmla="*/ 495 w 1044"/>
                        <a:gd name="T10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4" h="2165">
                          <a:moveTo>
                            <a:pt x="523" y="2165"/>
                          </a:moveTo>
                          <a:lnTo>
                            <a:pt x="536" y="2165"/>
                          </a:lnTo>
                          <a:lnTo>
                            <a:pt x="548" y="2165"/>
                          </a:lnTo>
                          <a:lnTo>
                            <a:pt x="559" y="2163"/>
                          </a:lnTo>
                          <a:lnTo>
                            <a:pt x="574" y="2161"/>
                          </a:lnTo>
                          <a:lnTo>
                            <a:pt x="586" y="2155"/>
                          </a:lnTo>
                          <a:lnTo>
                            <a:pt x="597" y="2152"/>
                          </a:lnTo>
                          <a:lnTo>
                            <a:pt x="611" y="2148"/>
                          </a:lnTo>
                          <a:lnTo>
                            <a:pt x="626" y="2144"/>
                          </a:lnTo>
                          <a:lnTo>
                            <a:pt x="635" y="2136"/>
                          </a:lnTo>
                          <a:lnTo>
                            <a:pt x="651" y="2131"/>
                          </a:lnTo>
                          <a:lnTo>
                            <a:pt x="662" y="2123"/>
                          </a:lnTo>
                          <a:lnTo>
                            <a:pt x="675" y="2115"/>
                          </a:lnTo>
                          <a:lnTo>
                            <a:pt x="687" y="2106"/>
                          </a:lnTo>
                          <a:lnTo>
                            <a:pt x="700" y="2098"/>
                          </a:lnTo>
                          <a:lnTo>
                            <a:pt x="713" y="2089"/>
                          </a:lnTo>
                          <a:lnTo>
                            <a:pt x="725" y="2081"/>
                          </a:lnTo>
                          <a:lnTo>
                            <a:pt x="734" y="2068"/>
                          </a:lnTo>
                          <a:lnTo>
                            <a:pt x="748" y="2058"/>
                          </a:lnTo>
                          <a:lnTo>
                            <a:pt x="755" y="2043"/>
                          </a:lnTo>
                          <a:lnTo>
                            <a:pt x="770" y="2034"/>
                          </a:lnTo>
                          <a:lnTo>
                            <a:pt x="778" y="2020"/>
                          </a:lnTo>
                          <a:lnTo>
                            <a:pt x="789" y="2005"/>
                          </a:lnTo>
                          <a:lnTo>
                            <a:pt x="801" y="1992"/>
                          </a:lnTo>
                          <a:lnTo>
                            <a:pt x="812" y="1980"/>
                          </a:lnTo>
                          <a:lnTo>
                            <a:pt x="822" y="1963"/>
                          </a:lnTo>
                          <a:lnTo>
                            <a:pt x="833" y="1950"/>
                          </a:lnTo>
                          <a:lnTo>
                            <a:pt x="843" y="1935"/>
                          </a:lnTo>
                          <a:lnTo>
                            <a:pt x="852" y="1918"/>
                          </a:lnTo>
                          <a:lnTo>
                            <a:pt x="862" y="1901"/>
                          </a:lnTo>
                          <a:lnTo>
                            <a:pt x="873" y="1882"/>
                          </a:lnTo>
                          <a:lnTo>
                            <a:pt x="881" y="1865"/>
                          </a:lnTo>
                          <a:lnTo>
                            <a:pt x="892" y="1847"/>
                          </a:lnTo>
                          <a:lnTo>
                            <a:pt x="898" y="1828"/>
                          </a:lnTo>
                          <a:lnTo>
                            <a:pt x="907" y="1809"/>
                          </a:lnTo>
                          <a:lnTo>
                            <a:pt x="915" y="1790"/>
                          </a:lnTo>
                          <a:lnTo>
                            <a:pt x="924" y="1771"/>
                          </a:lnTo>
                          <a:lnTo>
                            <a:pt x="932" y="1749"/>
                          </a:lnTo>
                          <a:lnTo>
                            <a:pt x="938" y="1728"/>
                          </a:lnTo>
                          <a:lnTo>
                            <a:pt x="947" y="1707"/>
                          </a:lnTo>
                          <a:lnTo>
                            <a:pt x="953" y="1686"/>
                          </a:lnTo>
                          <a:lnTo>
                            <a:pt x="960" y="1665"/>
                          </a:lnTo>
                          <a:lnTo>
                            <a:pt x="968" y="1642"/>
                          </a:lnTo>
                          <a:lnTo>
                            <a:pt x="972" y="1617"/>
                          </a:lnTo>
                          <a:lnTo>
                            <a:pt x="979" y="1596"/>
                          </a:lnTo>
                          <a:lnTo>
                            <a:pt x="985" y="1574"/>
                          </a:lnTo>
                          <a:lnTo>
                            <a:pt x="991" y="1549"/>
                          </a:lnTo>
                          <a:lnTo>
                            <a:pt x="997" y="1524"/>
                          </a:lnTo>
                          <a:lnTo>
                            <a:pt x="1002" y="1503"/>
                          </a:lnTo>
                          <a:lnTo>
                            <a:pt x="1006" y="1477"/>
                          </a:lnTo>
                          <a:lnTo>
                            <a:pt x="1012" y="1454"/>
                          </a:lnTo>
                          <a:lnTo>
                            <a:pt x="1014" y="1427"/>
                          </a:lnTo>
                          <a:lnTo>
                            <a:pt x="1019" y="1403"/>
                          </a:lnTo>
                          <a:lnTo>
                            <a:pt x="1021" y="1376"/>
                          </a:lnTo>
                          <a:lnTo>
                            <a:pt x="1025" y="1351"/>
                          </a:lnTo>
                          <a:lnTo>
                            <a:pt x="1029" y="1325"/>
                          </a:lnTo>
                          <a:lnTo>
                            <a:pt x="1033" y="1298"/>
                          </a:lnTo>
                          <a:lnTo>
                            <a:pt x="1035" y="1273"/>
                          </a:lnTo>
                          <a:lnTo>
                            <a:pt x="1037" y="1245"/>
                          </a:lnTo>
                          <a:lnTo>
                            <a:pt x="1038" y="1218"/>
                          </a:lnTo>
                          <a:lnTo>
                            <a:pt x="1040" y="1192"/>
                          </a:lnTo>
                          <a:lnTo>
                            <a:pt x="1040" y="1163"/>
                          </a:lnTo>
                          <a:lnTo>
                            <a:pt x="1042" y="1135"/>
                          </a:lnTo>
                          <a:lnTo>
                            <a:pt x="1042" y="1110"/>
                          </a:lnTo>
                          <a:lnTo>
                            <a:pt x="1044" y="1081"/>
                          </a:lnTo>
                          <a:lnTo>
                            <a:pt x="1042" y="1055"/>
                          </a:lnTo>
                          <a:lnTo>
                            <a:pt x="1042" y="1026"/>
                          </a:lnTo>
                          <a:lnTo>
                            <a:pt x="1040" y="996"/>
                          </a:lnTo>
                          <a:lnTo>
                            <a:pt x="1040" y="971"/>
                          </a:lnTo>
                          <a:lnTo>
                            <a:pt x="1038" y="941"/>
                          </a:lnTo>
                          <a:lnTo>
                            <a:pt x="1037" y="914"/>
                          </a:lnTo>
                          <a:lnTo>
                            <a:pt x="1035" y="887"/>
                          </a:lnTo>
                          <a:lnTo>
                            <a:pt x="1033" y="863"/>
                          </a:lnTo>
                          <a:lnTo>
                            <a:pt x="1029" y="834"/>
                          </a:lnTo>
                          <a:lnTo>
                            <a:pt x="1025" y="811"/>
                          </a:lnTo>
                          <a:lnTo>
                            <a:pt x="1021" y="783"/>
                          </a:lnTo>
                          <a:lnTo>
                            <a:pt x="1019" y="758"/>
                          </a:lnTo>
                          <a:lnTo>
                            <a:pt x="1014" y="732"/>
                          </a:lnTo>
                          <a:lnTo>
                            <a:pt x="1012" y="707"/>
                          </a:lnTo>
                          <a:lnTo>
                            <a:pt x="1006" y="684"/>
                          </a:lnTo>
                          <a:lnTo>
                            <a:pt x="1002" y="659"/>
                          </a:lnTo>
                          <a:lnTo>
                            <a:pt x="997" y="635"/>
                          </a:lnTo>
                          <a:lnTo>
                            <a:pt x="991" y="610"/>
                          </a:lnTo>
                          <a:lnTo>
                            <a:pt x="985" y="587"/>
                          </a:lnTo>
                          <a:lnTo>
                            <a:pt x="979" y="564"/>
                          </a:lnTo>
                          <a:lnTo>
                            <a:pt x="972" y="541"/>
                          </a:lnTo>
                          <a:lnTo>
                            <a:pt x="968" y="519"/>
                          </a:lnTo>
                          <a:lnTo>
                            <a:pt x="960" y="496"/>
                          </a:lnTo>
                          <a:lnTo>
                            <a:pt x="953" y="475"/>
                          </a:lnTo>
                          <a:lnTo>
                            <a:pt x="947" y="452"/>
                          </a:lnTo>
                          <a:lnTo>
                            <a:pt x="938" y="431"/>
                          </a:lnTo>
                          <a:lnTo>
                            <a:pt x="932" y="410"/>
                          </a:lnTo>
                          <a:lnTo>
                            <a:pt x="924" y="391"/>
                          </a:lnTo>
                          <a:lnTo>
                            <a:pt x="915" y="370"/>
                          </a:lnTo>
                          <a:lnTo>
                            <a:pt x="907" y="351"/>
                          </a:lnTo>
                          <a:lnTo>
                            <a:pt x="898" y="332"/>
                          </a:lnTo>
                          <a:lnTo>
                            <a:pt x="892" y="315"/>
                          </a:lnTo>
                          <a:lnTo>
                            <a:pt x="881" y="296"/>
                          </a:lnTo>
                          <a:lnTo>
                            <a:pt x="873" y="279"/>
                          </a:lnTo>
                          <a:lnTo>
                            <a:pt x="862" y="260"/>
                          </a:lnTo>
                          <a:lnTo>
                            <a:pt x="852" y="245"/>
                          </a:lnTo>
                          <a:lnTo>
                            <a:pt x="843" y="226"/>
                          </a:lnTo>
                          <a:lnTo>
                            <a:pt x="833" y="211"/>
                          </a:lnTo>
                          <a:lnTo>
                            <a:pt x="822" y="197"/>
                          </a:lnTo>
                          <a:lnTo>
                            <a:pt x="812" y="184"/>
                          </a:lnTo>
                          <a:lnTo>
                            <a:pt x="801" y="167"/>
                          </a:lnTo>
                          <a:lnTo>
                            <a:pt x="789" y="154"/>
                          </a:lnTo>
                          <a:lnTo>
                            <a:pt x="778" y="140"/>
                          </a:lnTo>
                          <a:lnTo>
                            <a:pt x="770" y="127"/>
                          </a:lnTo>
                          <a:lnTo>
                            <a:pt x="755" y="116"/>
                          </a:lnTo>
                          <a:lnTo>
                            <a:pt x="748" y="104"/>
                          </a:lnTo>
                          <a:lnTo>
                            <a:pt x="734" y="93"/>
                          </a:lnTo>
                          <a:lnTo>
                            <a:pt x="725" y="83"/>
                          </a:lnTo>
                          <a:lnTo>
                            <a:pt x="713" y="72"/>
                          </a:lnTo>
                          <a:lnTo>
                            <a:pt x="700" y="64"/>
                          </a:lnTo>
                          <a:lnTo>
                            <a:pt x="687" y="53"/>
                          </a:lnTo>
                          <a:lnTo>
                            <a:pt x="675" y="47"/>
                          </a:lnTo>
                          <a:lnTo>
                            <a:pt x="662" y="38"/>
                          </a:lnTo>
                          <a:lnTo>
                            <a:pt x="651" y="30"/>
                          </a:lnTo>
                          <a:lnTo>
                            <a:pt x="635" y="24"/>
                          </a:lnTo>
                          <a:lnTo>
                            <a:pt x="626" y="21"/>
                          </a:lnTo>
                          <a:lnTo>
                            <a:pt x="611" y="13"/>
                          </a:lnTo>
                          <a:lnTo>
                            <a:pt x="597" y="9"/>
                          </a:lnTo>
                          <a:lnTo>
                            <a:pt x="586" y="5"/>
                          </a:lnTo>
                          <a:lnTo>
                            <a:pt x="574" y="4"/>
                          </a:lnTo>
                          <a:lnTo>
                            <a:pt x="559" y="2"/>
                          </a:lnTo>
                          <a:lnTo>
                            <a:pt x="548" y="0"/>
                          </a:lnTo>
                          <a:lnTo>
                            <a:pt x="536" y="0"/>
                          </a:lnTo>
                          <a:lnTo>
                            <a:pt x="523" y="0"/>
                          </a:lnTo>
                          <a:lnTo>
                            <a:pt x="508" y="0"/>
                          </a:lnTo>
                          <a:lnTo>
                            <a:pt x="495" y="0"/>
                          </a:lnTo>
                          <a:lnTo>
                            <a:pt x="479" y="2"/>
                          </a:lnTo>
                          <a:lnTo>
                            <a:pt x="468" y="4"/>
                          </a:lnTo>
                          <a:lnTo>
                            <a:pt x="453" y="5"/>
                          </a:lnTo>
                          <a:lnTo>
                            <a:pt x="439" y="9"/>
                          </a:lnTo>
                          <a:lnTo>
                            <a:pt x="428" y="13"/>
                          </a:lnTo>
                          <a:lnTo>
                            <a:pt x="415" y="21"/>
                          </a:lnTo>
                          <a:lnTo>
                            <a:pt x="400" y="24"/>
                          </a:lnTo>
                          <a:lnTo>
                            <a:pt x="390" y="30"/>
                          </a:lnTo>
                          <a:lnTo>
                            <a:pt x="377" y="38"/>
                          </a:lnTo>
                          <a:lnTo>
                            <a:pt x="363" y="47"/>
                          </a:lnTo>
                          <a:lnTo>
                            <a:pt x="352" y="53"/>
                          </a:lnTo>
                          <a:lnTo>
                            <a:pt x="341" y="64"/>
                          </a:lnTo>
                          <a:lnTo>
                            <a:pt x="327" y="72"/>
                          </a:lnTo>
                          <a:lnTo>
                            <a:pt x="318" y="83"/>
                          </a:lnTo>
                          <a:lnTo>
                            <a:pt x="306" y="93"/>
                          </a:lnTo>
                          <a:lnTo>
                            <a:pt x="295" y="104"/>
                          </a:lnTo>
                          <a:lnTo>
                            <a:pt x="282" y="116"/>
                          </a:lnTo>
                          <a:lnTo>
                            <a:pt x="272" y="127"/>
                          </a:lnTo>
                          <a:lnTo>
                            <a:pt x="259" y="140"/>
                          </a:lnTo>
                          <a:lnTo>
                            <a:pt x="249" y="154"/>
                          </a:lnTo>
                          <a:lnTo>
                            <a:pt x="238" y="167"/>
                          </a:lnTo>
                          <a:lnTo>
                            <a:pt x="228" y="184"/>
                          </a:lnTo>
                          <a:lnTo>
                            <a:pt x="217" y="197"/>
                          </a:lnTo>
                          <a:lnTo>
                            <a:pt x="208" y="211"/>
                          </a:lnTo>
                          <a:lnTo>
                            <a:pt x="198" y="226"/>
                          </a:lnTo>
                          <a:lnTo>
                            <a:pt x="189" y="245"/>
                          </a:lnTo>
                          <a:lnTo>
                            <a:pt x="179" y="260"/>
                          </a:lnTo>
                          <a:lnTo>
                            <a:pt x="169" y="279"/>
                          </a:lnTo>
                          <a:lnTo>
                            <a:pt x="160" y="296"/>
                          </a:lnTo>
                          <a:lnTo>
                            <a:pt x="152" y="315"/>
                          </a:lnTo>
                          <a:lnTo>
                            <a:pt x="143" y="332"/>
                          </a:lnTo>
                          <a:lnTo>
                            <a:pt x="133" y="351"/>
                          </a:lnTo>
                          <a:lnTo>
                            <a:pt x="126" y="370"/>
                          </a:lnTo>
                          <a:lnTo>
                            <a:pt x="116" y="391"/>
                          </a:lnTo>
                          <a:lnTo>
                            <a:pt x="109" y="410"/>
                          </a:lnTo>
                          <a:lnTo>
                            <a:pt x="101" y="431"/>
                          </a:lnTo>
                          <a:lnTo>
                            <a:pt x="95" y="452"/>
                          </a:lnTo>
                          <a:lnTo>
                            <a:pt x="88" y="475"/>
                          </a:lnTo>
                          <a:lnTo>
                            <a:pt x="78" y="496"/>
                          </a:lnTo>
                          <a:lnTo>
                            <a:pt x="74" y="519"/>
                          </a:lnTo>
                          <a:lnTo>
                            <a:pt x="65" y="541"/>
                          </a:lnTo>
                          <a:lnTo>
                            <a:pt x="59" y="564"/>
                          </a:lnTo>
                          <a:lnTo>
                            <a:pt x="55" y="587"/>
                          </a:lnTo>
                          <a:lnTo>
                            <a:pt x="50" y="610"/>
                          </a:lnTo>
                          <a:lnTo>
                            <a:pt x="44" y="635"/>
                          </a:lnTo>
                          <a:lnTo>
                            <a:pt x="40" y="659"/>
                          </a:lnTo>
                          <a:lnTo>
                            <a:pt x="36" y="684"/>
                          </a:lnTo>
                          <a:lnTo>
                            <a:pt x="31" y="707"/>
                          </a:lnTo>
                          <a:lnTo>
                            <a:pt x="25" y="732"/>
                          </a:lnTo>
                          <a:lnTo>
                            <a:pt x="23" y="758"/>
                          </a:lnTo>
                          <a:lnTo>
                            <a:pt x="17" y="783"/>
                          </a:lnTo>
                          <a:lnTo>
                            <a:pt x="15" y="811"/>
                          </a:lnTo>
                          <a:lnTo>
                            <a:pt x="12" y="834"/>
                          </a:lnTo>
                          <a:lnTo>
                            <a:pt x="10" y="863"/>
                          </a:lnTo>
                          <a:lnTo>
                            <a:pt x="6" y="887"/>
                          </a:lnTo>
                          <a:lnTo>
                            <a:pt x="6" y="914"/>
                          </a:lnTo>
                          <a:lnTo>
                            <a:pt x="2" y="941"/>
                          </a:lnTo>
                          <a:lnTo>
                            <a:pt x="2" y="971"/>
                          </a:lnTo>
                          <a:lnTo>
                            <a:pt x="0" y="996"/>
                          </a:lnTo>
                          <a:lnTo>
                            <a:pt x="0" y="1026"/>
                          </a:lnTo>
                          <a:lnTo>
                            <a:pt x="0" y="1055"/>
                          </a:lnTo>
                          <a:lnTo>
                            <a:pt x="0" y="1081"/>
                          </a:lnTo>
                          <a:lnTo>
                            <a:pt x="0" y="1110"/>
                          </a:lnTo>
                          <a:lnTo>
                            <a:pt x="0" y="1135"/>
                          </a:lnTo>
                          <a:lnTo>
                            <a:pt x="0" y="1163"/>
                          </a:lnTo>
                          <a:lnTo>
                            <a:pt x="2" y="1192"/>
                          </a:lnTo>
                          <a:lnTo>
                            <a:pt x="2" y="1218"/>
                          </a:lnTo>
                          <a:lnTo>
                            <a:pt x="6" y="1245"/>
                          </a:lnTo>
                          <a:lnTo>
                            <a:pt x="6" y="1273"/>
                          </a:lnTo>
                          <a:lnTo>
                            <a:pt x="10" y="1298"/>
                          </a:lnTo>
                          <a:lnTo>
                            <a:pt x="12" y="1325"/>
                          </a:lnTo>
                          <a:lnTo>
                            <a:pt x="15" y="1351"/>
                          </a:lnTo>
                          <a:lnTo>
                            <a:pt x="17" y="1376"/>
                          </a:lnTo>
                          <a:lnTo>
                            <a:pt x="23" y="1403"/>
                          </a:lnTo>
                          <a:lnTo>
                            <a:pt x="25" y="1427"/>
                          </a:lnTo>
                          <a:lnTo>
                            <a:pt x="31" y="1454"/>
                          </a:lnTo>
                          <a:lnTo>
                            <a:pt x="36" y="1477"/>
                          </a:lnTo>
                          <a:lnTo>
                            <a:pt x="40" y="1503"/>
                          </a:lnTo>
                          <a:lnTo>
                            <a:pt x="44" y="1524"/>
                          </a:lnTo>
                          <a:lnTo>
                            <a:pt x="50" y="1549"/>
                          </a:lnTo>
                          <a:lnTo>
                            <a:pt x="55" y="1574"/>
                          </a:lnTo>
                          <a:lnTo>
                            <a:pt x="59" y="1596"/>
                          </a:lnTo>
                          <a:lnTo>
                            <a:pt x="65" y="1617"/>
                          </a:lnTo>
                          <a:lnTo>
                            <a:pt x="74" y="1642"/>
                          </a:lnTo>
                          <a:lnTo>
                            <a:pt x="78" y="1665"/>
                          </a:lnTo>
                          <a:lnTo>
                            <a:pt x="88" y="1686"/>
                          </a:lnTo>
                          <a:lnTo>
                            <a:pt x="95" y="1707"/>
                          </a:lnTo>
                          <a:lnTo>
                            <a:pt x="101" y="1728"/>
                          </a:lnTo>
                          <a:lnTo>
                            <a:pt x="109" y="1749"/>
                          </a:lnTo>
                          <a:lnTo>
                            <a:pt x="116" y="1771"/>
                          </a:lnTo>
                          <a:lnTo>
                            <a:pt x="126" y="1790"/>
                          </a:lnTo>
                          <a:lnTo>
                            <a:pt x="133" y="1809"/>
                          </a:lnTo>
                          <a:lnTo>
                            <a:pt x="143" y="1828"/>
                          </a:lnTo>
                          <a:lnTo>
                            <a:pt x="152" y="1847"/>
                          </a:lnTo>
                          <a:lnTo>
                            <a:pt x="160" y="1865"/>
                          </a:lnTo>
                          <a:lnTo>
                            <a:pt x="169" y="1882"/>
                          </a:lnTo>
                          <a:lnTo>
                            <a:pt x="179" y="1901"/>
                          </a:lnTo>
                          <a:lnTo>
                            <a:pt x="189" y="1918"/>
                          </a:lnTo>
                          <a:lnTo>
                            <a:pt x="198" y="1935"/>
                          </a:lnTo>
                          <a:lnTo>
                            <a:pt x="208" y="1950"/>
                          </a:lnTo>
                          <a:lnTo>
                            <a:pt x="217" y="1963"/>
                          </a:lnTo>
                          <a:lnTo>
                            <a:pt x="228" y="1980"/>
                          </a:lnTo>
                          <a:lnTo>
                            <a:pt x="238" y="1992"/>
                          </a:lnTo>
                          <a:lnTo>
                            <a:pt x="249" y="2005"/>
                          </a:lnTo>
                          <a:lnTo>
                            <a:pt x="259" y="2020"/>
                          </a:lnTo>
                          <a:lnTo>
                            <a:pt x="272" y="2034"/>
                          </a:lnTo>
                          <a:lnTo>
                            <a:pt x="282" y="2043"/>
                          </a:lnTo>
                          <a:lnTo>
                            <a:pt x="295" y="2058"/>
                          </a:lnTo>
                          <a:lnTo>
                            <a:pt x="306" y="2068"/>
                          </a:lnTo>
                          <a:lnTo>
                            <a:pt x="318" y="2081"/>
                          </a:lnTo>
                          <a:lnTo>
                            <a:pt x="327" y="2089"/>
                          </a:lnTo>
                          <a:lnTo>
                            <a:pt x="341" y="2098"/>
                          </a:lnTo>
                          <a:lnTo>
                            <a:pt x="352" y="2106"/>
                          </a:lnTo>
                          <a:lnTo>
                            <a:pt x="363" y="2115"/>
                          </a:lnTo>
                          <a:lnTo>
                            <a:pt x="377" y="2123"/>
                          </a:lnTo>
                          <a:lnTo>
                            <a:pt x="390" y="2131"/>
                          </a:lnTo>
                          <a:lnTo>
                            <a:pt x="400" y="2136"/>
                          </a:lnTo>
                          <a:lnTo>
                            <a:pt x="415" y="2144"/>
                          </a:lnTo>
                          <a:lnTo>
                            <a:pt x="428" y="2148"/>
                          </a:lnTo>
                          <a:lnTo>
                            <a:pt x="439" y="2152"/>
                          </a:lnTo>
                          <a:lnTo>
                            <a:pt x="453" y="2155"/>
                          </a:lnTo>
                          <a:lnTo>
                            <a:pt x="468" y="2161"/>
                          </a:lnTo>
                          <a:lnTo>
                            <a:pt x="479" y="2163"/>
                          </a:lnTo>
                          <a:lnTo>
                            <a:pt x="495" y="2165"/>
                          </a:lnTo>
                          <a:lnTo>
                            <a:pt x="508" y="2165"/>
                          </a:lnTo>
                          <a:lnTo>
                            <a:pt x="523" y="2165"/>
                          </a:lnTo>
                          <a:lnTo>
                            <a:pt x="523" y="21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72" name="Freeform 32"/>
                    <p:cNvSpPr>
                      <a:spLocks/>
                    </p:cNvSpPr>
                    <p:nvPr>
                      <p:custDataLst>
                        <p:tags r:id="rId4"/>
                      </p:custDataLst>
                    </p:nvPr>
                  </p:nvSpPr>
                  <p:spPr bwMode="auto">
                    <a:xfrm>
                      <a:off x="10171113" y="8512175"/>
                      <a:ext cx="523875" cy="1333500"/>
                    </a:xfrm>
                    <a:custGeom>
                      <a:avLst/>
                      <a:gdLst>
                        <a:gd name="T0" fmla="*/ 376 w 660"/>
                        <a:gd name="T1" fmla="*/ 1671 h 1680"/>
                        <a:gd name="T2" fmla="*/ 439 w 660"/>
                        <a:gd name="T3" fmla="*/ 1627 h 1680"/>
                        <a:gd name="T4" fmla="*/ 473 w 660"/>
                        <a:gd name="T5" fmla="*/ 1585 h 1680"/>
                        <a:gd name="T6" fmla="*/ 502 w 660"/>
                        <a:gd name="T7" fmla="*/ 1547 h 1680"/>
                        <a:gd name="T8" fmla="*/ 528 w 660"/>
                        <a:gd name="T9" fmla="*/ 1496 h 1680"/>
                        <a:gd name="T10" fmla="*/ 555 w 660"/>
                        <a:gd name="T11" fmla="*/ 1447 h 1680"/>
                        <a:gd name="T12" fmla="*/ 574 w 660"/>
                        <a:gd name="T13" fmla="*/ 1388 h 1680"/>
                        <a:gd name="T14" fmla="*/ 595 w 660"/>
                        <a:gd name="T15" fmla="*/ 1325 h 1680"/>
                        <a:gd name="T16" fmla="*/ 610 w 660"/>
                        <a:gd name="T17" fmla="*/ 1255 h 1680"/>
                        <a:gd name="T18" fmla="*/ 627 w 660"/>
                        <a:gd name="T19" fmla="*/ 1184 h 1680"/>
                        <a:gd name="T20" fmla="*/ 639 w 660"/>
                        <a:gd name="T21" fmla="*/ 1106 h 1680"/>
                        <a:gd name="T22" fmla="*/ 648 w 660"/>
                        <a:gd name="T23" fmla="*/ 1027 h 1680"/>
                        <a:gd name="T24" fmla="*/ 654 w 660"/>
                        <a:gd name="T25" fmla="*/ 943 h 1680"/>
                        <a:gd name="T26" fmla="*/ 658 w 660"/>
                        <a:gd name="T27" fmla="*/ 859 h 1680"/>
                        <a:gd name="T28" fmla="*/ 656 w 660"/>
                        <a:gd name="T29" fmla="*/ 772 h 1680"/>
                        <a:gd name="T30" fmla="*/ 650 w 660"/>
                        <a:gd name="T31" fmla="*/ 688 h 1680"/>
                        <a:gd name="T32" fmla="*/ 642 w 660"/>
                        <a:gd name="T33" fmla="*/ 605 h 1680"/>
                        <a:gd name="T34" fmla="*/ 633 w 660"/>
                        <a:gd name="T35" fmla="*/ 528 h 1680"/>
                        <a:gd name="T36" fmla="*/ 620 w 660"/>
                        <a:gd name="T37" fmla="*/ 452 h 1680"/>
                        <a:gd name="T38" fmla="*/ 604 w 660"/>
                        <a:gd name="T39" fmla="*/ 384 h 1680"/>
                        <a:gd name="T40" fmla="*/ 587 w 660"/>
                        <a:gd name="T41" fmla="*/ 317 h 1680"/>
                        <a:gd name="T42" fmla="*/ 566 w 660"/>
                        <a:gd name="T43" fmla="*/ 259 h 1680"/>
                        <a:gd name="T44" fmla="*/ 542 w 660"/>
                        <a:gd name="T45" fmla="*/ 202 h 1680"/>
                        <a:gd name="T46" fmla="*/ 517 w 660"/>
                        <a:gd name="T47" fmla="*/ 150 h 1680"/>
                        <a:gd name="T48" fmla="*/ 488 w 660"/>
                        <a:gd name="T49" fmla="*/ 106 h 1680"/>
                        <a:gd name="T50" fmla="*/ 462 w 660"/>
                        <a:gd name="T51" fmla="*/ 70 h 1680"/>
                        <a:gd name="T52" fmla="*/ 409 w 660"/>
                        <a:gd name="T53" fmla="*/ 23 h 1680"/>
                        <a:gd name="T54" fmla="*/ 342 w 660"/>
                        <a:gd name="T55" fmla="*/ 0 h 1680"/>
                        <a:gd name="T56" fmla="*/ 300 w 660"/>
                        <a:gd name="T57" fmla="*/ 0 h 1680"/>
                        <a:gd name="T58" fmla="*/ 241 w 660"/>
                        <a:gd name="T59" fmla="*/ 23 h 1680"/>
                        <a:gd name="T60" fmla="*/ 188 w 660"/>
                        <a:gd name="T61" fmla="*/ 70 h 1680"/>
                        <a:gd name="T62" fmla="*/ 160 w 660"/>
                        <a:gd name="T63" fmla="*/ 106 h 1680"/>
                        <a:gd name="T64" fmla="*/ 133 w 660"/>
                        <a:gd name="T65" fmla="*/ 150 h 1680"/>
                        <a:gd name="T66" fmla="*/ 110 w 660"/>
                        <a:gd name="T67" fmla="*/ 202 h 1680"/>
                        <a:gd name="T68" fmla="*/ 89 w 660"/>
                        <a:gd name="T69" fmla="*/ 259 h 1680"/>
                        <a:gd name="T70" fmla="*/ 68 w 660"/>
                        <a:gd name="T71" fmla="*/ 317 h 1680"/>
                        <a:gd name="T72" fmla="*/ 49 w 660"/>
                        <a:gd name="T73" fmla="*/ 384 h 1680"/>
                        <a:gd name="T74" fmla="*/ 34 w 660"/>
                        <a:gd name="T75" fmla="*/ 452 h 1680"/>
                        <a:gd name="T76" fmla="*/ 21 w 660"/>
                        <a:gd name="T77" fmla="*/ 528 h 1680"/>
                        <a:gd name="T78" fmla="*/ 9 w 660"/>
                        <a:gd name="T79" fmla="*/ 605 h 1680"/>
                        <a:gd name="T80" fmla="*/ 2 w 660"/>
                        <a:gd name="T81" fmla="*/ 688 h 1680"/>
                        <a:gd name="T82" fmla="*/ 0 w 660"/>
                        <a:gd name="T83" fmla="*/ 772 h 1680"/>
                        <a:gd name="T84" fmla="*/ 0 w 660"/>
                        <a:gd name="T85" fmla="*/ 859 h 1680"/>
                        <a:gd name="T86" fmla="*/ 0 w 660"/>
                        <a:gd name="T87" fmla="*/ 943 h 1680"/>
                        <a:gd name="T88" fmla="*/ 4 w 660"/>
                        <a:gd name="T89" fmla="*/ 1027 h 1680"/>
                        <a:gd name="T90" fmla="*/ 13 w 660"/>
                        <a:gd name="T91" fmla="*/ 1106 h 1680"/>
                        <a:gd name="T92" fmla="*/ 26 w 660"/>
                        <a:gd name="T93" fmla="*/ 1184 h 1680"/>
                        <a:gd name="T94" fmla="*/ 40 w 660"/>
                        <a:gd name="T95" fmla="*/ 1255 h 1680"/>
                        <a:gd name="T96" fmla="*/ 57 w 660"/>
                        <a:gd name="T97" fmla="*/ 1325 h 1680"/>
                        <a:gd name="T98" fmla="*/ 76 w 660"/>
                        <a:gd name="T99" fmla="*/ 1388 h 1680"/>
                        <a:gd name="T100" fmla="*/ 99 w 660"/>
                        <a:gd name="T101" fmla="*/ 1447 h 1680"/>
                        <a:gd name="T102" fmla="*/ 121 w 660"/>
                        <a:gd name="T103" fmla="*/ 1496 h 1680"/>
                        <a:gd name="T104" fmla="*/ 144 w 660"/>
                        <a:gd name="T105" fmla="*/ 1547 h 1680"/>
                        <a:gd name="T106" fmla="*/ 173 w 660"/>
                        <a:gd name="T107" fmla="*/ 1585 h 1680"/>
                        <a:gd name="T108" fmla="*/ 213 w 660"/>
                        <a:gd name="T109" fmla="*/ 1627 h 1680"/>
                        <a:gd name="T110" fmla="*/ 274 w 660"/>
                        <a:gd name="T111" fmla="*/ 1671 h 1680"/>
                        <a:gd name="T112" fmla="*/ 317 w 660"/>
                        <a:gd name="T113" fmla="*/ 167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0" h="1680">
                          <a:moveTo>
                            <a:pt x="327" y="1680"/>
                          </a:moveTo>
                          <a:lnTo>
                            <a:pt x="342" y="1679"/>
                          </a:lnTo>
                          <a:lnTo>
                            <a:pt x="359" y="1677"/>
                          </a:lnTo>
                          <a:lnTo>
                            <a:pt x="376" y="1671"/>
                          </a:lnTo>
                          <a:lnTo>
                            <a:pt x="393" y="1663"/>
                          </a:lnTo>
                          <a:lnTo>
                            <a:pt x="409" y="1654"/>
                          </a:lnTo>
                          <a:lnTo>
                            <a:pt x="424" y="1641"/>
                          </a:lnTo>
                          <a:lnTo>
                            <a:pt x="439" y="1627"/>
                          </a:lnTo>
                          <a:lnTo>
                            <a:pt x="454" y="1616"/>
                          </a:lnTo>
                          <a:lnTo>
                            <a:pt x="462" y="1604"/>
                          </a:lnTo>
                          <a:lnTo>
                            <a:pt x="468" y="1597"/>
                          </a:lnTo>
                          <a:lnTo>
                            <a:pt x="473" y="1585"/>
                          </a:lnTo>
                          <a:lnTo>
                            <a:pt x="483" y="1578"/>
                          </a:lnTo>
                          <a:lnTo>
                            <a:pt x="488" y="1566"/>
                          </a:lnTo>
                          <a:lnTo>
                            <a:pt x="496" y="1557"/>
                          </a:lnTo>
                          <a:lnTo>
                            <a:pt x="502" y="1547"/>
                          </a:lnTo>
                          <a:lnTo>
                            <a:pt x="509" y="1536"/>
                          </a:lnTo>
                          <a:lnTo>
                            <a:pt x="517" y="1523"/>
                          </a:lnTo>
                          <a:lnTo>
                            <a:pt x="523" y="1511"/>
                          </a:lnTo>
                          <a:lnTo>
                            <a:pt x="528" y="1496"/>
                          </a:lnTo>
                          <a:lnTo>
                            <a:pt x="536" y="1487"/>
                          </a:lnTo>
                          <a:lnTo>
                            <a:pt x="542" y="1475"/>
                          </a:lnTo>
                          <a:lnTo>
                            <a:pt x="549" y="1460"/>
                          </a:lnTo>
                          <a:lnTo>
                            <a:pt x="555" y="1447"/>
                          </a:lnTo>
                          <a:lnTo>
                            <a:pt x="561" y="1435"/>
                          </a:lnTo>
                          <a:lnTo>
                            <a:pt x="566" y="1418"/>
                          </a:lnTo>
                          <a:lnTo>
                            <a:pt x="570" y="1405"/>
                          </a:lnTo>
                          <a:lnTo>
                            <a:pt x="574" y="1388"/>
                          </a:lnTo>
                          <a:lnTo>
                            <a:pt x="582" y="1374"/>
                          </a:lnTo>
                          <a:lnTo>
                            <a:pt x="587" y="1355"/>
                          </a:lnTo>
                          <a:lnTo>
                            <a:pt x="589" y="1340"/>
                          </a:lnTo>
                          <a:lnTo>
                            <a:pt x="595" y="1325"/>
                          </a:lnTo>
                          <a:lnTo>
                            <a:pt x="601" y="1310"/>
                          </a:lnTo>
                          <a:lnTo>
                            <a:pt x="604" y="1291"/>
                          </a:lnTo>
                          <a:lnTo>
                            <a:pt x="608" y="1274"/>
                          </a:lnTo>
                          <a:lnTo>
                            <a:pt x="610" y="1255"/>
                          </a:lnTo>
                          <a:lnTo>
                            <a:pt x="616" y="1238"/>
                          </a:lnTo>
                          <a:lnTo>
                            <a:pt x="620" y="1219"/>
                          </a:lnTo>
                          <a:lnTo>
                            <a:pt x="625" y="1201"/>
                          </a:lnTo>
                          <a:lnTo>
                            <a:pt x="627" y="1184"/>
                          </a:lnTo>
                          <a:lnTo>
                            <a:pt x="631" y="1167"/>
                          </a:lnTo>
                          <a:lnTo>
                            <a:pt x="633" y="1146"/>
                          </a:lnTo>
                          <a:lnTo>
                            <a:pt x="637" y="1127"/>
                          </a:lnTo>
                          <a:lnTo>
                            <a:pt x="639" y="1106"/>
                          </a:lnTo>
                          <a:lnTo>
                            <a:pt x="642" y="1087"/>
                          </a:lnTo>
                          <a:lnTo>
                            <a:pt x="642" y="1068"/>
                          </a:lnTo>
                          <a:lnTo>
                            <a:pt x="646" y="1047"/>
                          </a:lnTo>
                          <a:lnTo>
                            <a:pt x="648" y="1027"/>
                          </a:lnTo>
                          <a:lnTo>
                            <a:pt x="650" y="1008"/>
                          </a:lnTo>
                          <a:lnTo>
                            <a:pt x="650" y="985"/>
                          </a:lnTo>
                          <a:lnTo>
                            <a:pt x="652" y="964"/>
                          </a:lnTo>
                          <a:lnTo>
                            <a:pt x="654" y="943"/>
                          </a:lnTo>
                          <a:lnTo>
                            <a:pt x="656" y="924"/>
                          </a:lnTo>
                          <a:lnTo>
                            <a:pt x="656" y="901"/>
                          </a:lnTo>
                          <a:lnTo>
                            <a:pt x="658" y="880"/>
                          </a:lnTo>
                          <a:lnTo>
                            <a:pt x="658" y="859"/>
                          </a:lnTo>
                          <a:lnTo>
                            <a:pt x="660" y="838"/>
                          </a:lnTo>
                          <a:lnTo>
                            <a:pt x="658" y="816"/>
                          </a:lnTo>
                          <a:lnTo>
                            <a:pt x="658" y="795"/>
                          </a:lnTo>
                          <a:lnTo>
                            <a:pt x="656" y="772"/>
                          </a:lnTo>
                          <a:lnTo>
                            <a:pt x="656" y="751"/>
                          </a:lnTo>
                          <a:lnTo>
                            <a:pt x="654" y="730"/>
                          </a:lnTo>
                          <a:lnTo>
                            <a:pt x="652" y="711"/>
                          </a:lnTo>
                          <a:lnTo>
                            <a:pt x="650" y="688"/>
                          </a:lnTo>
                          <a:lnTo>
                            <a:pt x="650" y="669"/>
                          </a:lnTo>
                          <a:lnTo>
                            <a:pt x="648" y="646"/>
                          </a:lnTo>
                          <a:lnTo>
                            <a:pt x="646" y="625"/>
                          </a:lnTo>
                          <a:lnTo>
                            <a:pt x="642" y="605"/>
                          </a:lnTo>
                          <a:lnTo>
                            <a:pt x="642" y="587"/>
                          </a:lnTo>
                          <a:lnTo>
                            <a:pt x="639" y="568"/>
                          </a:lnTo>
                          <a:lnTo>
                            <a:pt x="637" y="549"/>
                          </a:lnTo>
                          <a:lnTo>
                            <a:pt x="633" y="528"/>
                          </a:lnTo>
                          <a:lnTo>
                            <a:pt x="631" y="509"/>
                          </a:lnTo>
                          <a:lnTo>
                            <a:pt x="627" y="490"/>
                          </a:lnTo>
                          <a:lnTo>
                            <a:pt x="625" y="471"/>
                          </a:lnTo>
                          <a:lnTo>
                            <a:pt x="620" y="452"/>
                          </a:lnTo>
                          <a:lnTo>
                            <a:pt x="616" y="435"/>
                          </a:lnTo>
                          <a:lnTo>
                            <a:pt x="610" y="416"/>
                          </a:lnTo>
                          <a:lnTo>
                            <a:pt x="608" y="401"/>
                          </a:lnTo>
                          <a:lnTo>
                            <a:pt x="604" y="384"/>
                          </a:lnTo>
                          <a:lnTo>
                            <a:pt x="601" y="367"/>
                          </a:lnTo>
                          <a:lnTo>
                            <a:pt x="595" y="350"/>
                          </a:lnTo>
                          <a:lnTo>
                            <a:pt x="589" y="335"/>
                          </a:lnTo>
                          <a:lnTo>
                            <a:pt x="587" y="317"/>
                          </a:lnTo>
                          <a:lnTo>
                            <a:pt x="582" y="302"/>
                          </a:lnTo>
                          <a:lnTo>
                            <a:pt x="574" y="285"/>
                          </a:lnTo>
                          <a:lnTo>
                            <a:pt x="570" y="272"/>
                          </a:lnTo>
                          <a:lnTo>
                            <a:pt x="566" y="259"/>
                          </a:lnTo>
                          <a:lnTo>
                            <a:pt x="561" y="245"/>
                          </a:lnTo>
                          <a:lnTo>
                            <a:pt x="555" y="230"/>
                          </a:lnTo>
                          <a:lnTo>
                            <a:pt x="549" y="215"/>
                          </a:lnTo>
                          <a:lnTo>
                            <a:pt x="542" y="202"/>
                          </a:lnTo>
                          <a:lnTo>
                            <a:pt x="536" y="188"/>
                          </a:lnTo>
                          <a:lnTo>
                            <a:pt x="528" y="175"/>
                          </a:lnTo>
                          <a:lnTo>
                            <a:pt x="523" y="164"/>
                          </a:lnTo>
                          <a:lnTo>
                            <a:pt x="517" y="150"/>
                          </a:lnTo>
                          <a:lnTo>
                            <a:pt x="509" y="143"/>
                          </a:lnTo>
                          <a:lnTo>
                            <a:pt x="502" y="127"/>
                          </a:lnTo>
                          <a:lnTo>
                            <a:pt x="496" y="118"/>
                          </a:lnTo>
                          <a:lnTo>
                            <a:pt x="488" y="106"/>
                          </a:lnTo>
                          <a:lnTo>
                            <a:pt x="483" y="99"/>
                          </a:lnTo>
                          <a:lnTo>
                            <a:pt x="473" y="89"/>
                          </a:lnTo>
                          <a:lnTo>
                            <a:pt x="468" y="80"/>
                          </a:lnTo>
                          <a:lnTo>
                            <a:pt x="462" y="70"/>
                          </a:lnTo>
                          <a:lnTo>
                            <a:pt x="454" y="63"/>
                          </a:lnTo>
                          <a:lnTo>
                            <a:pt x="439" y="48"/>
                          </a:lnTo>
                          <a:lnTo>
                            <a:pt x="424" y="34"/>
                          </a:lnTo>
                          <a:lnTo>
                            <a:pt x="409" y="23"/>
                          </a:lnTo>
                          <a:lnTo>
                            <a:pt x="393" y="15"/>
                          </a:lnTo>
                          <a:lnTo>
                            <a:pt x="376" y="6"/>
                          </a:lnTo>
                          <a:lnTo>
                            <a:pt x="359" y="2"/>
                          </a:lnTo>
                          <a:lnTo>
                            <a:pt x="342" y="0"/>
                          </a:lnTo>
                          <a:lnTo>
                            <a:pt x="327" y="0"/>
                          </a:lnTo>
                          <a:lnTo>
                            <a:pt x="317" y="0"/>
                          </a:lnTo>
                          <a:lnTo>
                            <a:pt x="308" y="0"/>
                          </a:lnTo>
                          <a:lnTo>
                            <a:pt x="300" y="0"/>
                          </a:lnTo>
                          <a:lnTo>
                            <a:pt x="291" y="2"/>
                          </a:lnTo>
                          <a:lnTo>
                            <a:pt x="274" y="6"/>
                          </a:lnTo>
                          <a:lnTo>
                            <a:pt x="258" y="15"/>
                          </a:lnTo>
                          <a:lnTo>
                            <a:pt x="241" y="23"/>
                          </a:lnTo>
                          <a:lnTo>
                            <a:pt x="226" y="34"/>
                          </a:lnTo>
                          <a:lnTo>
                            <a:pt x="213" y="48"/>
                          </a:lnTo>
                          <a:lnTo>
                            <a:pt x="198" y="63"/>
                          </a:lnTo>
                          <a:lnTo>
                            <a:pt x="188" y="70"/>
                          </a:lnTo>
                          <a:lnTo>
                            <a:pt x="180" y="80"/>
                          </a:lnTo>
                          <a:lnTo>
                            <a:pt x="173" y="89"/>
                          </a:lnTo>
                          <a:lnTo>
                            <a:pt x="167" y="99"/>
                          </a:lnTo>
                          <a:lnTo>
                            <a:pt x="160" y="106"/>
                          </a:lnTo>
                          <a:lnTo>
                            <a:pt x="152" y="118"/>
                          </a:lnTo>
                          <a:lnTo>
                            <a:pt x="144" y="127"/>
                          </a:lnTo>
                          <a:lnTo>
                            <a:pt x="140" y="143"/>
                          </a:lnTo>
                          <a:lnTo>
                            <a:pt x="133" y="150"/>
                          </a:lnTo>
                          <a:lnTo>
                            <a:pt x="127" y="164"/>
                          </a:lnTo>
                          <a:lnTo>
                            <a:pt x="121" y="175"/>
                          </a:lnTo>
                          <a:lnTo>
                            <a:pt x="116" y="188"/>
                          </a:lnTo>
                          <a:lnTo>
                            <a:pt x="110" y="202"/>
                          </a:lnTo>
                          <a:lnTo>
                            <a:pt x="104" y="215"/>
                          </a:lnTo>
                          <a:lnTo>
                            <a:pt x="99" y="230"/>
                          </a:lnTo>
                          <a:lnTo>
                            <a:pt x="93" y="245"/>
                          </a:lnTo>
                          <a:lnTo>
                            <a:pt x="89" y="259"/>
                          </a:lnTo>
                          <a:lnTo>
                            <a:pt x="82" y="272"/>
                          </a:lnTo>
                          <a:lnTo>
                            <a:pt x="76" y="285"/>
                          </a:lnTo>
                          <a:lnTo>
                            <a:pt x="74" y="302"/>
                          </a:lnTo>
                          <a:lnTo>
                            <a:pt x="68" y="317"/>
                          </a:lnTo>
                          <a:lnTo>
                            <a:pt x="63" y="335"/>
                          </a:lnTo>
                          <a:lnTo>
                            <a:pt x="57" y="350"/>
                          </a:lnTo>
                          <a:lnTo>
                            <a:pt x="53" y="367"/>
                          </a:lnTo>
                          <a:lnTo>
                            <a:pt x="49" y="384"/>
                          </a:lnTo>
                          <a:lnTo>
                            <a:pt x="44" y="401"/>
                          </a:lnTo>
                          <a:lnTo>
                            <a:pt x="40" y="416"/>
                          </a:lnTo>
                          <a:lnTo>
                            <a:pt x="38" y="435"/>
                          </a:lnTo>
                          <a:lnTo>
                            <a:pt x="34" y="452"/>
                          </a:lnTo>
                          <a:lnTo>
                            <a:pt x="30" y="471"/>
                          </a:lnTo>
                          <a:lnTo>
                            <a:pt x="26" y="490"/>
                          </a:lnTo>
                          <a:lnTo>
                            <a:pt x="25" y="509"/>
                          </a:lnTo>
                          <a:lnTo>
                            <a:pt x="21" y="528"/>
                          </a:lnTo>
                          <a:lnTo>
                            <a:pt x="17" y="549"/>
                          </a:lnTo>
                          <a:lnTo>
                            <a:pt x="13" y="568"/>
                          </a:lnTo>
                          <a:lnTo>
                            <a:pt x="13" y="587"/>
                          </a:lnTo>
                          <a:lnTo>
                            <a:pt x="9" y="605"/>
                          </a:lnTo>
                          <a:lnTo>
                            <a:pt x="7" y="625"/>
                          </a:lnTo>
                          <a:lnTo>
                            <a:pt x="4" y="646"/>
                          </a:lnTo>
                          <a:lnTo>
                            <a:pt x="4" y="669"/>
                          </a:lnTo>
                          <a:lnTo>
                            <a:pt x="2" y="688"/>
                          </a:lnTo>
                          <a:lnTo>
                            <a:pt x="2" y="711"/>
                          </a:lnTo>
                          <a:lnTo>
                            <a:pt x="0" y="730"/>
                          </a:lnTo>
                          <a:lnTo>
                            <a:pt x="0" y="751"/>
                          </a:lnTo>
                          <a:lnTo>
                            <a:pt x="0" y="772"/>
                          </a:lnTo>
                          <a:lnTo>
                            <a:pt x="0" y="795"/>
                          </a:lnTo>
                          <a:lnTo>
                            <a:pt x="0" y="816"/>
                          </a:lnTo>
                          <a:lnTo>
                            <a:pt x="0" y="838"/>
                          </a:lnTo>
                          <a:lnTo>
                            <a:pt x="0" y="859"/>
                          </a:lnTo>
                          <a:lnTo>
                            <a:pt x="0" y="880"/>
                          </a:lnTo>
                          <a:lnTo>
                            <a:pt x="0" y="901"/>
                          </a:lnTo>
                          <a:lnTo>
                            <a:pt x="0" y="924"/>
                          </a:lnTo>
                          <a:lnTo>
                            <a:pt x="0" y="943"/>
                          </a:lnTo>
                          <a:lnTo>
                            <a:pt x="2" y="964"/>
                          </a:lnTo>
                          <a:lnTo>
                            <a:pt x="2" y="985"/>
                          </a:lnTo>
                          <a:lnTo>
                            <a:pt x="4" y="1008"/>
                          </a:lnTo>
                          <a:lnTo>
                            <a:pt x="4" y="1027"/>
                          </a:lnTo>
                          <a:lnTo>
                            <a:pt x="7" y="1047"/>
                          </a:lnTo>
                          <a:lnTo>
                            <a:pt x="9" y="1068"/>
                          </a:lnTo>
                          <a:lnTo>
                            <a:pt x="13" y="1087"/>
                          </a:lnTo>
                          <a:lnTo>
                            <a:pt x="13" y="1106"/>
                          </a:lnTo>
                          <a:lnTo>
                            <a:pt x="17" y="1127"/>
                          </a:lnTo>
                          <a:lnTo>
                            <a:pt x="21" y="1146"/>
                          </a:lnTo>
                          <a:lnTo>
                            <a:pt x="25" y="1167"/>
                          </a:lnTo>
                          <a:lnTo>
                            <a:pt x="26" y="1184"/>
                          </a:lnTo>
                          <a:lnTo>
                            <a:pt x="30" y="1201"/>
                          </a:lnTo>
                          <a:lnTo>
                            <a:pt x="34" y="1219"/>
                          </a:lnTo>
                          <a:lnTo>
                            <a:pt x="38" y="1238"/>
                          </a:lnTo>
                          <a:lnTo>
                            <a:pt x="40" y="1255"/>
                          </a:lnTo>
                          <a:lnTo>
                            <a:pt x="44" y="1274"/>
                          </a:lnTo>
                          <a:lnTo>
                            <a:pt x="49" y="1291"/>
                          </a:lnTo>
                          <a:lnTo>
                            <a:pt x="53" y="1310"/>
                          </a:lnTo>
                          <a:lnTo>
                            <a:pt x="57" y="1325"/>
                          </a:lnTo>
                          <a:lnTo>
                            <a:pt x="63" y="1340"/>
                          </a:lnTo>
                          <a:lnTo>
                            <a:pt x="68" y="1355"/>
                          </a:lnTo>
                          <a:lnTo>
                            <a:pt x="74" y="1374"/>
                          </a:lnTo>
                          <a:lnTo>
                            <a:pt x="76" y="1388"/>
                          </a:lnTo>
                          <a:lnTo>
                            <a:pt x="82" y="1405"/>
                          </a:lnTo>
                          <a:lnTo>
                            <a:pt x="89" y="1418"/>
                          </a:lnTo>
                          <a:lnTo>
                            <a:pt x="93" y="1435"/>
                          </a:lnTo>
                          <a:lnTo>
                            <a:pt x="99" y="1447"/>
                          </a:lnTo>
                          <a:lnTo>
                            <a:pt x="104" y="1460"/>
                          </a:lnTo>
                          <a:lnTo>
                            <a:pt x="110" y="1475"/>
                          </a:lnTo>
                          <a:lnTo>
                            <a:pt x="116" y="1487"/>
                          </a:lnTo>
                          <a:lnTo>
                            <a:pt x="121" y="1496"/>
                          </a:lnTo>
                          <a:lnTo>
                            <a:pt x="127" y="1511"/>
                          </a:lnTo>
                          <a:lnTo>
                            <a:pt x="133" y="1523"/>
                          </a:lnTo>
                          <a:lnTo>
                            <a:pt x="140" y="1536"/>
                          </a:lnTo>
                          <a:lnTo>
                            <a:pt x="144" y="1547"/>
                          </a:lnTo>
                          <a:lnTo>
                            <a:pt x="152" y="1557"/>
                          </a:lnTo>
                          <a:lnTo>
                            <a:pt x="160" y="1566"/>
                          </a:lnTo>
                          <a:lnTo>
                            <a:pt x="167" y="1578"/>
                          </a:lnTo>
                          <a:lnTo>
                            <a:pt x="173" y="1585"/>
                          </a:lnTo>
                          <a:lnTo>
                            <a:pt x="180" y="1597"/>
                          </a:lnTo>
                          <a:lnTo>
                            <a:pt x="188" y="1604"/>
                          </a:lnTo>
                          <a:lnTo>
                            <a:pt x="198" y="1616"/>
                          </a:lnTo>
                          <a:lnTo>
                            <a:pt x="213" y="1627"/>
                          </a:lnTo>
                          <a:lnTo>
                            <a:pt x="226" y="1641"/>
                          </a:lnTo>
                          <a:lnTo>
                            <a:pt x="241" y="1654"/>
                          </a:lnTo>
                          <a:lnTo>
                            <a:pt x="258" y="1663"/>
                          </a:lnTo>
                          <a:lnTo>
                            <a:pt x="274" y="1671"/>
                          </a:lnTo>
                          <a:lnTo>
                            <a:pt x="291" y="1677"/>
                          </a:lnTo>
                          <a:lnTo>
                            <a:pt x="300" y="1677"/>
                          </a:lnTo>
                          <a:lnTo>
                            <a:pt x="308" y="1679"/>
                          </a:lnTo>
                          <a:lnTo>
                            <a:pt x="317" y="1679"/>
                          </a:lnTo>
                          <a:lnTo>
                            <a:pt x="327" y="1680"/>
                          </a:lnTo>
                          <a:lnTo>
                            <a:pt x="327" y="16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73" name="Freeform 33"/>
                    <p:cNvSpPr>
                      <a:spLocks/>
                    </p:cNvSpPr>
                    <p:nvPr>
                      <p:custDataLst>
                        <p:tags r:id="rId5"/>
                      </p:custDataLst>
                    </p:nvPr>
                  </p:nvSpPr>
                  <p:spPr bwMode="auto">
                    <a:xfrm>
                      <a:off x="10274301" y="8772525"/>
                      <a:ext cx="284163" cy="809625"/>
                    </a:xfrm>
                    <a:custGeom>
                      <a:avLst/>
                      <a:gdLst>
                        <a:gd name="T0" fmla="*/ 221 w 357"/>
                        <a:gd name="T1" fmla="*/ 1002 h 1019"/>
                        <a:gd name="T2" fmla="*/ 251 w 357"/>
                        <a:gd name="T3" fmla="*/ 967 h 1019"/>
                        <a:gd name="T4" fmla="*/ 281 w 357"/>
                        <a:gd name="T5" fmla="*/ 914 h 1019"/>
                        <a:gd name="T6" fmla="*/ 304 w 357"/>
                        <a:gd name="T7" fmla="*/ 859 h 1019"/>
                        <a:gd name="T8" fmla="*/ 316 w 357"/>
                        <a:gd name="T9" fmla="*/ 821 h 1019"/>
                        <a:gd name="T10" fmla="*/ 325 w 357"/>
                        <a:gd name="T11" fmla="*/ 781 h 1019"/>
                        <a:gd name="T12" fmla="*/ 335 w 357"/>
                        <a:gd name="T13" fmla="*/ 739 h 1019"/>
                        <a:gd name="T14" fmla="*/ 340 w 357"/>
                        <a:gd name="T15" fmla="*/ 694 h 1019"/>
                        <a:gd name="T16" fmla="*/ 348 w 357"/>
                        <a:gd name="T17" fmla="*/ 646 h 1019"/>
                        <a:gd name="T18" fmla="*/ 352 w 357"/>
                        <a:gd name="T19" fmla="*/ 597 h 1019"/>
                        <a:gd name="T20" fmla="*/ 356 w 357"/>
                        <a:gd name="T21" fmla="*/ 545 h 1019"/>
                        <a:gd name="T22" fmla="*/ 356 w 357"/>
                        <a:gd name="T23" fmla="*/ 496 h 1019"/>
                        <a:gd name="T24" fmla="*/ 354 w 357"/>
                        <a:gd name="T25" fmla="*/ 443 h 1019"/>
                        <a:gd name="T26" fmla="*/ 352 w 357"/>
                        <a:gd name="T27" fmla="*/ 393 h 1019"/>
                        <a:gd name="T28" fmla="*/ 344 w 357"/>
                        <a:gd name="T29" fmla="*/ 346 h 1019"/>
                        <a:gd name="T30" fmla="*/ 338 w 357"/>
                        <a:gd name="T31" fmla="*/ 300 h 1019"/>
                        <a:gd name="T32" fmla="*/ 331 w 357"/>
                        <a:gd name="T33" fmla="*/ 257 h 1019"/>
                        <a:gd name="T34" fmla="*/ 319 w 357"/>
                        <a:gd name="T35" fmla="*/ 215 h 1019"/>
                        <a:gd name="T36" fmla="*/ 310 w 357"/>
                        <a:gd name="T37" fmla="*/ 177 h 1019"/>
                        <a:gd name="T38" fmla="*/ 298 w 357"/>
                        <a:gd name="T39" fmla="*/ 141 h 1019"/>
                        <a:gd name="T40" fmla="*/ 281 w 357"/>
                        <a:gd name="T41" fmla="*/ 99 h 1019"/>
                        <a:gd name="T42" fmla="*/ 251 w 357"/>
                        <a:gd name="T43" fmla="*/ 49 h 1019"/>
                        <a:gd name="T44" fmla="*/ 221 w 357"/>
                        <a:gd name="T45" fmla="*/ 15 h 1019"/>
                        <a:gd name="T46" fmla="*/ 169 w 357"/>
                        <a:gd name="T47" fmla="*/ 0 h 1019"/>
                        <a:gd name="T48" fmla="*/ 131 w 357"/>
                        <a:gd name="T49" fmla="*/ 15 h 1019"/>
                        <a:gd name="T50" fmla="*/ 99 w 357"/>
                        <a:gd name="T51" fmla="*/ 49 h 1019"/>
                        <a:gd name="T52" fmla="*/ 67 w 357"/>
                        <a:gd name="T53" fmla="*/ 99 h 1019"/>
                        <a:gd name="T54" fmla="*/ 51 w 357"/>
                        <a:gd name="T55" fmla="*/ 141 h 1019"/>
                        <a:gd name="T56" fmla="*/ 40 w 357"/>
                        <a:gd name="T57" fmla="*/ 177 h 1019"/>
                        <a:gd name="T58" fmla="*/ 30 w 357"/>
                        <a:gd name="T59" fmla="*/ 215 h 1019"/>
                        <a:gd name="T60" fmla="*/ 21 w 357"/>
                        <a:gd name="T61" fmla="*/ 257 h 1019"/>
                        <a:gd name="T62" fmla="*/ 13 w 357"/>
                        <a:gd name="T63" fmla="*/ 300 h 1019"/>
                        <a:gd name="T64" fmla="*/ 6 w 357"/>
                        <a:gd name="T65" fmla="*/ 346 h 1019"/>
                        <a:gd name="T66" fmla="*/ 2 w 357"/>
                        <a:gd name="T67" fmla="*/ 393 h 1019"/>
                        <a:gd name="T68" fmla="*/ 0 w 357"/>
                        <a:gd name="T69" fmla="*/ 443 h 1019"/>
                        <a:gd name="T70" fmla="*/ 0 w 357"/>
                        <a:gd name="T71" fmla="*/ 496 h 1019"/>
                        <a:gd name="T72" fmla="*/ 0 w 357"/>
                        <a:gd name="T73" fmla="*/ 545 h 1019"/>
                        <a:gd name="T74" fmla="*/ 0 w 357"/>
                        <a:gd name="T75" fmla="*/ 597 h 1019"/>
                        <a:gd name="T76" fmla="*/ 4 w 357"/>
                        <a:gd name="T77" fmla="*/ 646 h 1019"/>
                        <a:gd name="T78" fmla="*/ 9 w 357"/>
                        <a:gd name="T79" fmla="*/ 694 h 1019"/>
                        <a:gd name="T80" fmla="*/ 15 w 357"/>
                        <a:gd name="T81" fmla="*/ 739 h 1019"/>
                        <a:gd name="T82" fmla="*/ 25 w 357"/>
                        <a:gd name="T83" fmla="*/ 781 h 1019"/>
                        <a:gd name="T84" fmla="*/ 34 w 357"/>
                        <a:gd name="T85" fmla="*/ 821 h 1019"/>
                        <a:gd name="T86" fmla="*/ 46 w 357"/>
                        <a:gd name="T87" fmla="*/ 859 h 1019"/>
                        <a:gd name="T88" fmla="*/ 67 w 357"/>
                        <a:gd name="T89" fmla="*/ 914 h 1019"/>
                        <a:gd name="T90" fmla="*/ 99 w 357"/>
                        <a:gd name="T91" fmla="*/ 967 h 1019"/>
                        <a:gd name="T92" fmla="*/ 131 w 357"/>
                        <a:gd name="T93" fmla="*/ 1002 h 1019"/>
                        <a:gd name="T94" fmla="*/ 169 w 357"/>
                        <a:gd name="T95" fmla="*/ 1017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1019">
                          <a:moveTo>
                            <a:pt x="179" y="1019"/>
                          </a:moveTo>
                          <a:lnTo>
                            <a:pt x="194" y="1015"/>
                          </a:lnTo>
                          <a:lnTo>
                            <a:pt x="211" y="1005"/>
                          </a:lnTo>
                          <a:lnTo>
                            <a:pt x="221" y="1002"/>
                          </a:lnTo>
                          <a:lnTo>
                            <a:pt x="228" y="994"/>
                          </a:lnTo>
                          <a:lnTo>
                            <a:pt x="236" y="986"/>
                          </a:lnTo>
                          <a:lnTo>
                            <a:pt x="245" y="977"/>
                          </a:lnTo>
                          <a:lnTo>
                            <a:pt x="251" y="967"/>
                          </a:lnTo>
                          <a:lnTo>
                            <a:pt x="260" y="954"/>
                          </a:lnTo>
                          <a:lnTo>
                            <a:pt x="266" y="943"/>
                          </a:lnTo>
                          <a:lnTo>
                            <a:pt x="276" y="929"/>
                          </a:lnTo>
                          <a:lnTo>
                            <a:pt x="281" y="914"/>
                          </a:lnTo>
                          <a:lnTo>
                            <a:pt x="289" y="899"/>
                          </a:lnTo>
                          <a:lnTo>
                            <a:pt x="297" y="884"/>
                          </a:lnTo>
                          <a:lnTo>
                            <a:pt x="302" y="867"/>
                          </a:lnTo>
                          <a:lnTo>
                            <a:pt x="304" y="859"/>
                          </a:lnTo>
                          <a:lnTo>
                            <a:pt x="308" y="848"/>
                          </a:lnTo>
                          <a:lnTo>
                            <a:pt x="310" y="840"/>
                          </a:lnTo>
                          <a:lnTo>
                            <a:pt x="314" y="829"/>
                          </a:lnTo>
                          <a:lnTo>
                            <a:pt x="316" y="821"/>
                          </a:lnTo>
                          <a:lnTo>
                            <a:pt x="318" y="810"/>
                          </a:lnTo>
                          <a:lnTo>
                            <a:pt x="319" y="802"/>
                          </a:lnTo>
                          <a:lnTo>
                            <a:pt x="323" y="793"/>
                          </a:lnTo>
                          <a:lnTo>
                            <a:pt x="325" y="781"/>
                          </a:lnTo>
                          <a:lnTo>
                            <a:pt x="329" y="770"/>
                          </a:lnTo>
                          <a:lnTo>
                            <a:pt x="331" y="758"/>
                          </a:lnTo>
                          <a:lnTo>
                            <a:pt x="335" y="749"/>
                          </a:lnTo>
                          <a:lnTo>
                            <a:pt x="335" y="739"/>
                          </a:lnTo>
                          <a:lnTo>
                            <a:pt x="337" y="726"/>
                          </a:lnTo>
                          <a:lnTo>
                            <a:pt x="338" y="717"/>
                          </a:lnTo>
                          <a:lnTo>
                            <a:pt x="340" y="705"/>
                          </a:lnTo>
                          <a:lnTo>
                            <a:pt x="340" y="694"/>
                          </a:lnTo>
                          <a:lnTo>
                            <a:pt x="342" y="684"/>
                          </a:lnTo>
                          <a:lnTo>
                            <a:pt x="344" y="669"/>
                          </a:lnTo>
                          <a:lnTo>
                            <a:pt x="346" y="660"/>
                          </a:lnTo>
                          <a:lnTo>
                            <a:pt x="348" y="646"/>
                          </a:lnTo>
                          <a:lnTo>
                            <a:pt x="350" y="635"/>
                          </a:lnTo>
                          <a:lnTo>
                            <a:pt x="352" y="621"/>
                          </a:lnTo>
                          <a:lnTo>
                            <a:pt x="352" y="612"/>
                          </a:lnTo>
                          <a:lnTo>
                            <a:pt x="352" y="597"/>
                          </a:lnTo>
                          <a:lnTo>
                            <a:pt x="354" y="585"/>
                          </a:lnTo>
                          <a:lnTo>
                            <a:pt x="354" y="572"/>
                          </a:lnTo>
                          <a:lnTo>
                            <a:pt x="356" y="561"/>
                          </a:lnTo>
                          <a:lnTo>
                            <a:pt x="356" y="545"/>
                          </a:lnTo>
                          <a:lnTo>
                            <a:pt x="356" y="536"/>
                          </a:lnTo>
                          <a:lnTo>
                            <a:pt x="356" y="523"/>
                          </a:lnTo>
                          <a:lnTo>
                            <a:pt x="357" y="509"/>
                          </a:lnTo>
                          <a:lnTo>
                            <a:pt x="356" y="496"/>
                          </a:lnTo>
                          <a:lnTo>
                            <a:pt x="356" y="483"/>
                          </a:lnTo>
                          <a:lnTo>
                            <a:pt x="356" y="471"/>
                          </a:lnTo>
                          <a:lnTo>
                            <a:pt x="356" y="458"/>
                          </a:lnTo>
                          <a:lnTo>
                            <a:pt x="354" y="443"/>
                          </a:lnTo>
                          <a:lnTo>
                            <a:pt x="354" y="431"/>
                          </a:lnTo>
                          <a:lnTo>
                            <a:pt x="352" y="418"/>
                          </a:lnTo>
                          <a:lnTo>
                            <a:pt x="352" y="407"/>
                          </a:lnTo>
                          <a:lnTo>
                            <a:pt x="352" y="393"/>
                          </a:lnTo>
                          <a:lnTo>
                            <a:pt x="350" y="382"/>
                          </a:lnTo>
                          <a:lnTo>
                            <a:pt x="348" y="369"/>
                          </a:lnTo>
                          <a:lnTo>
                            <a:pt x="346" y="359"/>
                          </a:lnTo>
                          <a:lnTo>
                            <a:pt x="344" y="346"/>
                          </a:lnTo>
                          <a:lnTo>
                            <a:pt x="342" y="334"/>
                          </a:lnTo>
                          <a:lnTo>
                            <a:pt x="340" y="321"/>
                          </a:lnTo>
                          <a:lnTo>
                            <a:pt x="340" y="312"/>
                          </a:lnTo>
                          <a:lnTo>
                            <a:pt x="338" y="300"/>
                          </a:lnTo>
                          <a:lnTo>
                            <a:pt x="337" y="289"/>
                          </a:lnTo>
                          <a:lnTo>
                            <a:pt x="335" y="276"/>
                          </a:lnTo>
                          <a:lnTo>
                            <a:pt x="335" y="266"/>
                          </a:lnTo>
                          <a:lnTo>
                            <a:pt x="331" y="257"/>
                          </a:lnTo>
                          <a:lnTo>
                            <a:pt x="329" y="243"/>
                          </a:lnTo>
                          <a:lnTo>
                            <a:pt x="325" y="236"/>
                          </a:lnTo>
                          <a:lnTo>
                            <a:pt x="323" y="224"/>
                          </a:lnTo>
                          <a:lnTo>
                            <a:pt x="319" y="215"/>
                          </a:lnTo>
                          <a:lnTo>
                            <a:pt x="318" y="205"/>
                          </a:lnTo>
                          <a:lnTo>
                            <a:pt x="316" y="196"/>
                          </a:lnTo>
                          <a:lnTo>
                            <a:pt x="314" y="186"/>
                          </a:lnTo>
                          <a:lnTo>
                            <a:pt x="310" y="177"/>
                          </a:lnTo>
                          <a:lnTo>
                            <a:pt x="308" y="167"/>
                          </a:lnTo>
                          <a:lnTo>
                            <a:pt x="304" y="158"/>
                          </a:lnTo>
                          <a:lnTo>
                            <a:pt x="302" y="152"/>
                          </a:lnTo>
                          <a:lnTo>
                            <a:pt x="298" y="141"/>
                          </a:lnTo>
                          <a:lnTo>
                            <a:pt x="297" y="133"/>
                          </a:lnTo>
                          <a:lnTo>
                            <a:pt x="293" y="123"/>
                          </a:lnTo>
                          <a:lnTo>
                            <a:pt x="289" y="116"/>
                          </a:lnTo>
                          <a:lnTo>
                            <a:pt x="281" y="99"/>
                          </a:lnTo>
                          <a:lnTo>
                            <a:pt x="276" y="85"/>
                          </a:lnTo>
                          <a:lnTo>
                            <a:pt x="266" y="72"/>
                          </a:lnTo>
                          <a:lnTo>
                            <a:pt x="260" y="61"/>
                          </a:lnTo>
                          <a:lnTo>
                            <a:pt x="251" y="49"/>
                          </a:lnTo>
                          <a:lnTo>
                            <a:pt x="245" y="40"/>
                          </a:lnTo>
                          <a:lnTo>
                            <a:pt x="236" y="30"/>
                          </a:lnTo>
                          <a:lnTo>
                            <a:pt x="228" y="23"/>
                          </a:lnTo>
                          <a:lnTo>
                            <a:pt x="221" y="15"/>
                          </a:lnTo>
                          <a:lnTo>
                            <a:pt x="211" y="9"/>
                          </a:lnTo>
                          <a:lnTo>
                            <a:pt x="194" y="2"/>
                          </a:lnTo>
                          <a:lnTo>
                            <a:pt x="179" y="0"/>
                          </a:lnTo>
                          <a:lnTo>
                            <a:pt x="169" y="0"/>
                          </a:lnTo>
                          <a:lnTo>
                            <a:pt x="160" y="2"/>
                          </a:lnTo>
                          <a:lnTo>
                            <a:pt x="150" y="6"/>
                          </a:lnTo>
                          <a:lnTo>
                            <a:pt x="141" y="9"/>
                          </a:lnTo>
                          <a:lnTo>
                            <a:pt x="131" y="15"/>
                          </a:lnTo>
                          <a:lnTo>
                            <a:pt x="122" y="23"/>
                          </a:lnTo>
                          <a:lnTo>
                            <a:pt x="116" y="30"/>
                          </a:lnTo>
                          <a:lnTo>
                            <a:pt x="106" y="40"/>
                          </a:lnTo>
                          <a:lnTo>
                            <a:pt x="99" y="49"/>
                          </a:lnTo>
                          <a:lnTo>
                            <a:pt x="89" y="61"/>
                          </a:lnTo>
                          <a:lnTo>
                            <a:pt x="82" y="72"/>
                          </a:lnTo>
                          <a:lnTo>
                            <a:pt x="76" y="85"/>
                          </a:lnTo>
                          <a:lnTo>
                            <a:pt x="67" y="99"/>
                          </a:lnTo>
                          <a:lnTo>
                            <a:pt x="63" y="116"/>
                          </a:lnTo>
                          <a:lnTo>
                            <a:pt x="59" y="123"/>
                          </a:lnTo>
                          <a:lnTo>
                            <a:pt x="55" y="133"/>
                          </a:lnTo>
                          <a:lnTo>
                            <a:pt x="51" y="141"/>
                          </a:lnTo>
                          <a:lnTo>
                            <a:pt x="49" y="152"/>
                          </a:lnTo>
                          <a:lnTo>
                            <a:pt x="46" y="158"/>
                          </a:lnTo>
                          <a:lnTo>
                            <a:pt x="44" y="167"/>
                          </a:lnTo>
                          <a:lnTo>
                            <a:pt x="40" y="177"/>
                          </a:lnTo>
                          <a:lnTo>
                            <a:pt x="38" y="186"/>
                          </a:lnTo>
                          <a:lnTo>
                            <a:pt x="34" y="196"/>
                          </a:lnTo>
                          <a:lnTo>
                            <a:pt x="32" y="205"/>
                          </a:lnTo>
                          <a:lnTo>
                            <a:pt x="30" y="215"/>
                          </a:lnTo>
                          <a:lnTo>
                            <a:pt x="29" y="224"/>
                          </a:lnTo>
                          <a:lnTo>
                            <a:pt x="25" y="236"/>
                          </a:lnTo>
                          <a:lnTo>
                            <a:pt x="23" y="243"/>
                          </a:lnTo>
                          <a:lnTo>
                            <a:pt x="21" y="257"/>
                          </a:lnTo>
                          <a:lnTo>
                            <a:pt x="19" y="266"/>
                          </a:lnTo>
                          <a:lnTo>
                            <a:pt x="15" y="276"/>
                          </a:lnTo>
                          <a:lnTo>
                            <a:pt x="15" y="289"/>
                          </a:lnTo>
                          <a:lnTo>
                            <a:pt x="13" y="300"/>
                          </a:lnTo>
                          <a:lnTo>
                            <a:pt x="13" y="312"/>
                          </a:lnTo>
                          <a:lnTo>
                            <a:pt x="9" y="321"/>
                          </a:lnTo>
                          <a:lnTo>
                            <a:pt x="8" y="334"/>
                          </a:lnTo>
                          <a:lnTo>
                            <a:pt x="6" y="346"/>
                          </a:lnTo>
                          <a:lnTo>
                            <a:pt x="6" y="359"/>
                          </a:lnTo>
                          <a:lnTo>
                            <a:pt x="4" y="369"/>
                          </a:lnTo>
                          <a:lnTo>
                            <a:pt x="2" y="382"/>
                          </a:lnTo>
                          <a:lnTo>
                            <a:pt x="2" y="393"/>
                          </a:lnTo>
                          <a:lnTo>
                            <a:pt x="2" y="407"/>
                          </a:lnTo>
                          <a:lnTo>
                            <a:pt x="0" y="418"/>
                          </a:lnTo>
                          <a:lnTo>
                            <a:pt x="0" y="431"/>
                          </a:lnTo>
                          <a:lnTo>
                            <a:pt x="0" y="443"/>
                          </a:lnTo>
                          <a:lnTo>
                            <a:pt x="0" y="458"/>
                          </a:lnTo>
                          <a:lnTo>
                            <a:pt x="0" y="471"/>
                          </a:lnTo>
                          <a:lnTo>
                            <a:pt x="0" y="483"/>
                          </a:lnTo>
                          <a:lnTo>
                            <a:pt x="0" y="496"/>
                          </a:lnTo>
                          <a:lnTo>
                            <a:pt x="0" y="509"/>
                          </a:lnTo>
                          <a:lnTo>
                            <a:pt x="0" y="523"/>
                          </a:lnTo>
                          <a:lnTo>
                            <a:pt x="0" y="536"/>
                          </a:lnTo>
                          <a:lnTo>
                            <a:pt x="0" y="545"/>
                          </a:lnTo>
                          <a:lnTo>
                            <a:pt x="0" y="561"/>
                          </a:lnTo>
                          <a:lnTo>
                            <a:pt x="0" y="572"/>
                          </a:lnTo>
                          <a:lnTo>
                            <a:pt x="0" y="585"/>
                          </a:lnTo>
                          <a:lnTo>
                            <a:pt x="0" y="597"/>
                          </a:lnTo>
                          <a:lnTo>
                            <a:pt x="2" y="612"/>
                          </a:lnTo>
                          <a:lnTo>
                            <a:pt x="2" y="621"/>
                          </a:lnTo>
                          <a:lnTo>
                            <a:pt x="2" y="635"/>
                          </a:lnTo>
                          <a:lnTo>
                            <a:pt x="4" y="646"/>
                          </a:lnTo>
                          <a:lnTo>
                            <a:pt x="6" y="660"/>
                          </a:lnTo>
                          <a:lnTo>
                            <a:pt x="6" y="669"/>
                          </a:lnTo>
                          <a:lnTo>
                            <a:pt x="8" y="684"/>
                          </a:lnTo>
                          <a:lnTo>
                            <a:pt x="9" y="694"/>
                          </a:lnTo>
                          <a:lnTo>
                            <a:pt x="13" y="705"/>
                          </a:lnTo>
                          <a:lnTo>
                            <a:pt x="13" y="717"/>
                          </a:lnTo>
                          <a:lnTo>
                            <a:pt x="15" y="726"/>
                          </a:lnTo>
                          <a:lnTo>
                            <a:pt x="15" y="739"/>
                          </a:lnTo>
                          <a:lnTo>
                            <a:pt x="19" y="749"/>
                          </a:lnTo>
                          <a:lnTo>
                            <a:pt x="21" y="758"/>
                          </a:lnTo>
                          <a:lnTo>
                            <a:pt x="23" y="770"/>
                          </a:lnTo>
                          <a:lnTo>
                            <a:pt x="25" y="781"/>
                          </a:lnTo>
                          <a:lnTo>
                            <a:pt x="29" y="793"/>
                          </a:lnTo>
                          <a:lnTo>
                            <a:pt x="30" y="802"/>
                          </a:lnTo>
                          <a:lnTo>
                            <a:pt x="32" y="810"/>
                          </a:lnTo>
                          <a:lnTo>
                            <a:pt x="34" y="821"/>
                          </a:lnTo>
                          <a:lnTo>
                            <a:pt x="38" y="829"/>
                          </a:lnTo>
                          <a:lnTo>
                            <a:pt x="40" y="840"/>
                          </a:lnTo>
                          <a:lnTo>
                            <a:pt x="44" y="848"/>
                          </a:lnTo>
                          <a:lnTo>
                            <a:pt x="46" y="859"/>
                          </a:lnTo>
                          <a:lnTo>
                            <a:pt x="49" y="867"/>
                          </a:lnTo>
                          <a:lnTo>
                            <a:pt x="55" y="884"/>
                          </a:lnTo>
                          <a:lnTo>
                            <a:pt x="63" y="899"/>
                          </a:lnTo>
                          <a:lnTo>
                            <a:pt x="67" y="914"/>
                          </a:lnTo>
                          <a:lnTo>
                            <a:pt x="76" y="929"/>
                          </a:lnTo>
                          <a:lnTo>
                            <a:pt x="82" y="943"/>
                          </a:lnTo>
                          <a:lnTo>
                            <a:pt x="89" y="954"/>
                          </a:lnTo>
                          <a:lnTo>
                            <a:pt x="99" y="967"/>
                          </a:lnTo>
                          <a:lnTo>
                            <a:pt x="106" y="977"/>
                          </a:lnTo>
                          <a:lnTo>
                            <a:pt x="116" y="986"/>
                          </a:lnTo>
                          <a:lnTo>
                            <a:pt x="122" y="994"/>
                          </a:lnTo>
                          <a:lnTo>
                            <a:pt x="131" y="1002"/>
                          </a:lnTo>
                          <a:lnTo>
                            <a:pt x="141" y="1005"/>
                          </a:lnTo>
                          <a:lnTo>
                            <a:pt x="150" y="1009"/>
                          </a:lnTo>
                          <a:lnTo>
                            <a:pt x="160" y="1015"/>
                          </a:lnTo>
                          <a:lnTo>
                            <a:pt x="169" y="1017"/>
                          </a:lnTo>
                          <a:lnTo>
                            <a:pt x="179" y="1019"/>
                          </a:lnTo>
                          <a:lnTo>
                            <a:pt x="179" y="1019"/>
                          </a:lnTo>
                          <a:close/>
                        </a:path>
                      </a:pathLst>
                    </a:custGeom>
                    <a:solidFill>
                      <a:schemeClr val="tx1"/>
                    </a:solidFill>
                    <a:ln w="9525">
                      <a:solidFill>
                        <a:schemeClr val="tx1"/>
                      </a:solidFill>
                      <a:round/>
                      <a:headEnd/>
                      <a:tailEnd/>
                    </a:ln>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74" name="Freeform 34"/>
                    <p:cNvSpPr>
                      <a:spLocks/>
                    </p:cNvSpPr>
                    <p:nvPr>
                      <p:custDataLst>
                        <p:tags r:id="rId6"/>
                      </p:custDataLst>
                    </p:nvPr>
                  </p:nvSpPr>
                  <p:spPr bwMode="auto">
                    <a:xfrm>
                      <a:off x="10355263" y="9036050"/>
                      <a:ext cx="98425" cy="280988"/>
                    </a:xfrm>
                    <a:custGeom>
                      <a:avLst/>
                      <a:gdLst>
                        <a:gd name="T0" fmla="*/ 70 w 123"/>
                        <a:gd name="T1" fmla="*/ 349 h 353"/>
                        <a:gd name="T2" fmla="*/ 87 w 123"/>
                        <a:gd name="T3" fmla="*/ 330 h 353"/>
                        <a:gd name="T4" fmla="*/ 99 w 123"/>
                        <a:gd name="T5" fmla="*/ 311 h 353"/>
                        <a:gd name="T6" fmla="*/ 108 w 123"/>
                        <a:gd name="T7" fmla="*/ 287 h 353"/>
                        <a:gd name="T8" fmla="*/ 114 w 123"/>
                        <a:gd name="T9" fmla="*/ 258 h 353"/>
                        <a:gd name="T10" fmla="*/ 120 w 123"/>
                        <a:gd name="T11" fmla="*/ 228 h 353"/>
                        <a:gd name="T12" fmla="*/ 120 w 123"/>
                        <a:gd name="T13" fmla="*/ 201 h 353"/>
                        <a:gd name="T14" fmla="*/ 121 w 123"/>
                        <a:gd name="T15" fmla="*/ 184 h 353"/>
                        <a:gd name="T16" fmla="*/ 121 w 123"/>
                        <a:gd name="T17" fmla="*/ 167 h 353"/>
                        <a:gd name="T18" fmla="*/ 120 w 123"/>
                        <a:gd name="T19" fmla="*/ 148 h 353"/>
                        <a:gd name="T20" fmla="*/ 120 w 123"/>
                        <a:gd name="T21" fmla="*/ 121 h 353"/>
                        <a:gd name="T22" fmla="*/ 114 w 123"/>
                        <a:gd name="T23" fmla="*/ 89 h 353"/>
                        <a:gd name="T24" fmla="*/ 108 w 123"/>
                        <a:gd name="T25" fmla="*/ 62 h 353"/>
                        <a:gd name="T26" fmla="*/ 99 w 123"/>
                        <a:gd name="T27" fmla="*/ 38 h 353"/>
                        <a:gd name="T28" fmla="*/ 87 w 123"/>
                        <a:gd name="T29" fmla="*/ 19 h 353"/>
                        <a:gd name="T30" fmla="*/ 70 w 123"/>
                        <a:gd name="T31" fmla="*/ 3 h 353"/>
                        <a:gd name="T32" fmla="*/ 43 w 123"/>
                        <a:gd name="T33" fmla="*/ 3 h 353"/>
                        <a:gd name="T34" fmla="*/ 28 w 123"/>
                        <a:gd name="T35" fmla="*/ 19 h 353"/>
                        <a:gd name="T36" fmla="*/ 19 w 123"/>
                        <a:gd name="T37" fmla="*/ 38 h 353"/>
                        <a:gd name="T38" fmla="*/ 11 w 123"/>
                        <a:gd name="T39" fmla="*/ 62 h 353"/>
                        <a:gd name="T40" fmla="*/ 2 w 123"/>
                        <a:gd name="T41" fmla="*/ 89 h 353"/>
                        <a:gd name="T42" fmla="*/ 0 w 123"/>
                        <a:gd name="T43" fmla="*/ 121 h 353"/>
                        <a:gd name="T44" fmla="*/ 0 w 123"/>
                        <a:gd name="T45" fmla="*/ 148 h 353"/>
                        <a:gd name="T46" fmla="*/ 0 w 123"/>
                        <a:gd name="T47" fmla="*/ 167 h 353"/>
                        <a:gd name="T48" fmla="*/ 0 w 123"/>
                        <a:gd name="T49" fmla="*/ 184 h 353"/>
                        <a:gd name="T50" fmla="*/ 0 w 123"/>
                        <a:gd name="T51" fmla="*/ 201 h 353"/>
                        <a:gd name="T52" fmla="*/ 0 w 123"/>
                        <a:gd name="T53" fmla="*/ 228 h 353"/>
                        <a:gd name="T54" fmla="*/ 2 w 123"/>
                        <a:gd name="T55" fmla="*/ 258 h 353"/>
                        <a:gd name="T56" fmla="*/ 11 w 123"/>
                        <a:gd name="T57" fmla="*/ 287 h 353"/>
                        <a:gd name="T58" fmla="*/ 19 w 123"/>
                        <a:gd name="T59" fmla="*/ 311 h 353"/>
                        <a:gd name="T60" fmla="*/ 28 w 123"/>
                        <a:gd name="T61" fmla="*/ 330 h 353"/>
                        <a:gd name="T62" fmla="*/ 43 w 123"/>
                        <a:gd name="T63" fmla="*/ 349 h 353"/>
                        <a:gd name="T64" fmla="*/ 59 w 123"/>
                        <a:gd name="T65"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 h="353">
                          <a:moveTo>
                            <a:pt x="59" y="353"/>
                          </a:moveTo>
                          <a:lnTo>
                            <a:pt x="70" y="349"/>
                          </a:lnTo>
                          <a:lnTo>
                            <a:pt x="82" y="338"/>
                          </a:lnTo>
                          <a:lnTo>
                            <a:pt x="87" y="330"/>
                          </a:lnTo>
                          <a:lnTo>
                            <a:pt x="93" y="321"/>
                          </a:lnTo>
                          <a:lnTo>
                            <a:pt x="99" y="311"/>
                          </a:lnTo>
                          <a:lnTo>
                            <a:pt x="104" y="302"/>
                          </a:lnTo>
                          <a:lnTo>
                            <a:pt x="108" y="287"/>
                          </a:lnTo>
                          <a:lnTo>
                            <a:pt x="110" y="273"/>
                          </a:lnTo>
                          <a:lnTo>
                            <a:pt x="114" y="258"/>
                          </a:lnTo>
                          <a:lnTo>
                            <a:pt x="118" y="245"/>
                          </a:lnTo>
                          <a:lnTo>
                            <a:pt x="120" y="228"/>
                          </a:lnTo>
                          <a:lnTo>
                            <a:pt x="120" y="211"/>
                          </a:lnTo>
                          <a:lnTo>
                            <a:pt x="120" y="201"/>
                          </a:lnTo>
                          <a:lnTo>
                            <a:pt x="121" y="194"/>
                          </a:lnTo>
                          <a:lnTo>
                            <a:pt x="121" y="184"/>
                          </a:lnTo>
                          <a:lnTo>
                            <a:pt x="123" y="176"/>
                          </a:lnTo>
                          <a:lnTo>
                            <a:pt x="121" y="167"/>
                          </a:lnTo>
                          <a:lnTo>
                            <a:pt x="121" y="157"/>
                          </a:lnTo>
                          <a:lnTo>
                            <a:pt x="120" y="148"/>
                          </a:lnTo>
                          <a:lnTo>
                            <a:pt x="120" y="138"/>
                          </a:lnTo>
                          <a:lnTo>
                            <a:pt x="120" y="121"/>
                          </a:lnTo>
                          <a:lnTo>
                            <a:pt x="118" y="106"/>
                          </a:lnTo>
                          <a:lnTo>
                            <a:pt x="114" y="89"/>
                          </a:lnTo>
                          <a:lnTo>
                            <a:pt x="110" y="76"/>
                          </a:lnTo>
                          <a:lnTo>
                            <a:pt x="108" y="62"/>
                          </a:lnTo>
                          <a:lnTo>
                            <a:pt x="104" y="51"/>
                          </a:lnTo>
                          <a:lnTo>
                            <a:pt x="99" y="38"/>
                          </a:lnTo>
                          <a:lnTo>
                            <a:pt x="93" y="28"/>
                          </a:lnTo>
                          <a:lnTo>
                            <a:pt x="87" y="19"/>
                          </a:lnTo>
                          <a:lnTo>
                            <a:pt x="82" y="13"/>
                          </a:lnTo>
                          <a:lnTo>
                            <a:pt x="70" y="3"/>
                          </a:lnTo>
                          <a:lnTo>
                            <a:pt x="59" y="0"/>
                          </a:lnTo>
                          <a:lnTo>
                            <a:pt x="43" y="3"/>
                          </a:lnTo>
                          <a:lnTo>
                            <a:pt x="36" y="13"/>
                          </a:lnTo>
                          <a:lnTo>
                            <a:pt x="28" y="19"/>
                          </a:lnTo>
                          <a:lnTo>
                            <a:pt x="23" y="28"/>
                          </a:lnTo>
                          <a:lnTo>
                            <a:pt x="19" y="38"/>
                          </a:lnTo>
                          <a:lnTo>
                            <a:pt x="17" y="51"/>
                          </a:lnTo>
                          <a:lnTo>
                            <a:pt x="11" y="62"/>
                          </a:lnTo>
                          <a:lnTo>
                            <a:pt x="5" y="76"/>
                          </a:lnTo>
                          <a:lnTo>
                            <a:pt x="2" y="89"/>
                          </a:lnTo>
                          <a:lnTo>
                            <a:pt x="2" y="106"/>
                          </a:lnTo>
                          <a:lnTo>
                            <a:pt x="0" y="121"/>
                          </a:lnTo>
                          <a:lnTo>
                            <a:pt x="0" y="138"/>
                          </a:lnTo>
                          <a:lnTo>
                            <a:pt x="0" y="148"/>
                          </a:lnTo>
                          <a:lnTo>
                            <a:pt x="0" y="157"/>
                          </a:lnTo>
                          <a:lnTo>
                            <a:pt x="0" y="167"/>
                          </a:lnTo>
                          <a:lnTo>
                            <a:pt x="0" y="176"/>
                          </a:lnTo>
                          <a:lnTo>
                            <a:pt x="0" y="184"/>
                          </a:lnTo>
                          <a:lnTo>
                            <a:pt x="0" y="194"/>
                          </a:lnTo>
                          <a:lnTo>
                            <a:pt x="0" y="201"/>
                          </a:lnTo>
                          <a:lnTo>
                            <a:pt x="0" y="211"/>
                          </a:lnTo>
                          <a:lnTo>
                            <a:pt x="0" y="228"/>
                          </a:lnTo>
                          <a:lnTo>
                            <a:pt x="2" y="245"/>
                          </a:lnTo>
                          <a:lnTo>
                            <a:pt x="2" y="258"/>
                          </a:lnTo>
                          <a:lnTo>
                            <a:pt x="5" y="273"/>
                          </a:lnTo>
                          <a:lnTo>
                            <a:pt x="11" y="287"/>
                          </a:lnTo>
                          <a:lnTo>
                            <a:pt x="17" y="302"/>
                          </a:lnTo>
                          <a:lnTo>
                            <a:pt x="19" y="311"/>
                          </a:lnTo>
                          <a:lnTo>
                            <a:pt x="23" y="321"/>
                          </a:lnTo>
                          <a:lnTo>
                            <a:pt x="28" y="330"/>
                          </a:lnTo>
                          <a:lnTo>
                            <a:pt x="36" y="338"/>
                          </a:lnTo>
                          <a:lnTo>
                            <a:pt x="43" y="349"/>
                          </a:lnTo>
                          <a:lnTo>
                            <a:pt x="59" y="353"/>
                          </a:lnTo>
                          <a:lnTo>
                            <a:pt x="59" y="35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grpSp>
              <p:sp>
                <p:nvSpPr>
                  <p:cNvPr id="67" name="Freeform 22"/>
                  <p:cNvSpPr>
                    <a:spLocks/>
                  </p:cNvSpPr>
                  <p:nvPr>
                    <p:custDataLst>
                      <p:tags r:id="rId2"/>
                    </p:custDataLst>
                  </p:nvPr>
                </p:nvSpPr>
                <p:spPr bwMode="auto">
                  <a:xfrm>
                    <a:off x="9431927" y="9036037"/>
                    <a:ext cx="1011768" cy="277281"/>
                  </a:xfrm>
                  <a:custGeom>
                    <a:avLst/>
                    <a:gdLst>
                      <a:gd name="T0" fmla="*/ 0 w 1911"/>
                      <a:gd name="T1" fmla="*/ 15 h 525"/>
                      <a:gd name="T2" fmla="*/ 191 w 1911"/>
                      <a:gd name="T3" fmla="*/ 266 h 525"/>
                      <a:gd name="T4" fmla="*/ 0 w 1911"/>
                      <a:gd name="T5" fmla="*/ 513 h 525"/>
                      <a:gd name="T6" fmla="*/ 462 w 1911"/>
                      <a:gd name="T7" fmla="*/ 513 h 525"/>
                      <a:gd name="T8" fmla="*/ 607 w 1911"/>
                      <a:gd name="T9" fmla="*/ 325 h 525"/>
                      <a:gd name="T10" fmla="*/ 1522 w 1911"/>
                      <a:gd name="T11" fmla="*/ 325 h 525"/>
                      <a:gd name="T12" fmla="*/ 1522 w 1911"/>
                      <a:gd name="T13" fmla="*/ 525 h 525"/>
                      <a:gd name="T14" fmla="*/ 1911 w 1911"/>
                      <a:gd name="T15" fmla="*/ 266 h 525"/>
                      <a:gd name="T16" fmla="*/ 1523 w 1911"/>
                      <a:gd name="T17" fmla="*/ 0 h 525"/>
                      <a:gd name="T18" fmla="*/ 1523 w 1911"/>
                      <a:gd name="T19" fmla="*/ 211 h 525"/>
                      <a:gd name="T20" fmla="*/ 639 w 1911"/>
                      <a:gd name="T21" fmla="*/ 211 h 525"/>
                      <a:gd name="T22" fmla="*/ 499 w 1911"/>
                      <a:gd name="T23" fmla="*/ 15 h 525"/>
                      <a:gd name="T24" fmla="*/ 0 w 1911"/>
                      <a:gd name="T25" fmla="*/ 15 h 525"/>
                      <a:gd name="T26" fmla="*/ 0 w 1911"/>
                      <a:gd name="T27" fmla="*/ 1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11" h="525">
                        <a:moveTo>
                          <a:pt x="0" y="15"/>
                        </a:moveTo>
                        <a:lnTo>
                          <a:pt x="191" y="266"/>
                        </a:lnTo>
                        <a:lnTo>
                          <a:pt x="0" y="513"/>
                        </a:lnTo>
                        <a:lnTo>
                          <a:pt x="462" y="513"/>
                        </a:lnTo>
                        <a:lnTo>
                          <a:pt x="607" y="325"/>
                        </a:lnTo>
                        <a:lnTo>
                          <a:pt x="1522" y="325"/>
                        </a:lnTo>
                        <a:lnTo>
                          <a:pt x="1522" y="525"/>
                        </a:lnTo>
                        <a:lnTo>
                          <a:pt x="1911" y="266"/>
                        </a:lnTo>
                        <a:lnTo>
                          <a:pt x="1523" y="0"/>
                        </a:lnTo>
                        <a:lnTo>
                          <a:pt x="1523" y="211"/>
                        </a:lnTo>
                        <a:lnTo>
                          <a:pt x="639" y="211"/>
                        </a:lnTo>
                        <a:lnTo>
                          <a:pt x="499" y="15"/>
                        </a:lnTo>
                        <a:lnTo>
                          <a:pt x="0" y="15"/>
                        </a:lnTo>
                        <a:lnTo>
                          <a:pt x="0" y="1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grpSp>
          </p:grpSp>
          <p:grpSp>
            <p:nvGrpSpPr>
              <p:cNvPr id="75" name="Group 74"/>
              <p:cNvGrpSpPr/>
              <p:nvPr/>
            </p:nvGrpSpPr>
            <p:grpSpPr>
              <a:xfrm>
                <a:off x="8082836" y="3443069"/>
                <a:ext cx="1690652" cy="2489763"/>
                <a:chOff x="8082836" y="3313303"/>
                <a:chExt cx="1690652" cy="2489763"/>
              </a:xfrm>
            </p:grpSpPr>
            <p:sp>
              <p:nvSpPr>
                <p:cNvPr id="53" name="TextBox 52"/>
                <p:cNvSpPr txBox="1"/>
                <p:nvPr/>
              </p:nvSpPr>
              <p:spPr>
                <a:xfrm>
                  <a:off x="8288315" y="4400765"/>
                  <a:ext cx="1485173" cy="1402301"/>
                </a:xfrm>
                <a:prstGeom prst="rect">
                  <a:avLst/>
                </a:prstGeom>
                <a:noFill/>
              </p:spPr>
              <p:txBody>
                <a:bodyPr wrap="square" rtlCol="0">
                  <a:spAutoFit/>
                </a:bodyPr>
                <a:lstStyle/>
                <a:p>
                  <a:pPr defTabSz="913298" fontAlgn="base">
                    <a:lnSpc>
                      <a:spcPts val="2450"/>
                    </a:lnSpc>
                    <a:spcBef>
                      <a:spcPct val="0"/>
                    </a:spcBef>
                    <a:spcAft>
                      <a:spcPct val="0"/>
                    </a:spcAft>
                  </a:pP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Expand</a:t>
                  </a:r>
                  <a:b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REST APIs</a:t>
                  </a:r>
                  <a:b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endPar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77" name="Picture 5" descr="\\MAGNUM\Projects\Microsoft\Cloud Power FY12\Design\ICONS_PNG\Increase.png"/>
                <p:cNvPicPr>
                  <a:picLocks noChangeAspect="1" noChangeArrowheads="1"/>
                </p:cNvPicPr>
                <p:nvPr/>
              </p:nvPicPr>
              <p:blipFill>
                <a:blip r:embed="rId11" cstate="print">
                  <a:lum bright="100000"/>
                </a:blip>
                <a:srcRect/>
                <a:stretch>
                  <a:fillRect/>
                </a:stretch>
              </p:blipFill>
              <p:spPr bwMode="auto">
                <a:xfrm>
                  <a:off x="8082836" y="3313303"/>
                  <a:ext cx="1218766" cy="1295726"/>
                </a:xfrm>
                <a:prstGeom prst="rect">
                  <a:avLst/>
                </a:prstGeom>
                <a:noFill/>
              </p:spPr>
            </p:pic>
          </p:grpSp>
        </p:grpSp>
        <p:grpSp>
          <p:nvGrpSpPr>
            <p:cNvPr id="81" name="Group 23"/>
            <p:cNvGrpSpPr>
              <a:grpSpLocks noChangeAspect="1"/>
            </p:cNvGrpSpPr>
            <p:nvPr/>
          </p:nvGrpSpPr>
          <p:grpSpPr bwMode="auto">
            <a:xfrm>
              <a:off x="11295381" y="5754381"/>
              <a:ext cx="494700" cy="558396"/>
              <a:chOff x="3485" y="1766"/>
              <a:chExt cx="699" cy="789"/>
            </a:xfrm>
            <a:solidFill>
              <a:schemeClr val="tx1"/>
            </a:solidFill>
          </p:grpSpPr>
          <p:sp>
            <p:nvSpPr>
              <p:cNvPr id="82"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3"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58" name="Group 57"/>
          <p:cNvGrpSpPr/>
          <p:nvPr/>
        </p:nvGrpSpPr>
        <p:grpSpPr>
          <a:xfrm>
            <a:off x="4137606" y="1175538"/>
            <a:ext cx="3979071" cy="5437027"/>
            <a:chOff x="4221673" y="1198015"/>
            <a:chExt cx="4059916" cy="5547495"/>
          </a:xfrm>
        </p:grpSpPr>
        <p:sp>
          <p:nvSpPr>
            <p:cNvPr id="92" name="Rectangle 91"/>
            <p:cNvSpPr/>
            <p:nvPr/>
          </p:nvSpPr>
          <p:spPr bwMode="auto">
            <a:xfrm>
              <a:off x="4221673" y="1198015"/>
              <a:ext cx="3928399" cy="5439152"/>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71" tIns="146217" rIns="182771" bIns="146217" numCol="1" rtlCol="0" anchor="t" anchorCtr="0" compatLnSpc="1">
              <a:prstTxWarp prst="textNoShape">
                <a:avLst/>
              </a:prstTxWarp>
            </a:bodyPr>
            <a:lstStyle/>
            <a:p>
              <a:pPr defTabSz="913298" fontAlgn="base">
                <a:spcBef>
                  <a:spcPct val="0"/>
                </a:spcBef>
                <a:spcAft>
                  <a:spcPct val="0"/>
                </a:spcAft>
              </a:pPr>
              <a:r>
                <a:rPr lang="en-US" sz="2744" dirty="0">
                  <a:gradFill>
                    <a:gsLst>
                      <a:gs pos="0">
                        <a:srgbClr val="FFFFFF"/>
                      </a:gs>
                      <a:gs pos="100000">
                        <a:srgbClr val="FFFFFF"/>
                      </a:gs>
                    </a:gsLst>
                    <a:lin ang="5400000" scaled="0"/>
                  </a:gradFill>
                  <a:latin typeface="Segoe UI Light"/>
                </a:rPr>
                <a:t>FY14</a:t>
              </a:r>
            </a:p>
            <a:p>
              <a:pPr defTabSz="913298" fontAlgn="base">
                <a:spcBef>
                  <a:spcPct val="0"/>
                </a:spcBef>
                <a:spcAft>
                  <a:spcPct val="0"/>
                </a:spcAft>
              </a:pPr>
              <a:endParaRPr lang="en-US" sz="2744" dirty="0">
                <a:gradFill>
                  <a:gsLst>
                    <a:gs pos="0">
                      <a:srgbClr val="FFFFFF"/>
                    </a:gs>
                    <a:gs pos="100000">
                      <a:srgbClr val="FFFFFF"/>
                    </a:gs>
                  </a:gsLst>
                  <a:lin ang="5400000" scaled="0"/>
                </a:gradFill>
                <a:latin typeface="Segoe UI Light"/>
              </a:endParaRPr>
            </a:p>
            <a:p>
              <a:pPr defTabSz="913298" fontAlgn="base">
                <a:spcBef>
                  <a:spcPct val="0"/>
                </a:spcBef>
                <a:spcAft>
                  <a:spcPct val="0"/>
                </a:spcAft>
              </a:pPr>
              <a:endParaRPr lang="en-US" sz="2744" dirty="0">
                <a:gradFill>
                  <a:gsLst>
                    <a:gs pos="0">
                      <a:srgbClr val="FFFFFF"/>
                    </a:gs>
                    <a:gs pos="100000">
                      <a:srgbClr val="FFFFFF"/>
                    </a:gs>
                  </a:gsLst>
                  <a:lin ang="5400000" scaled="0"/>
                </a:gradFill>
                <a:latin typeface="Segoe UI Light"/>
              </a:endParaRPr>
            </a:p>
          </p:txBody>
        </p:sp>
        <p:grpSp>
          <p:nvGrpSpPr>
            <p:cNvPr id="8" name="Group 7"/>
            <p:cNvGrpSpPr/>
            <p:nvPr/>
          </p:nvGrpSpPr>
          <p:grpSpPr>
            <a:xfrm>
              <a:off x="4260492" y="4096140"/>
              <a:ext cx="3063365" cy="2126974"/>
              <a:chOff x="4300027" y="3735897"/>
              <a:chExt cx="3063365" cy="2126974"/>
            </a:xfrm>
          </p:grpSpPr>
          <p:sp>
            <p:nvSpPr>
              <p:cNvPr id="6" name="TextBox 5"/>
              <p:cNvSpPr txBox="1"/>
              <p:nvPr/>
            </p:nvSpPr>
            <p:spPr>
              <a:xfrm>
                <a:off x="4300027" y="3735897"/>
                <a:ext cx="2129860" cy="939488"/>
              </a:xfrm>
              <a:prstGeom prst="rect">
                <a:avLst/>
              </a:prstGeom>
              <a:noFill/>
            </p:spPr>
            <p:txBody>
              <a:bodyPr wrap="square" rtlCol="0">
                <a:spAutoFit/>
              </a:bodyPr>
              <a:lstStyle/>
              <a:p>
                <a:pPr defTabSz="913914"/>
                <a:r>
                  <a:rPr lang="en-US" sz="5395" dirty="0">
                    <a:gradFill>
                      <a:gsLst>
                        <a:gs pos="0">
                          <a:srgbClr val="FCD116"/>
                        </a:gs>
                        <a:gs pos="100000">
                          <a:srgbClr val="FCD116"/>
                        </a:gs>
                      </a:gsLst>
                      <a:lin ang="5400000" scaled="0"/>
                    </a:gradFill>
                    <a:latin typeface="Segoe UI Semilight" panose="020B0402040204020203" pitchFamily="34" charset="0"/>
                    <a:cs typeface="Segoe UI Semilight" panose="020B0402040204020203" pitchFamily="34" charset="0"/>
                  </a:rPr>
                  <a:t>142+</a:t>
                </a:r>
              </a:p>
            </p:txBody>
          </p:sp>
          <p:sp>
            <p:nvSpPr>
              <p:cNvPr id="7" name="TextBox 6"/>
              <p:cNvSpPr txBox="1"/>
              <p:nvPr/>
            </p:nvSpPr>
            <p:spPr>
              <a:xfrm>
                <a:off x="4399451" y="4467104"/>
                <a:ext cx="2963941" cy="1395767"/>
              </a:xfrm>
              <a:prstGeom prst="rect">
                <a:avLst/>
              </a:prstGeom>
              <a:noFill/>
            </p:spPr>
            <p:txBody>
              <a:bodyPr wrap="square" rtlCol="0">
                <a:spAutoFit/>
              </a:bodyPr>
              <a:lstStyle/>
              <a:p>
                <a:pPr defTabSz="913914"/>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New </a:t>
                </a:r>
                <a:b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markets </a:t>
                </a:r>
                <a:r>
                  <a:rPr lang="en-US" sz="1960" dirty="0">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rPr>
                  <a:t/>
                </a:r>
                <a:br>
                  <a:rPr lang="en-US" sz="1960" dirty="0">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opening </a:t>
                </a:r>
                <a:b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March 2013</a:t>
                </a:r>
              </a:p>
            </p:txBody>
          </p:sp>
        </p:grpSp>
        <p:grpSp>
          <p:nvGrpSpPr>
            <p:cNvPr id="21" name="Group 20"/>
            <p:cNvGrpSpPr/>
            <p:nvPr/>
          </p:nvGrpSpPr>
          <p:grpSpPr>
            <a:xfrm>
              <a:off x="4400570" y="2188123"/>
              <a:ext cx="1938741" cy="1059225"/>
              <a:chOff x="4400570" y="2188123"/>
              <a:chExt cx="1938741" cy="1059225"/>
            </a:xfrm>
          </p:grpSpPr>
          <p:sp>
            <p:nvSpPr>
              <p:cNvPr id="11" name="TextBox 10"/>
              <p:cNvSpPr txBox="1"/>
              <p:nvPr/>
            </p:nvSpPr>
            <p:spPr>
              <a:xfrm>
                <a:off x="5061719" y="2388673"/>
                <a:ext cx="1228642" cy="646331"/>
              </a:xfrm>
              <a:prstGeom prst="rect">
                <a:avLst/>
              </a:prstGeom>
              <a:noFill/>
            </p:spPr>
            <p:txBody>
              <a:bodyPr wrap="square" rtlCol="0">
                <a:spAutoFit/>
              </a:bodyPr>
              <a:lstStyle/>
              <a:p>
                <a:pPr defTabSz="913914"/>
                <a:r>
                  <a:rPr lang="en-US" sz="3528" dirty="0">
                    <a:gradFill>
                      <a:gsLst>
                        <a:gs pos="0">
                          <a:srgbClr val="FCD116"/>
                        </a:gs>
                        <a:gs pos="100000">
                          <a:srgbClr val="FCD116"/>
                        </a:gs>
                      </a:gsLst>
                      <a:lin ang="5400000" scaled="1"/>
                    </a:gradFill>
                    <a:latin typeface="Segoe UI Semilight" panose="020B0402040204020203" pitchFamily="34" charset="0"/>
                    <a:cs typeface="Segoe UI Semilight" panose="020B0402040204020203" pitchFamily="34" charset="0"/>
                  </a:rPr>
                  <a:t>1200 </a:t>
                </a:r>
              </a:p>
            </p:txBody>
          </p:sp>
          <p:sp>
            <p:nvSpPr>
              <p:cNvPr id="12" name="TextBox 11"/>
              <p:cNvSpPr txBox="1"/>
              <p:nvPr/>
            </p:nvSpPr>
            <p:spPr>
              <a:xfrm>
                <a:off x="5089580" y="2188123"/>
                <a:ext cx="728289" cy="375487"/>
              </a:xfrm>
              <a:prstGeom prst="rect">
                <a:avLst/>
              </a:prstGeom>
              <a:noFill/>
            </p:spPr>
            <p:txBody>
              <a:bodyPr wrap="square" rtlCol="0">
                <a:spAutoFit/>
              </a:bodyPr>
              <a:lstStyle/>
              <a:p>
                <a:pPr defTabSz="913914"/>
                <a:r>
                  <a:rPr lang="en-US" sz="1803" dirty="0">
                    <a:solidFill>
                      <a:srgbClr val="FFFFFF"/>
                    </a:solidFill>
                    <a:latin typeface="Segoe UI Semilight" panose="020B0402040204020203" pitchFamily="34" charset="0"/>
                    <a:cs typeface="Segoe UI Semilight" panose="020B0402040204020203" pitchFamily="34" charset="0"/>
                  </a:rPr>
                  <a:t>Over </a:t>
                </a:r>
              </a:p>
            </p:txBody>
          </p:sp>
          <p:pic>
            <p:nvPicPr>
              <p:cNvPr id="13" name="Picture 12"/>
              <p:cNvPicPr>
                <a:picLocks noChangeAspect="1"/>
              </p:cNvPicPr>
              <p:nvPr/>
            </p:nvPicPr>
            <p:blipFill>
              <a:blip r:embed="rId12">
                <a:biLevel thresh="25000"/>
              </a:blip>
              <a:stretch>
                <a:fillRect/>
              </a:stretch>
            </p:blipFill>
            <p:spPr>
              <a:xfrm>
                <a:off x="4400570" y="2298849"/>
                <a:ext cx="689118" cy="836941"/>
              </a:xfrm>
              <a:prstGeom prst="rect">
                <a:avLst/>
              </a:prstGeom>
            </p:spPr>
          </p:pic>
          <p:sp>
            <p:nvSpPr>
              <p:cNvPr id="14" name="TextBox 13"/>
              <p:cNvSpPr txBox="1"/>
              <p:nvPr/>
            </p:nvSpPr>
            <p:spPr>
              <a:xfrm>
                <a:off x="5092454" y="2785683"/>
                <a:ext cx="1246857" cy="461665"/>
              </a:xfrm>
              <a:prstGeom prst="rect">
                <a:avLst/>
              </a:prstGeom>
              <a:noFill/>
            </p:spPr>
            <p:txBody>
              <a:bodyPr wrap="square" rtlCol="0">
                <a:spAutoFit/>
              </a:bodyPr>
              <a:lstStyle/>
              <a:p>
                <a:pPr defTabSz="913914"/>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apps</a:t>
                </a:r>
              </a:p>
            </p:txBody>
          </p:sp>
        </p:grpSp>
        <p:grpSp>
          <p:nvGrpSpPr>
            <p:cNvPr id="5" name="Group 4"/>
            <p:cNvGrpSpPr/>
            <p:nvPr/>
          </p:nvGrpSpPr>
          <p:grpSpPr>
            <a:xfrm>
              <a:off x="5722087" y="3252981"/>
              <a:ext cx="2559502" cy="1664627"/>
              <a:chOff x="5805083" y="1894931"/>
              <a:chExt cx="2559502" cy="1664627"/>
            </a:xfrm>
          </p:grpSpPr>
          <p:sp>
            <p:nvSpPr>
              <p:cNvPr id="16" name="TextBox 15"/>
              <p:cNvSpPr txBox="1"/>
              <p:nvPr/>
            </p:nvSpPr>
            <p:spPr>
              <a:xfrm>
                <a:off x="5805083" y="2589313"/>
                <a:ext cx="2559502" cy="646331"/>
              </a:xfrm>
              <a:prstGeom prst="rect">
                <a:avLst/>
              </a:prstGeom>
              <a:noFill/>
            </p:spPr>
            <p:txBody>
              <a:bodyPr wrap="square" rtlCol="0">
                <a:spAutoFit/>
              </a:bodyPr>
              <a:lstStyle/>
              <a:p>
                <a:pPr defTabSz="913914"/>
                <a:r>
                  <a:rPr lang="en-US" sz="3528" dirty="0">
                    <a:gradFill>
                      <a:gsLst>
                        <a:gs pos="0">
                          <a:srgbClr val="FCD116"/>
                        </a:gs>
                        <a:gs pos="100000">
                          <a:srgbClr val="FCD116"/>
                        </a:gs>
                      </a:gsLst>
                      <a:lin ang="5400000" scaled="1"/>
                    </a:gradFill>
                    <a:latin typeface="Segoe UI Semilight" panose="020B0402040204020203" pitchFamily="34" charset="0"/>
                    <a:cs typeface="Segoe UI Semilight" panose="020B0402040204020203" pitchFamily="34" charset="0"/>
                  </a:rPr>
                  <a:t>  millions</a:t>
                </a:r>
              </a:p>
            </p:txBody>
          </p:sp>
          <p:sp>
            <p:nvSpPr>
              <p:cNvPr id="17" name="TextBox 16"/>
              <p:cNvSpPr txBox="1"/>
              <p:nvPr/>
            </p:nvSpPr>
            <p:spPr>
              <a:xfrm>
                <a:off x="6949986" y="2359511"/>
                <a:ext cx="1200085" cy="382178"/>
              </a:xfrm>
              <a:prstGeom prst="rect">
                <a:avLst/>
              </a:prstGeom>
              <a:noFill/>
            </p:spPr>
            <p:txBody>
              <a:bodyPr wrap="square" rtlCol="0">
                <a:spAutoFit/>
              </a:bodyPr>
              <a:lstStyle/>
              <a:p>
                <a:pPr defTabSz="913914"/>
                <a:r>
                  <a:rPr lang="en-US" sz="1798" dirty="0">
                    <a:solidFill>
                      <a:srgbClr val="FFFFFF"/>
                    </a:solidFill>
                    <a:latin typeface="Segoe UI Semilight" panose="020B0402040204020203" pitchFamily="34" charset="0"/>
                    <a:cs typeface="Segoe UI Semilight" panose="020B0402040204020203" pitchFamily="34" charset="0"/>
                  </a:rPr>
                  <a:t>with over </a:t>
                </a:r>
              </a:p>
            </p:txBody>
          </p:sp>
          <p:sp>
            <p:nvSpPr>
              <p:cNvPr id="18" name="TextBox 17"/>
              <p:cNvSpPr txBox="1"/>
              <p:nvPr/>
            </p:nvSpPr>
            <p:spPr>
              <a:xfrm>
                <a:off x="6148164" y="3081312"/>
                <a:ext cx="1763622" cy="478246"/>
              </a:xfrm>
              <a:prstGeom prst="rect">
                <a:avLst/>
              </a:prstGeom>
              <a:noFill/>
            </p:spPr>
            <p:txBody>
              <a:bodyPr wrap="square" rtlCol="0">
                <a:spAutoFit/>
              </a:bodyPr>
              <a:lstStyle/>
              <a:p>
                <a:pPr defTabSz="913914"/>
                <a:r>
                  <a:rPr lang="en-US" sz="2398" dirty="0">
                    <a:solidFill>
                      <a:srgbClr val="FFFFFF"/>
                    </a:solidFill>
                    <a:latin typeface="Segoe UI Semibold" panose="020B0702040204020203" pitchFamily="34" charset="0"/>
                    <a:cs typeface="Segoe UI Semibold" panose="020B0702040204020203" pitchFamily="34" charset="0"/>
                  </a:rPr>
                  <a:t>installs</a:t>
                </a:r>
              </a:p>
            </p:txBody>
          </p:sp>
          <p:pic>
            <p:nvPicPr>
              <p:cNvPr id="19" name="Picture 18"/>
              <p:cNvPicPr>
                <a:picLocks noChangeAspect="1"/>
              </p:cNvPicPr>
              <p:nvPr/>
            </p:nvPicPr>
            <p:blipFill>
              <a:blip r:embed="rId13">
                <a:biLevel thresh="25000"/>
              </a:blip>
              <a:stretch>
                <a:fillRect/>
              </a:stretch>
            </p:blipFill>
            <p:spPr>
              <a:xfrm>
                <a:off x="6260246" y="1894931"/>
                <a:ext cx="894735" cy="768555"/>
              </a:xfrm>
              <a:prstGeom prst="rect">
                <a:avLst/>
              </a:prstGeom>
            </p:spPr>
          </p:pic>
        </p:grpSp>
        <p:grpSp>
          <p:nvGrpSpPr>
            <p:cNvPr id="9" name="Group 8"/>
            <p:cNvGrpSpPr/>
            <p:nvPr/>
          </p:nvGrpSpPr>
          <p:grpSpPr>
            <a:xfrm>
              <a:off x="6580654" y="2126951"/>
              <a:ext cx="1454668" cy="744050"/>
              <a:chOff x="4514274" y="2817402"/>
              <a:chExt cx="1454668" cy="744050"/>
            </a:xfrm>
          </p:grpSpPr>
          <p:sp>
            <p:nvSpPr>
              <p:cNvPr id="20" name="TextBox 19"/>
              <p:cNvSpPr txBox="1"/>
              <p:nvPr/>
            </p:nvSpPr>
            <p:spPr>
              <a:xfrm>
                <a:off x="5071223" y="2817402"/>
                <a:ext cx="897719" cy="744050"/>
              </a:xfrm>
              <a:prstGeom prst="rect">
                <a:avLst/>
              </a:prstGeom>
              <a:noFill/>
            </p:spPr>
            <p:txBody>
              <a:bodyPr wrap="square" rtlCol="0">
                <a:spAutoFit/>
              </a:bodyPr>
              <a:lstStyle/>
              <a:p>
                <a:pPr defTabSz="913914"/>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apps</a:t>
                </a:r>
                <a:r>
                  <a:rPr lang="en-US" sz="1798" dirty="0">
                    <a:solidFill>
                      <a:srgbClr val="FFFFFF"/>
                    </a:solidFill>
                    <a:latin typeface="Segoe UI Semilight" panose="020B0402040204020203" pitchFamily="34" charset="0"/>
                    <a:cs typeface="Segoe UI Semilight" panose="020B0402040204020203" pitchFamily="34" charset="0"/>
                  </a:rPr>
                  <a:t/>
                </a:r>
                <a:br>
                  <a:rPr lang="en-US" sz="1798" dirty="0">
                    <a:solidFill>
                      <a:srgbClr val="FFFFFF"/>
                    </a:solidFill>
                    <a:latin typeface="Segoe UI Semilight" panose="020B0402040204020203" pitchFamily="34" charset="0"/>
                    <a:cs typeface="Segoe UI Semilight" panose="020B0402040204020203" pitchFamily="34" charset="0"/>
                  </a:rPr>
                </a:br>
                <a:r>
                  <a:rPr lang="en-US" sz="1798" dirty="0">
                    <a:solidFill>
                      <a:srgbClr val="FFFFFF"/>
                    </a:solidFill>
                    <a:latin typeface="Segoe UI Semilight" panose="020B0402040204020203" pitchFamily="34" charset="0"/>
                    <a:cs typeface="Segoe UI Semilight" panose="020B0402040204020203" pitchFamily="34" charset="0"/>
                  </a:rPr>
                  <a:t>paid</a:t>
                </a:r>
              </a:p>
            </p:txBody>
          </p:sp>
          <p:pic>
            <p:nvPicPr>
              <p:cNvPr id="23" name="Picture 22"/>
              <p:cNvPicPr>
                <a:picLocks noChangeAspect="1"/>
              </p:cNvPicPr>
              <p:nvPr/>
            </p:nvPicPr>
            <p:blipFill>
              <a:blip r:embed="rId14">
                <a:biLevel thresh="25000"/>
              </a:blip>
              <a:stretch>
                <a:fillRect/>
              </a:stretch>
            </p:blipFill>
            <p:spPr>
              <a:xfrm>
                <a:off x="4514274" y="2937049"/>
                <a:ext cx="550606" cy="539135"/>
              </a:xfrm>
              <a:prstGeom prst="rect">
                <a:avLst/>
              </a:prstGeom>
            </p:spPr>
          </p:pic>
        </p:grpSp>
        <p:grpSp>
          <p:nvGrpSpPr>
            <p:cNvPr id="4" name="Group 3"/>
            <p:cNvGrpSpPr/>
            <p:nvPr/>
          </p:nvGrpSpPr>
          <p:grpSpPr>
            <a:xfrm>
              <a:off x="6085550" y="5094091"/>
              <a:ext cx="2072084" cy="1651419"/>
              <a:chOff x="5561974" y="5196604"/>
              <a:chExt cx="2072084" cy="1651419"/>
            </a:xfrm>
          </p:grpSpPr>
          <p:sp>
            <p:nvSpPr>
              <p:cNvPr id="24" name="TextBox 23"/>
              <p:cNvSpPr txBox="1"/>
              <p:nvPr/>
            </p:nvSpPr>
            <p:spPr>
              <a:xfrm>
                <a:off x="5565235" y="5196604"/>
                <a:ext cx="1965692" cy="939488"/>
              </a:xfrm>
              <a:prstGeom prst="rect">
                <a:avLst/>
              </a:prstGeom>
              <a:noFill/>
            </p:spPr>
            <p:txBody>
              <a:bodyPr wrap="square" rtlCol="0">
                <a:spAutoFit/>
              </a:bodyPr>
              <a:lstStyle/>
              <a:p>
                <a:pPr defTabSz="913914"/>
                <a:r>
                  <a:rPr lang="en-US" sz="5395" dirty="0">
                    <a:gradFill>
                      <a:gsLst>
                        <a:gs pos="0">
                          <a:srgbClr val="FCD116"/>
                        </a:gs>
                        <a:gs pos="100000">
                          <a:srgbClr val="FCD116"/>
                        </a:gs>
                      </a:gsLst>
                      <a:lin ang="5400000" scaled="0"/>
                    </a:gradFill>
                    <a:latin typeface="Segoe UI Semilight" panose="020B0402040204020203" pitchFamily="34" charset="0"/>
                    <a:cs typeface="Segoe UI Semilight" panose="020B0402040204020203" pitchFamily="34" charset="0"/>
                  </a:rPr>
                  <a:t>400+</a:t>
                </a:r>
              </a:p>
            </p:txBody>
          </p:sp>
          <p:sp>
            <p:nvSpPr>
              <p:cNvPr id="25" name="TextBox 24"/>
              <p:cNvSpPr txBox="1"/>
              <p:nvPr/>
            </p:nvSpPr>
            <p:spPr>
              <a:xfrm>
                <a:off x="5561974" y="5918475"/>
                <a:ext cx="2072084" cy="929548"/>
              </a:xfrm>
              <a:prstGeom prst="rect">
                <a:avLst/>
              </a:prstGeom>
              <a:noFill/>
            </p:spPr>
            <p:txBody>
              <a:bodyPr wrap="square" rtlCol="0">
                <a:spAutoFit/>
              </a:bodyPr>
              <a:lstStyle/>
              <a:p>
                <a:pPr defTabSz="913914"/>
                <a:r>
                  <a:rPr lang="en-US" sz="196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Petabytes of data </a:t>
                </a:r>
                <a:r>
                  <a:rPr lang="en-US" sz="1798" dirty="0">
                    <a:solidFill>
                      <a:srgbClr val="FFFFFF"/>
                    </a:solidFill>
                    <a:latin typeface="Segoe UI Semilight" panose="020B0402040204020203" pitchFamily="34" charset="0"/>
                    <a:cs typeface="Segoe UI Semilight" panose="020B0402040204020203" pitchFamily="34" charset="0"/>
                  </a:rPr>
                  <a:t>in Office 365</a:t>
                </a:r>
                <a:br>
                  <a:rPr lang="en-US" sz="1798" dirty="0">
                    <a:solidFill>
                      <a:srgbClr val="FFFFFF"/>
                    </a:solidFill>
                    <a:latin typeface="Segoe UI Semilight" panose="020B0402040204020203" pitchFamily="34" charset="0"/>
                    <a:cs typeface="Segoe UI Semilight" panose="020B0402040204020203" pitchFamily="34" charset="0"/>
                  </a:rPr>
                </a:br>
                <a:r>
                  <a:rPr lang="en-US" sz="1200" dirty="0">
                    <a:solidFill>
                      <a:srgbClr val="FFFFFF"/>
                    </a:solidFill>
                    <a:latin typeface="Segoe UI Semilight" panose="020B0402040204020203" pitchFamily="34" charset="0"/>
                    <a:cs typeface="Segoe UI Semilight" panose="020B0402040204020203" pitchFamily="34" charset="0"/>
                  </a:rPr>
                  <a:t>(March 2014)</a:t>
                </a:r>
                <a:endParaRPr lang="en-US" sz="1798" dirty="0">
                  <a:solidFill>
                    <a:srgbClr val="FFFFFF"/>
                  </a:solidFill>
                  <a:latin typeface="Segoe UI Semilight" panose="020B0402040204020203" pitchFamily="34" charset="0"/>
                  <a:cs typeface="Segoe UI Semilight" panose="020B0402040204020203" pitchFamily="34" charset="0"/>
                </a:endParaRPr>
              </a:p>
            </p:txBody>
          </p:sp>
        </p:grpSp>
        <p:sp>
          <p:nvSpPr>
            <p:cNvPr id="45" name="Pentagon 44"/>
            <p:cNvSpPr/>
            <p:nvPr/>
          </p:nvSpPr>
          <p:spPr bwMode="auto">
            <a:xfrm>
              <a:off x="4221673" y="1313673"/>
              <a:ext cx="1966357" cy="60208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r>
                <a:rPr lang="en-US" sz="2399" dirty="0">
                  <a:solidFill>
                    <a:srgbClr val="DC3C00"/>
                  </a:solidFill>
                  <a:latin typeface="Segoe UI Semilight" panose="020B0402040204020203" pitchFamily="34" charset="0"/>
                  <a:cs typeface="Segoe UI Semilight" panose="020B0402040204020203" pitchFamily="34" charset="0"/>
                </a:rPr>
                <a:t>Momentum</a:t>
              </a:r>
            </a:p>
          </p:txBody>
        </p:sp>
      </p:grpSp>
      <p:sp>
        <p:nvSpPr>
          <p:cNvPr id="2" name="Text Placeholder 1"/>
          <p:cNvSpPr>
            <a:spLocks noGrp="1"/>
          </p:cNvSpPr>
          <p:nvPr>
            <p:ph type="body" sz="quarter" idx="10"/>
          </p:nvPr>
        </p:nvSpPr>
        <p:spPr>
          <a:xfrm>
            <a:off x="269169" y="1189177"/>
            <a:ext cx="11650488" cy="727571"/>
          </a:xfrm>
        </p:spPr>
        <p:txBody>
          <a:bodyPr/>
          <a:lstStyle/>
          <a:p>
            <a:endParaRPr lang="en-US" dirty="0"/>
          </a:p>
        </p:txBody>
      </p:sp>
      <p:sp>
        <p:nvSpPr>
          <p:cNvPr id="48" name="Title 1"/>
          <p:cNvSpPr>
            <a:spLocks noGrp="1"/>
          </p:cNvSpPr>
          <p:nvPr>
            <p:ph type="title"/>
          </p:nvPr>
        </p:nvSpPr>
        <p:spPr/>
        <p:txBody>
          <a:bodyPr/>
          <a:lstStyle/>
          <a:p>
            <a:r>
              <a:rPr lang="en-US" dirty="0" smtClean="0"/>
              <a:t>Where are we?</a:t>
            </a:r>
            <a:endParaRPr lang="en-US" dirty="0"/>
          </a:p>
        </p:txBody>
      </p:sp>
      <p:grpSp>
        <p:nvGrpSpPr>
          <p:cNvPr id="56" name="Group 55"/>
          <p:cNvGrpSpPr/>
          <p:nvPr/>
        </p:nvGrpSpPr>
        <p:grpSpPr>
          <a:xfrm>
            <a:off x="273403" y="1175538"/>
            <a:ext cx="3816227" cy="5330841"/>
            <a:chOff x="278957" y="1198015"/>
            <a:chExt cx="3893764" cy="5439152"/>
          </a:xfrm>
        </p:grpSpPr>
        <p:sp>
          <p:nvSpPr>
            <p:cNvPr id="60" name="Rectangle 59"/>
            <p:cNvSpPr/>
            <p:nvPr/>
          </p:nvSpPr>
          <p:spPr bwMode="auto">
            <a:xfrm>
              <a:off x="278957" y="1198015"/>
              <a:ext cx="3893764" cy="5439152"/>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71" tIns="146217" rIns="182771" bIns="146217" numCol="1" rtlCol="0" anchor="t" anchorCtr="0" compatLnSpc="1">
              <a:prstTxWarp prst="textNoShape">
                <a:avLst/>
              </a:prstTxWarp>
            </a:bodyPr>
            <a:lstStyle/>
            <a:p>
              <a:pPr defTabSz="913298" fontAlgn="base">
                <a:spcBef>
                  <a:spcPct val="0"/>
                </a:spcBef>
                <a:spcAft>
                  <a:spcPct val="0"/>
                </a:spcAft>
              </a:pPr>
              <a:r>
                <a:rPr lang="en-US" sz="2744" dirty="0">
                  <a:gradFill>
                    <a:gsLst>
                      <a:gs pos="0">
                        <a:srgbClr val="FFFFFF"/>
                      </a:gs>
                      <a:gs pos="100000">
                        <a:srgbClr val="FFFFFF"/>
                      </a:gs>
                    </a:gsLst>
                    <a:lin ang="5400000" scaled="0"/>
                  </a:gradFill>
                  <a:latin typeface="Segoe UI Light"/>
                </a:rPr>
                <a:t>FY13</a:t>
              </a:r>
            </a:p>
            <a:p>
              <a:pPr defTabSz="913298" fontAlgn="base">
                <a:spcBef>
                  <a:spcPct val="0"/>
                </a:spcBef>
                <a:spcAft>
                  <a:spcPct val="0"/>
                </a:spcAft>
              </a:pPr>
              <a:endParaRPr lang="en-US" sz="2744" dirty="0">
                <a:gradFill>
                  <a:gsLst>
                    <a:gs pos="0">
                      <a:srgbClr val="FFFFFF"/>
                    </a:gs>
                    <a:gs pos="100000">
                      <a:srgbClr val="FFFFFF"/>
                    </a:gs>
                  </a:gsLst>
                  <a:lin ang="5400000" scaled="0"/>
                </a:gradFill>
                <a:latin typeface="Segoe UI Light"/>
              </a:endParaRPr>
            </a:p>
          </p:txBody>
        </p:sp>
        <p:grpSp>
          <p:nvGrpSpPr>
            <p:cNvPr id="3" name="Group 2"/>
            <p:cNvGrpSpPr/>
            <p:nvPr/>
          </p:nvGrpSpPr>
          <p:grpSpPr>
            <a:xfrm>
              <a:off x="393801" y="3411025"/>
              <a:ext cx="3400878" cy="1682857"/>
              <a:chOff x="628773" y="3413288"/>
              <a:chExt cx="3400878" cy="1682857"/>
            </a:xfrm>
          </p:grpSpPr>
          <p:sp>
            <p:nvSpPr>
              <p:cNvPr id="29" name="TextBox 28"/>
              <p:cNvSpPr txBox="1"/>
              <p:nvPr/>
            </p:nvSpPr>
            <p:spPr>
              <a:xfrm>
                <a:off x="628773" y="3496383"/>
                <a:ext cx="3400878" cy="958191"/>
              </a:xfrm>
              <a:prstGeom prst="rect">
                <a:avLst/>
              </a:prstGeom>
              <a:noFill/>
            </p:spPr>
            <p:txBody>
              <a:bodyPr wrap="square" rtlCol="0">
                <a:spAutoFit/>
              </a:bodyPr>
              <a:lstStyle/>
              <a:p>
                <a:pPr defTabSz="913914"/>
                <a:r>
                  <a:rPr lang="en-US" sz="5395" dirty="0">
                    <a:gradFill>
                      <a:gsLst>
                        <a:gs pos="0">
                          <a:srgbClr val="FCD116"/>
                        </a:gs>
                        <a:gs pos="100000">
                          <a:srgbClr val="FCD116"/>
                        </a:gs>
                      </a:gsLst>
                      <a:lin ang="5400000" scaled="0"/>
                    </a:gradFill>
                    <a:latin typeface="Segoe UI Semilight" panose="020B0402040204020203" pitchFamily="34" charset="0"/>
                    <a:cs typeface="Segoe UI Semilight" panose="020B0402040204020203" pitchFamily="34" charset="0"/>
                  </a:rPr>
                  <a:t>3,400,000</a:t>
                </a:r>
              </a:p>
            </p:txBody>
          </p:sp>
          <p:sp>
            <p:nvSpPr>
              <p:cNvPr id="30" name="TextBox 29"/>
              <p:cNvSpPr txBox="1"/>
              <p:nvPr/>
            </p:nvSpPr>
            <p:spPr>
              <a:xfrm>
                <a:off x="669822" y="3413288"/>
                <a:ext cx="2097812" cy="318286"/>
              </a:xfrm>
              <a:prstGeom prst="rect">
                <a:avLst/>
              </a:prstGeom>
              <a:noFill/>
            </p:spPr>
            <p:txBody>
              <a:bodyPr wrap="square" rtlCol="0">
                <a:spAutoFit/>
              </a:bodyPr>
              <a:lstStyle/>
              <a:p>
                <a:pPr defTabSz="913914"/>
                <a:r>
                  <a:rPr lang="en-US" sz="1400" dirty="0">
                    <a:gradFill>
                      <a:gsLst>
                        <a:gs pos="0">
                          <a:srgbClr val="FFFFFF"/>
                        </a:gs>
                        <a:gs pos="100000">
                          <a:srgbClr val="FFFFFF"/>
                        </a:gs>
                      </a:gsLst>
                      <a:lin ang="5400000" scaled="1"/>
                    </a:gradFill>
                    <a:cs typeface="Segoe UI" panose="020B0502040204020203" pitchFamily="34" charset="0"/>
                  </a:rPr>
                  <a:t>More than</a:t>
                </a:r>
              </a:p>
            </p:txBody>
          </p:sp>
          <p:sp>
            <p:nvSpPr>
              <p:cNvPr id="31" name="TextBox 30"/>
              <p:cNvSpPr txBox="1"/>
              <p:nvPr/>
            </p:nvSpPr>
            <p:spPr>
              <a:xfrm>
                <a:off x="669821" y="4263266"/>
                <a:ext cx="3194422" cy="832879"/>
              </a:xfrm>
              <a:prstGeom prst="rect">
                <a:avLst/>
              </a:prstGeom>
              <a:noFill/>
            </p:spPr>
            <p:txBody>
              <a:bodyPr wrap="square" rtlCol="0">
                <a:spAutoFit/>
              </a:bodyPr>
              <a:lstStyle/>
              <a:p>
                <a:pPr defTabSz="913914"/>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Office + SharePoint developers</a:t>
                </a:r>
              </a:p>
            </p:txBody>
          </p:sp>
        </p:grpSp>
        <p:grpSp>
          <p:nvGrpSpPr>
            <p:cNvPr id="47" name="Group 46"/>
            <p:cNvGrpSpPr/>
            <p:nvPr/>
          </p:nvGrpSpPr>
          <p:grpSpPr>
            <a:xfrm>
              <a:off x="549316" y="2095699"/>
              <a:ext cx="2357054" cy="943942"/>
              <a:chOff x="455869" y="2095699"/>
              <a:chExt cx="2357054" cy="943942"/>
            </a:xfrm>
          </p:grpSpPr>
          <p:grpSp>
            <p:nvGrpSpPr>
              <p:cNvPr id="35" name="Group 34"/>
              <p:cNvGrpSpPr/>
              <p:nvPr/>
            </p:nvGrpSpPr>
            <p:grpSpPr>
              <a:xfrm>
                <a:off x="455869" y="2095699"/>
                <a:ext cx="769858" cy="943942"/>
                <a:chOff x="1163638" y="3470275"/>
                <a:chExt cx="1130300" cy="1385888"/>
              </a:xfrm>
            </p:grpSpPr>
            <p:sp>
              <p:nvSpPr>
                <p:cNvPr id="36" name="Freeform 5"/>
                <p:cNvSpPr>
                  <a:spLocks/>
                </p:cNvSpPr>
                <p:nvPr/>
              </p:nvSpPr>
              <p:spPr bwMode="auto">
                <a:xfrm>
                  <a:off x="1992313" y="4187825"/>
                  <a:ext cx="301625" cy="668338"/>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FCD116"/>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37" name="Freeform 6"/>
                <p:cNvSpPr>
                  <a:spLocks/>
                </p:cNvSpPr>
                <p:nvPr/>
              </p:nvSpPr>
              <p:spPr bwMode="auto">
                <a:xfrm>
                  <a:off x="1163638" y="4192588"/>
                  <a:ext cx="296863" cy="663575"/>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FCD116"/>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38" name="Freeform 7"/>
                <p:cNvSpPr>
                  <a:spLocks/>
                </p:cNvSpPr>
                <p:nvPr/>
              </p:nvSpPr>
              <p:spPr bwMode="auto">
                <a:xfrm>
                  <a:off x="1687513" y="4167188"/>
                  <a:ext cx="82550" cy="673100"/>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FCD116"/>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39" name="Freeform 8"/>
                <p:cNvSpPr>
                  <a:spLocks/>
                </p:cNvSpPr>
                <p:nvPr/>
              </p:nvSpPr>
              <p:spPr bwMode="auto">
                <a:xfrm>
                  <a:off x="1595438" y="3470275"/>
                  <a:ext cx="266700" cy="153988"/>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40" name="Freeform 9"/>
                <p:cNvSpPr>
                  <a:spLocks noEditPoints="1"/>
                </p:cNvSpPr>
                <p:nvPr/>
              </p:nvSpPr>
              <p:spPr bwMode="auto">
                <a:xfrm>
                  <a:off x="1381126" y="3662363"/>
                  <a:ext cx="695325" cy="901700"/>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41" name="Freeform 10"/>
                <p:cNvSpPr>
                  <a:spLocks/>
                </p:cNvSpPr>
                <p:nvPr/>
              </p:nvSpPr>
              <p:spPr bwMode="auto">
                <a:xfrm>
                  <a:off x="1511301" y="4592638"/>
                  <a:ext cx="142875" cy="3492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42" name="Freeform 11"/>
                <p:cNvSpPr>
                  <a:spLocks/>
                </p:cNvSpPr>
                <p:nvPr/>
              </p:nvSpPr>
              <p:spPr bwMode="auto">
                <a:xfrm>
                  <a:off x="1804988" y="4592638"/>
                  <a:ext cx="141288" cy="3492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grpSp>
          <p:sp>
            <p:nvSpPr>
              <p:cNvPr id="10" name="TextBox 9"/>
              <p:cNvSpPr txBox="1"/>
              <p:nvPr/>
            </p:nvSpPr>
            <p:spPr>
              <a:xfrm>
                <a:off x="1383804" y="2135422"/>
                <a:ext cx="1429119" cy="651769"/>
              </a:xfrm>
              <a:prstGeom prst="rect">
                <a:avLst/>
              </a:prstGeom>
              <a:noFill/>
            </p:spPr>
            <p:txBody>
              <a:bodyPr wrap="none" lIns="0" tIns="0" rIns="0" bIns="0" rtlCol="0">
                <a:spAutoFit/>
              </a:bodyPr>
              <a:lstStyle/>
              <a:p>
                <a:pPr defTabSz="913914" fontAlgn="base">
                  <a:spcBef>
                    <a:spcPct val="0"/>
                  </a:spcBef>
                  <a:spcAft>
                    <a:spcPct val="0"/>
                  </a:spcAft>
                </a:pPr>
                <a:r>
                  <a:rPr lang="en-US" sz="235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Launched</a:t>
                </a:r>
                <a:r>
                  <a:rPr lang="en-US" sz="2352" dirty="0">
                    <a:gradFill>
                      <a:gsLst>
                        <a:gs pos="0">
                          <a:srgbClr val="FFFFFF"/>
                        </a:gs>
                        <a:gs pos="100000">
                          <a:srgbClr val="FFFFFF"/>
                        </a:gs>
                      </a:gsLst>
                      <a:lin ang="5400000" scaled="1"/>
                    </a:gradFill>
                    <a:latin typeface="Segoe UI Light"/>
                  </a:rPr>
                  <a:t> </a:t>
                </a:r>
                <a:br>
                  <a:rPr lang="en-US" sz="2352" dirty="0">
                    <a:gradFill>
                      <a:gsLst>
                        <a:gs pos="0">
                          <a:srgbClr val="FFFFFF"/>
                        </a:gs>
                        <a:gs pos="100000">
                          <a:srgbClr val="FFFFFF"/>
                        </a:gs>
                      </a:gsLst>
                      <a:lin ang="5400000" scaled="1"/>
                    </a:gradFill>
                    <a:latin typeface="Segoe UI Light"/>
                  </a:rPr>
                </a:br>
                <a:r>
                  <a:rPr lang="en-US" sz="1798"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Office 365</a:t>
                </a:r>
              </a:p>
            </p:txBody>
          </p:sp>
        </p:grpSp>
        <p:sp>
          <p:nvSpPr>
            <p:cNvPr id="15" name="Pentagon 14"/>
            <p:cNvSpPr/>
            <p:nvPr/>
          </p:nvSpPr>
          <p:spPr bwMode="auto">
            <a:xfrm>
              <a:off x="278957" y="1313673"/>
              <a:ext cx="1966357" cy="60208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r>
                <a:rPr lang="en-US" sz="2399" dirty="0">
                  <a:solidFill>
                    <a:srgbClr val="DC3C00"/>
                  </a:solidFill>
                  <a:latin typeface="Segoe UI Semilight" panose="020B0402040204020203" pitchFamily="34" charset="0"/>
                  <a:cs typeface="Segoe UI Semilight" panose="020B0402040204020203" pitchFamily="34" charset="0"/>
                </a:rPr>
                <a:t>Feb 2013</a:t>
              </a:r>
            </a:p>
          </p:txBody>
        </p:sp>
      </p:grpSp>
      <p:sp useBgFill="1">
        <p:nvSpPr>
          <p:cNvPr id="80" name="Rectangle 79"/>
          <p:cNvSpPr/>
          <p:nvPr/>
        </p:nvSpPr>
        <p:spPr bwMode="auto">
          <a:xfrm>
            <a:off x="-24212" y="1175538"/>
            <a:ext cx="297615" cy="53308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useBgFill="1">
        <p:nvSpPr>
          <p:cNvPr id="43" name="Rectangle 42"/>
          <p:cNvSpPr/>
          <p:nvPr/>
        </p:nvSpPr>
        <p:spPr bwMode="auto">
          <a:xfrm>
            <a:off x="4089628" y="1175538"/>
            <a:ext cx="47978" cy="5330841"/>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useBgFill="1">
        <p:nvSpPr>
          <p:cNvPr id="78" name="Rectangle 77"/>
          <p:cNvSpPr/>
          <p:nvPr/>
        </p:nvSpPr>
        <p:spPr bwMode="auto">
          <a:xfrm>
            <a:off x="7983862" y="1175538"/>
            <a:ext cx="47978" cy="5330841"/>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64820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650" fill="hold"/>
                                        <p:tgtEl>
                                          <p:spTgt spid="56"/>
                                        </p:tgtEl>
                                        <p:attrNameLst>
                                          <p:attrName>ppt_x</p:attrName>
                                        </p:attrNameLst>
                                      </p:cBhvr>
                                      <p:tavLst>
                                        <p:tav tm="0">
                                          <p:val>
                                            <p:strVal val="0-#ppt_w/2"/>
                                          </p:val>
                                        </p:tav>
                                        <p:tav tm="100000">
                                          <p:val>
                                            <p:strVal val="#ppt_x"/>
                                          </p:val>
                                        </p:tav>
                                      </p:tavLst>
                                    </p:anim>
                                    <p:anim calcmode="lin" valueType="num">
                                      <p:cBhvr additive="base">
                                        <p:cTn id="8" dur="65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 presetClass="entr" presetSubtype="8" decel="100000"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 calcmode="lin" valueType="num">
                                      <p:cBhvr additive="base">
                                        <p:cTn id="12" dur="650" fill="hold"/>
                                        <p:tgtEl>
                                          <p:spTgt spid="58"/>
                                        </p:tgtEl>
                                        <p:attrNameLst>
                                          <p:attrName>ppt_x</p:attrName>
                                        </p:attrNameLst>
                                      </p:cBhvr>
                                      <p:tavLst>
                                        <p:tav tm="0">
                                          <p:val>
                                            <p:strVal val="0-#ppt_w/2"/>
                                          </p:val>
                                        </p:tav>
                                        <p:tav tm="100000">
                                          <p:val>
                                            <p:strVal val="#ppt_x"/>
                                          </p:val>
                                        </p:tav>
                                      </p:tavLst>
                                    </p:anim>
                                    <p:anim calcmode="lin" valueType="num">
                                      <p:cBhvr additive="base">
                                        <p:cTn id="13" dur="650" fill="hold"/>
                                        <p:tgtEl>
                                          <p:spTgt spid="58"/>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2" presetClass="entr" presetSubtype="8" decel="100000"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650" fill="hold"/>
                                        <p:tgtEl>
                                          <p:spTgt spid="22"/>
                                        </p:tgtEl>
                                        <p:attrNameLst>
                                          <p:attrName>ppt_x</p:attrName>
                                        </p:attrNameLst>
                                      </p:cBhvr>
                                      <p:tavLst>
                                        <p:tav tm="0">
                                          <p:val>
                                            <p:strVal val="0-#ppt_w/2"/>
                                          </p:val>
                                        </p:tav>
                                        <p:tav tm="100000">
                                          <p:val>
                                            <p:strVal val="#ppt_x"/>
                                          </p:val>
                                        </p:tav>
                                      </p:tavLst>
                                    </p:anim>
                                    <p:anim calcmode="lin" valueType="num">
                                      <p:cBhvr additive="base">
                                        <p:cTn id="18" dur="6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par>
              <p:cTn id="19"/>
            </p:par>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3797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6397365" y="1195126"/>
            <a:ext cx="5524610" cy="779686"/>
            <a:chOff x="6527345" y="1218000"/>
            <a:chExt cx="5636858" cy="795528"/>
          </a:xfrm>
          <a:solidFill>
            <a:schemeClr val="accent2"/>
          </a:solidFill>
        </p:grpSpPr>
        <p:sp>
          <p:nvSpPr>
            <p:cNvPr id="36" name="TextBox 35"/>
            <p:cNvSpPr txBox="1"/>
            <p:nvPr/>
          </p:nvSpPr>
          <p:spPr>
            <a:xfrm>
              <a:off x="6527345" y="1218000"/>
              <a:ext cx="5636858" cy="795528"/>
            </a:xfrm>
            <a:prstGeom prst="chevron">
              <a:avLst>
                <a:gd name="adj" fmla="val 51641"/>
              </a:avLst>
            </a:prstGeom>
            <a:solidFill>
              <a:srgbClr val="FF0000"/>
            </a:solid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Devices + Cloud </a:t>
              </a:r>
            </a:p>
          </p:txBody>
        </p:sp>
        <p:sp>
          <p:nvSpPr>
            <p:cNvPr id="38" name="TextBox 37"/>
            <p:cNvSpPr txBox="1"/>
            <p:nvPr/>
          </p:nvSpPr>
          <p:spPr>
            <a:xfrm>
              <a:off x="10365065" y="1218000"/>
              <a:ext cx="1799138" cy="795528"/>
            </a:xfrm>
            <a:prstGeom prst="chevron">
              <a:avLst>
                <a:gd name="adj" fmla="val 51641"/>
              </a:avLst>
            </a:prstGeom>
            <a:solidFill>
              <a:srgbClr val="FF0000"/>
            </a:solid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2010s</a:t>
              </a:r>
            </a:p>
          </p:txBody>
        </p:sp>
      </p:grpSp>
      <p:grpSp>
        <p:nvGrpSpPr>
          <p:cNvPr id="19" name="Group 18"/>
          <p:cNvGrpSpPr/>
          <p:nvPr/>
        </p:nvGrpSpPr>
        <p:grpSpPr>
          <a:xfrm>
            <a:off x="3081830" y="1195126"/>
            <a:ext cx="3667018" cy="779686"/>
            <a:chOff x="3144446" y="1202760"/>
            <a:chExt cx="3741524" cy="795528"/>
          </a:xfrm>
          <a:solidFill>
            <a:srgbClr val="FF0000"/>
          </a:solidFill>
        </p:grpSpPr>
        <p:sp>
          <p:nvSpPr>
            <p:cNvPr id="35" name="TextBox 34"/>
            <p:cNvSpPr txBox="1"/>
            <p:nvPr/>
          </p:nvSpPr>
          <p:spPr>
            <a:xfrm>
              <a:off x="3144446" y="1202760"/>
              <a:ext cx="3741524" cy="795528"/>
            </a:xfrm>
            <a:prstGeom prst="chevron">
              <a:avLst/>
            </a:prstGeom>
            <a:grp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PC + Servers</a:t>
              </a:r>
            </a:p>
          </p:txBody>
        </p:sp>
        <p:sp>
          <p:nvSpPr>
            <p:cNvPr id="42" name="TextBox 41"/>
            <p:cNvSpPr txBox="1"/>
            <p:nvPr/>
          </p:nvSpPr>
          <p:spPr>
            <a:xfrm>
              <a:off x="5086831"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defTabSz="914367">
                <a:lnSpc>
                  <a:spcPct val="90000"/>
                </a:lnSpc>
                <a:spcAft>
                  <a:spcPts val="588"/>
                </a:spcAft>
                <a:defRPr sz="2400">
                  <a:gradFill>
                    <a:gsLst>
                      <a:gs pos="2917">
                        <a:srgbClr val="FFFFFF"/>
                      </a:gs>
                      <a:gs pos="91000">
                        <a:srgbClr val="FFFFFF"/>
                      </a:gs>
                    </a:gsLst>
                    <a:lin ang="5400000" scaled="0"/>
                  </a:gradFill>
                  <a:latin typeface="Segoe UI Light"/>
                </a:defRPr>
              </a:lvl1pPr>
            </a:lstStyle>
            <a:p>
              <a:pPr algn="ctr"/>
              <a:r>
                <a:rPr lang="en-US" sz="1960" dirty="0">
                  <a:latin typeface="+mn-lt"/>
                  <a:cs typeface="Segoe UI" panose="020B0502040204020203" pitchFamily="34" charset="0"/>
                </a:rPr>
                <a:t>2000s</a:t>
              </a:r>
            </a:p>
          </p:txBody>
        </p:sp>
      </p:grpSp>
      <p:sp>
        <p:nvSpPr>
          <p:cNvPr id="4" name="Title 3"/>
          <p:cNvSpPr>
            <a:spLocks noGrp="1"/>
          </p:cNvSpPr>
          <p:nvPr>
            <p:ph type="title"/>
          </p:nvPr>
        </p:nvSpPr>
        <p:spPr/>
        <p:txBody>
          <a:bodyPr/>
          <a:lstStyle/>
          <a:p>
            <a:r>
              <a:rPr lang="en-US" dirty="0" smtClean="0"/>
              <a:t>Technology journey</a:t>
            </a:r>
            <a:endParaRPr lang="en-US" dirty="0"/>
          </a:p>
        </p:txBody>
      </p:sp>
      <p:sp>
        <p:nvSpPr>
          <p:cNvPr id="64" name="Rectangle 63"/>
          <p:cNvSpPr/>
          <p:nvPr/>
        </p:nvSpPr>
        <p:spPr>
          <a:xfrm>
            <a:off x="264104" y="1964440"/>
            <a:ext cx="2785436" cy="4616167"/>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14" name="Group 13"/>
          <p:cNvGrpSpPr/>
          <p:nvPr/>
        </p:nvGrpSpPr>
        <p:grpSpPr>
          <a:xfrm>
            <a:off x="577104" y="2405244"/>
            <a:ext cx="2159437" cy="2078606"/>
            <a:chOff x="633288" y="2437465"/>
            <a:chExt cx="2203312" cy="2120839"/>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3288" y="2437465"/>
              <a:ext cx="1009756" cy="1081424"/>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67710" y="3510398"/>
              <a:ext cx="1040008" cy="104790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3288" y="3510398"/>
              <a:ext cx="1001518" cy="1042474"/>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767710" y="2470983"/>
              <a:ext cx="1068890" cy="1047906"/>
            </a:xfrm>
            <a:prstGeom prst="rect">
              <a:avLst/>
            </a:prstGeom>
          </p:spPr>
        </p:pic>
      </p:grpSp>
      <p:sp>
        <p:nvSpPr>
          <p:cNvPr id="74" name="Rectangle 73"/>
          <p:cNvSpPr/>
          <p:nvPr/>
        </p:nvSpPr>
        <p:spPr>
          <a:xfrm>
            <a:off x="3091611" y="1964439"/>
            <a:ext cx="3269390"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23" name="Group 22"/>
          <p:cNvGrpSpPr/>
          <p:nvPr/>
        </p:nvGrpSpPr>
        <p:grpSpPr>
          <a:xfrm>
            <a:off x="3337454" y="2381970"/>
            <a:ext cx="2014373" cy="2243574"/>
            <a:chOff x="3405263" y="2347044"/>
            <a:chExt cx="2055301" cy="2289158"/>
          </a:xfrm>
        </p:grpSpPr>
        <p:grpSp>
          <p:nvGrpSpPr>
            <p:cNvPr id="22" name="Group 21"/>
            <p:cNvGrpSpPr/>
            <p:nvPr/>
          </p:nvGrpSpPr>
          <p:grpSpPr>
            <a:xfrm>
              <a:off x="3445683" y="3040063"/>
              <a:ext cx="393556" cy="1502456"/>
              <a:chOff x="3445683" y="3040063"/>
              <a:chExt cx="393556" cy="1502456"/>
            </a:xfrm>
          </p:grpSpPr>
          <p:sp>
            <p:nvSpPr>
              <p:cNvPr id="21" name="Rectangle 20"/>
              <p:cNvSpPr/>
              <p:nvPr/>
            </p:nvSpPr>
            <p:spPr bwMode="auto">
              <a:xfrm>
                <a:off x="3457575" y="3040063"/>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0" name="Rectangle 49"/>
              <p:cNvSpPr/>
              <p:nvPr/>
            </p:nvSpPr>
            <p:spPr bwMode="auto">
              <a:xfrm>
                <a:off x="3445684" y="3664324"/>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5" name="Rectangle 54"/>
              <p:cNvSpPr/>
              <p:nvPr/>
            </p:nvSpPr>
            <p:spPr bwMode="auto">
              <a:xfrm>
                <a:off x="3445683" y="4309157"/>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6" name="Rectangle 55"/>
              <p:cNvSpPr/>
              <p:nvPr/>
            </p:nvSpPr>
            <p:spPr bwMode="auto">
              <a:xfrm>
                <a:off x="3677314" y="3675118"/>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nvGrpSpPr>
            <p:cNvPr id="20" name="Group 19"/>
            <p:cNvGrpSpPr/>
            <p:nvPr/>
          </p:nvGrpSpPr>
          <p:grpSpPr>
            <a:xfrm>
              <a:off x="3405263" y="2347044"/>
              <a:ext cx="2055301" cy="2289158"/>
              <a:chOff x="3405263" y="2347044"/>
              <a:chExt cx="2055301" cy="2289158"/>
            </a:xfrm>
          </p:grpSpPr>
          <p:sp>
            <p:nvSpPr>
              <p:cNvPr id="49" name="Freeform 13"/>
              <p:cNvSpPr>
                <a:spLocks noEditPoints="1"/>
              </p:cNvSpPr>
              <p:nvPr/>
            </p:nvSpPr>
            <p:spPr bwMode="auto">
              <a:xfrm>
                <a:off x="3405263" y="2947133"/>
                <a:ext cx="1187647" cy="413179"/>
              </a:xfrm>
              <a:custGeom>
                <a:avLst/>
                <a:gdLst>
                  <a:gd name="T0" fmla="*/ 168 w 936"/>
                  <a:gd name="T1" fmla="*/ 331 h 339"/>
                  <a:gd name="T2" fmla="*/ 3 w 936"/>
                  <a:gd name="T3" fmla="*/ 302 h 339"/>
                  <a:gd name="T4" fmla="*/ 5 w 936"/>
                  <a:gd name="T5" fmla="*/ 35 h 339"/>
                  <a:gd name="T6" fmla="*/ 202 w 936"/>
                  <a:gd name="T7" fmla="*/ 6 h 339"/>
                  <a:gd name="T8" fmla="*/ 535 w 936"/>
                  <a:gd name="T9" fmla="*/ 334 h 339"/>
                  <a:gd name="T10" fmla="*/ 646 w 936"/>
                  <a:gd name="T11" fmla="*/ 178 h 339"/>
                  <a:gd name="T12" fmla="*/ 633 w 936"/>
                  <a:gd name="T13" fmla="*/ 150 h 339"/>
                  <a:gd name="T14" fmla="*/ 576 w 936"/>
                  <a:gd name="T15" fmla="*/ 182 h 339"/>
                  <a:gd name="T16" fmla="*/ 538 w 936"/>
                  <a:gd name="T17" fmla="*/ 147 h 339"/>
                  <a:gd name="T18" fmla="*/ 575 w 936"/>
                  <a:gd name="T19" fmla="*/ 296 h 339"/>
                  <a:gd name="T20" fmla="*/ 289 w 936"/>
                  <a:gd name="T21" fmla="*/ 94 h 339"/>
                  <a:gd name="T22" fmla="*/ 335 w 936"/>
                  <a:gd name="T23" fmla="*/ 174 h 339"/>
                  <a:gd name="T24" fmla="*/ 268 w 936"/>
                  <a:gd name="T25" fmla="*/ 230 h 339"/>
                  <a:gd name="T26" fmla="*/ 327 w 936"/>
                  <a:gd name="T27" fmla="*/ 249 h 339"/>
                  <a:gd name="T28" fmla="*/ 371 w 936"/>
                  <a:gd name="T29" fmla="*/ 164 h 339"/>
                  <a:gd name="T30" fmla="*/ 779 w 936"/>
                  <a:gd name="T31" fmla="*/ 270 h 339"/>
                  <a:gd name="T32" fmla="*/ 803 w 936"/>
                  <a:gd name="T33" fmla="*/ 175 h 339"/>
                  <a:gd name="T34" fmla="*/ 706 w 936"/>
                  <a:gd name="T35" fmla="*/ 147 h 339"/>
                  <a:gd name="T36" fmla="*/ 683 w 936"/>
                  <a:gd name="T37" fmla="*/ 131 h 339"/>
                  <a:gd name="T38" fmla="*/ 706 w 936"/>
                  <a:gd name="T39" fmla="*/ 186 h 339"/>
                  <a:gd name="T40" fmla="*/ 441 w 936"/>
                  <a:gd name="T41" fmla="*/ 270 h 339"/>
                  <a:gd name="T42" fmla="*/ 537 w 936"/>
                  <a:gd name="T43" fmla="*/ 248 h 339"/>
                  <a:gd name="T44" fmla="*/ 461 w 936"/>
                  <a:gd name="T45" fmla="*/ 88 h 339"/>
                  <a:gd name="T46" fmla="*/ 437 w 936"/>
                  <a:gd name="T47" fmla="*/ 73 h 339"/>
                  <a:gd name="T48" fmla="*/ 827 w 936"/>
                  <a:gd name="T49" fmla="*/ 205 h 339"/>
                  <a:gd name="T50" fmla="*/ 932 w 936"/>
                  <a:gd name="T51" fmla="*/ 266 h 339"/>
                  <a:gd name="T52" fmla="*/ 854 w 936"/>
                  <a:gd name="T53" fmla="*/ 221 h 339"/>
                  <a:gd name="T54" fmla="*/ 936 w 936"/>
                  <a:gd name="T55" fmla="*/ 134 h 339"/>
                  <a:gd name="T56" fmla="*/ 827 w 936"/>
                  <a:gd name="T57" fmla="*/ 197 h 339"/>
                  <a:gd name="T58" fmla="*/ 255 w 936"/>
                  <a:gd name="T59" fmla="*/ 127 h 339"/>
                  <a:gd name="T60" fmla="*/ 254 w 936"/>
                  <a:gd name="T61" fmla="*/ 65 h 339"/>
                  <a:gd name="T62" fmla="*/ 232 w 936"/>
                  <a:gd name="T63" fmla="*/ 94 h 339"/>
                  <a:gd name="T64" fmla="*/ 221 w 936"/>
                  <a:gd name="T65" fmla="*/ 189 h 339"/>
                  <a:gd name="T66" fmla="*/ 238 w 936"/>
                  <a:gd name="T67" fmla="*/ 207 h 339"/>
                  <a:gd name="T68" fmla="*/ 803 w 936"/>
                  <a:gd name="T69" fmla="*/ 265 h 339"/>
                  <a:gd name="T70" fmla="*/ 803 w 936"/>
                  <a:gd name="T71" fmla="*/ 266 h 339"/>
                  <a:gd name="T72" fmla="*/ 442 w 936"/>
                  <a:gd name="T73" fmla="*/ 271 h 339"/>
                  <a:gd name="T74" fmla="*/ 441 w 936"/>
                  <a:gd name="T75" fmla="*/ 270 h 339"/>
                  <a:gd name="T76" fmla="*/ 462 w 936"/>
                  <a:gd name="T77" fmla="*/ 248 h 339"/>
                  <a:gd name="T78" fmla="*/ 537 w 936"/>
                  <a:gd name="T79" fmla="*/ 248 h 339"/>
                  <a:gd name="T80" fmla="*/ 222 w 936"/>
                  <a:gd name="T81" fmla="*/ 230 h 339"/>
                  <a:gd name="T82" fmla="*/ 221 w 936"/>
                  <a:gd name="T83" fmla="*/ 147 h 339"/>
                  <a:gd name="T84" fmla="*/ 221 w 936"/>
                  <a:gd name="T85" fmla="*/ 147 h 339"/>
                  <a:gd name="T86" fmla="*/ 260 w 936"/>
                  <a:gd name="T87" fmla="*/ 127 h 339"/>
                  <a:gd name="T88" fmla="*/ 702 w 936"/>
                  <a:gd name="T89" fmla="*/ 271 h 339"/>
                  <a:gd name="T90" fmla="*/ 751 w 936"/>
                  <a:gd name="T91" fmla="*/ 143 h 339"/>
                  <a:gd name="T92" fmla="*/ 827 w 936"/>
                  <a:gd name="T93" fmla="*/ 197 h 339"/>
                  <a:gd name="T94" fmla="*/ 544 w 936"/>
                  <a:gd name="T95" fmla="*/ 317 h 339"/>
                  <a:gd name="T96" fmla="*/ 371 w 936"/>
                  <a:gd name="T97" fmla="*/ 164 h 339"/>
                  <a:gd name="T98" fmla="*/ 61 w 936"/>
                  <a:gd name="T99" fmla="*/ 232 h 339"/>
                  <a:gd name="T100" fmla="*/ 145 w 936"/>
                  <a:gd name="T101" fmla="*/ 216 h 339"/>
                  <a:gd name="T102" fmla="*/ 89 w 936"/>
                  <a:gd name="T103" fmla="*/ 120 h 339"/>
                  <a:gd name="T104" fmla="*/ 61 w 936"/>
                  <a:gd name="T105" fmla="*/ 9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6" h="339">
                    <a:moveTo>
                      <a:pt x="202" y="168"/>
                    </a:moveTo>
                    <a:cubicBezTo>
                      <a:pt x="202" y="223"/>
                      <a:pt x="202" y="278"/>
                      <a:pt x="202" y="332"/>
                    </a:cubicBezTo>
                    <a:cubicBezTo>
                      <a:pt x="202" y="337"/>
                      <a:pt x="201" y="338"/>
                      <a:pt x="197" y="337"/>
                    </a:cubicBezTo>
                    <a:cubicBezTo>
                      <a:pt x="187" y="335"/>
                      <a:pt x="178" y="333"/>
                      <a:pt x="168" y="331"/>
                    </a:cubicBezTo>
                    <a:cubicBezTo>
                      <a:pt x="158" y="329"/>
                      <a:pt x="147" y="327"/>
                      <a:pt x="137" y="326"/>
                    </a:cubicBezTo>
                    <a:cubicBezTo>
                      <a:pt x="119" y="323"/>
                      <a:pt x="101" y="320"/>
                      <a:pt x="84" y="316"/>
                    </a:cubicBezTo>
                    <a:cubicBezTo>
                      <a:pt x="68" y="314"/>
                      <a:pt x="53" y="311"/>
                      <a:pt x="38" y="308"/>
                    </a:cubicBezTo>
                    <a:cubicBezTo>
                      <a:pt x="26" y="306"/>
                      <a:pt x="15" y="304"/>
                      <a:pt x="3" y="302"/>
                    </a:cubicBezTo>
                    <a:cubicBezTo>
                      <a:pt x="0" y="302"/>
                      <a:pt x="0" y="301"/>
                      <a:pt x="0" y="299"/>
                    </a:cubicBezTo>
                    <a:cubicBezTo>
                      <a:pt x="0" y="298"/>
                      <a:pt x="0" y="297"/>
                      <a:pt x="0" y="296"/>
                    </a:cubicBezTo>
                    <a:cubicBezTo>
                      <a:pt x="0" y="211"/>
                      <a:pt x="0" y="126"/>
                      <a:pt x="0" y="41"/>
                    </a:cubicBezTo>
                    <a:cubicBezTo>
                      <a:pt x="0" y="37"/>
                      <a:pt x="1" y="36"/>
                      <a:pt x="5" y="35"/>
                    </a:cubicBezTo>
                    <a:cubicBezTo>
                      <a:pt x="62" y="25"/>
                      <a:pt x="118" y="15"/>
                      <a:pt x="174" y="5"/>
                    </a:cubicBezTo>
                    <a:cubicBezTo>
                      <a:pt x="183" y="4"/>
                      <a:pt x="191" y="2"/>
                      <a:pt x="200" y="1"/>
                    </a:cubicBezTo>
                    <a:cubicBezTo>
                      <a:pt x="202" y="0"/>
                      <a:pt x="203" y="1"/>
                      <a:pt x="202" y="3"/>
                    </a:cubicBezTo>
                    <a:cubicBezTo>
                      <a:pt x="202" y="4"/>
                      <a:pt x="202" y="5"/>
                      <a:pt x="202" y="6"/>
                    </a:cubicBezTo>
                    <a:cubicBezTo>
                      <a:pt x="202" y="60"/>
                      <a:pt x="202" y="114"/>
                      <a:pt x="202" y="168"/>
                    </a:cubicBezTo>
                    <a:close/>
                    <a:moveTo>
                      <a:pt x="544" y="317"/>
                    </a:moveTo>
                    <a:cubicBezTo>
                      <a:pt x="541" y="317"/>
                      <a:pt x="538" y="315"/>
                      <a:pt x="535" y="316"/>
                    </a:cubicBezTo>
                    <a:cubicBezTo>
                      <a:pt x="535" y="322"/>
                      <a:pt x="535" y="328"/>
                      <a:pt x="535" y="334"/>
                    </a:cubicBezTo>
                    <a:cubicBezTo>
                      <a:pt x="535" y="335"/>
                      <a:pt x="535" y="336"/>
                      <a:pt x="537" y="337"/>
                    </a:cubicBezTo>
                    <a:cubicBezTo>
                      <a:pt x="547" y="338"/>
                      <a:pt x="557" y="339"/>
                      <a:pt x="566" y="334"/>
                    </a:cubicBezTo>
                    <a:cubicBezTo>
                      <a:pt x="583" y="327"/>
                      <a:pt x="592" y="313"/>
                      <a:pt x="598" y="298"/>
                    </a:cubicBezTo>
                    <a:cubicBezTo>
                      <a:pt x="614" y="258"/>
                      <a:pt x="630" y="218"/>
                      <a:pt x="646" y="178"/>
                    </a:cubicBezTo>
                    <a:cubicBezTo>
                      <a:pt x="652" y="161"/>
                      <a:pt x="659" y="143"/>
                      <a:pt x="666" y="126"/>
                    </a:cubicBezTo>
                    <a:cubicBezTo>
                      <a:pt x="659" y="126"/>
                      <a:pt x="651" y="126"/>
                      <a:pt x="644" y="126"/>
                    </a:cubicBezTo>
                    <a:cubicBezTo>
                      <a:pt x="643" y="126"/>
                      <a:pt x="642" y="126"/>
                      <a:pt x="641" y="128"/>
                    </a:cubicBezTo>
                    <a:cubicBezTo>
                      <a:pt x="638" y="135"/>
                      <a:pt x="636" y="142"/>
                      <a:pt x="633" y="150"/>
                    </a:cubicBezTo>
                    <a:cubicBezTo>
                      <a:pt x="627" y="164"/>
                      <a:pt x="623" y="179"/>
                      <a:pt x="617" y="193"/>
                    </a:cubicBezTo>
                    <a:cubicBezTo>
                      <a:pt x="611" y="209"/>
                      <a:pt x="605" y="226"/>
                      <a:pt x="599" y="242"/>
                    </a:cubicBezTo>
                    <a:cubicBezTo>
                      <a:pt x="599" y="244"/>
                      <a:pt x="599" y="245"/>
                      <a:pt x="597" y="245"/>
                    </a:cubicBezTo>
                    <a:cubicBezTo>
                      <a:pt x="591" y="224"/>
                      <a:pt x="583" y="203"/>
                      <a:pt x="576" y="182"/>
                    </a:cubicBezTo>
                    <a:cubicBezTo>
                      <a:pt x="570" y="164"/>
                      <a:pt x="563" y="147"/>
                      <a:pt x="557" y="128"/>
                    </a:cubicBezTo>
                    <a:cubicBezTo>
                      <a:pt x="556" y="127"/>
                      <a:pt x="556" y="126"/>
                      <a:pt x="554" y="126"/>
                    </a:cubicBezTo>
                    <a:cubicBezTo>
                      <a:pt x="546" y="126"/>
                      <a:pt x="538" y="126"/>
                      <a:pt x="530" y="126"/>
                    </a:cubicBezTo>
                    <a:cubicBezTo>
                      <a:pt x="533" y="133"/>
                      <a:pt x="535" y="140"/>
                      <a:pt x="538" y="147"/>
                    </a:cubicBezTo>
                    <a:cubicBezTo>
                      <a:pt x="545" y="166"/>
                      <a:pt x="553" y="185"/>
                      <a:pt x="560" y="204"/>
                    </a:cubicBezTo>
                    <a:cubicBezTo>
                      <a:pt x="568" y="225"/>
                      <a:pt x="576" y="245"/>
                      <a:pt x="585" y="265"/>
                    </a:cubicBezTo>
                    <a:cubicBezTo>
                      <a:pt x="586" y="268"/>
                      <a:pt x="586" y="271"/>
                      <a:pt x="584" y="274"/>
                    </a:cubicBezTo>
                    <a:cubicBezTo>
                      <a:pt x="581" y="281"/>
                      <a:pt x="578" y="289"/>
                      <a:pt x="575" y="296"/>
                    </a:cubicBezTo>
                    <a:cubicBezTo>
                      <a:pt x="570" y="306"/>
                      <a:pt x="565" y="315"/>
                      <a:pt x="553" y="317"/>
                    </a:cubicBezTo>
                    <a:cubicBezTo>
                      <a:pt x="550" y="317"/>
                      <a:pt x="547" y="317"/>
                      <a:pt x="544" y="317"/>
                    </a:cubicBezTo>
                    <a:close/>
                    <a:moveTo>
                      <a:pt x="371" y="164"/>
                    </a:moveTo>
                    <a:cubicBezTo>
                      <a:pt x="367" y="118"/>
                      <a:pt x="329" y="90"/>
                      <a:pt x="289" y="94"/>
                    </a:cubicBezTo>
                    <a:cubicBezTo>
                      <a:pt x="289" y="95"/>
                      <a:pt x="290" y="96"/>
                      <a:pt x="291" y="98"/>
                    </a:cubicBezTo>
                    <a:cubicBezTo>
                      <a:pt x="295" y="102"/>
                      <a:pt x="298" y="106"/>
                      <a:pt x="301" y="110"/>
                    </a:cubicBezTo>
                    <a:cubicBezTo>
                      <a:pt x="309" y="119"/>
                      <a:pt x="316" y="129"/>
                      <a:pt x="324" y="138"/>
                    </a:cubicBezTo>
                    <a:cubicBezTo>
                      <a:pt x="333" y="149"/>
                      <a:pt x="337" y="160"/>
                      <a:pt x="335" y="174"/>
                    </a:cubicBezTo>
                    <a:cubicBezTo>
                      <a:pt x="332" y="193"/>
                      <a:pt x="313" y="208"/>
                      <a:pt x="296" y="208"/>
                    </a:cubicBezTo>
                    <a:cubicBezTo>
                      <a:pt x="283" y="207"/>
                      <a:pt x="270" y="208"/>
                      <a:pt x="257" y="208"/>
                    </a:cubicBezTo>
                    <a:cubicBezTo>
                      <a:pt x="255" y="208"/>
                      <a:pt x="253" y="207"/>
                      <a:pt x="251" y="209"/>
                    </a:cubicBezTo>
                    <a:cubicBezTo>
                      <a:pt x="257" y="216"/>
                      <a:pt x="262" y="223"/>
                      <a:pt x="268" y="230"/>
                    </a:cubicBezTo>
                    <a:cubicBezTo>
                      <a:pt x="277" y="241"/>
                      <a:pt x="286" y="253"/>
                      <a:pt x="295" y="264"/>
                    </a:cubicBezTo>
                    <a:cubicBezTo>
                      <a:pt x="297" y="267"/>
                      <a:pt x="299" y="272"/>
                      <a:pt x="303" y="274"/>
                    </a:cubicBezTo>
                    <a:cubicBezTo>
                      <a:pt x="312" y="280"/>
                      <a:pt x="322" y="277"/>
                      <a:pt x="327" y="272"/>
                    </a:cubicBezTo>
                    <a:cubicBezTo>
                      <a:pt x="333" y="265"/>
                      <a:pt x="333" y="256"/>
                      <a:pt x="327" y="249"/>
                    </a:cubicBezTo>
                    <a:cubicBezTo>
                      <a:pt x="324" y="245"/>
                      <a:pt x="322" y="242"/>
                      <a:pt x="319" y="238"/>
                    </a:cubicBezTo>
                    <a:cubicBezTo>
                      <a:pt x="331" y="234"/>
                      <a:pt x="342" y="228"/>
                      <a:pt x="350" y="219"/>
                    </a:cubicBezTo>
                    <a:cubicBezTo>
                      <a:pt x="363" y="206"/>
                      <a:pt x="369" y="189"/>
                      <a:pt x="371" y="171"/>
                    </a:cubicBezTo>
                    <a:cubicBezTo>
                      <a:pt x="371" y="169"/>
                      <a:pt x="371" y="166"/>
                      <a:pt x="371" y="164"/>
                    </a:cubicBezTo>
                    <a:close/>
                    <a:moveTo>
                      <a:pt x="751" y="143"/>
                    </a:moveTo>
                    <a:cubicBezTo>
                      <a:pt x="761" y="144"/>
                      <a:pt x="769" y="149"/>
                      <a:pt x="774" y="159"/>
                    </a:cubicBezTo>
                    <a:cubicBezTo>
                      <a:pt x="778" y="168"/>
                      <a:pt x="779" y="177"/>
                      <a:pt x="779" y="187"/>
                    </a:cubicBezTo>
                    <a:cubicBezTo>
                      <a:pt x="780" y="215"/>
                      <a:pt x="779" y="242"/>
                      <a:pt x="779" y="270"/>
                    </a:cubicBezTo>
                    <a:cubicBezTo>
                      <a:pt x="786" y="271"/>
                      <a:pt x="792" y="270"/>
                      <a:pt x="798" y="270"/>
                    </a:cubicBezTo>
                    <a:cubicBezTo>
                      <a:pt x="802" y="270"/>
                      <a:pt x="803" y="269"/>
                      <a:pt x="803" y="266"/>
                    </a:cubicBezTo>
                    <a:cubicBezTo>
                      <a:pt x="803" y="244"/>
                      <a:pt x="803" y="222"/>
                      <a:pt x="803" y="201"/>
                    </a:cubicBezTo>
                    <a:cubicBezTo>
                      <a:pt x="803" y="192"/>
                      <a:pt x="803" y="183"/>
                      <a:pt x="803" y="175"/>
                    </a:cubicBezTo>
                    <a:cubicBezTo>
                      <a:pt x="802" y="172"/>
                      <a:pt x="802" y="169"/>
                      <a:pt x="801" y="166"/>
                    </a:cubicBezTo>
                    <a:cubicBezTo>
                      <a:pt x="798" y="143"/>
                      <a:pt x="786" y="124"/>
                      <a:pt x="758" y="122"/>
                    </a:cubicBezTo>
                    <a:cubicBezTo>
                      <a:pt x="739" y="121"/>
                      <a:pt x="722" y="126"/>
                      <a:pt x="711" y="143"/>
                    </a:cubicBezTo>
                    <a:cubicBezTo>
                      <a:pt x="710" y="144"/>
                      <a:pt x="709" y="147"/>
                      <a:pt x="706" y="147"/>
                    </a:cubicBezTo>
                    <a:cubicBezTo>
                      <a:pt x="706" y="141"/>
                      <a:pt x="706" y="135"/>
                      <a:pt x="706" y="129"/>
                    </a:cubicBezTo>
                    <a:cubicBezTo>
                      <a:pt x="706" y="127"/>
                      <a:pt x="706" y="125"/>
                      <a:pt x="703" y="126"/>
                    </a:cubicBezTo>
                    <a:cubicBezTo>
                      <a:pt x="698" y="126"/>
                      <a:pt x="693" y="126"/>
                      <a:pt x="688" y="126"/>
                    </a:cubicBezTo>
                    <a:cubicBezTo>
                      <a:pt x="684" y="125"/>
                      <a:pt x="683" y="127"/>
                      <a:pt x="683" y="131"/>
                    </a:cubicBezTo>
                    <a:cubicBezTo>
                      <a:pt x="683" y="175"/>
                      <a:pt x="683" y="219"/>
                      <a:pt x="683" y="263"/>
                    </a:cubicBezTo>
                    <a:cubicBezTo>
                      <a:pt x="683" y="265"/>
                      <a:pt x="683" y="267"/>
                      <a:pt x="682" y="269"/>
                    </a:cubicBezTo>
                    <a:cubicBezTo>
                      <a:pt x="690" y="271"/>
                      <a:pt x="698" y="270"/>
                      <a:pt x="706" y="269"/>
                    </a:cubicBezTo>
                    <a:cubicBezTo>
                      <a:pt x="706" y="242"/>
                      <a:pt x="706" y="214"/>
                      <a:pt x="706" y="186"/>
                    </a:cubicBezTo>
                    <a:cubicBezTo>
                      <a:pt x="706" y="180"/>
                      <a:pt x="707" y="175"/>
                      <a:pt x="709" y="169"/>
                    </a:cubicBezTo>
                    <a:cubicBezTo>
                      <a:pt x="715" y="154"/>
                      <a:pt x="728" y="143"/>
                      <a:pt x="741" y="143"/>
                    </a:cubicBezTo>
                    <a:cubicBezTo>
                      <a:pt x="745" y="142"/>
                      <a:pt x="748" y="142"/>
                      <a:pt x="751" y="143"/>
                    </a:cubicBezTo>
                    <a:close/>
                    <a:moveTo>
                      <a:pt x="441" y="270"/>
                    </a:moveTo>
                    <a:cubicBezTo>
                      <a:pt x="473" y="270"/>
                      <a:pt x="506" y="270"/>
                      <a:pt x="538" y="270"/>
                    </a:cubicBezTo>
                    <a:cubicBezTo>
                      <a:pt x="540" y="270"/>
                      <a:pt x="541" y="271"/>
                      <a:pt x="542" y="269"/>
                    </a:cubicBezTo>
                    <a:cubicBezTo>
                      <a:pt x="542" y="263"/>
                      <a:pt x="542" y="256"/>
                      <a:pt x="542" y="249"/>
                    </a:cubicBezTo>
                    <a:cubicBezTo>
                      <a:pt x="541" y="247"/>
                      <a:pt x="539" y="248"/>
                      <a:pt x="537" y="248"/>
                    </a:cubicBezTo>
                    <a:cubicBezTo>
                      <a:pt x="514" y="248"/>
                      <a:pt x="490" y="248"/>
                      <a:pt x="467" y="248"/>
                    </a:cubicBezTo>
                    <a:cubicBezTo>
                      <a:pt x="465" y="248"/>
                      <a:pt x="463" y="249"/>
                      <a:pt x="462" y="248"/>
                    </a:cubicBezTo>
                    <a:cubicBezTo>
                      <a:pt x="461" y="246"/>
                      <a:pt x="461" y="244"/>
                      <a:pt x="461" y="242"/>
                    </a:cubicBezTo>
                    <a:cubicBezTo>
                      <a:pt x="461" y="191"/>
                      <a:pt x="461" y="139"/>
                      <a:pt x="461" y="88"/>
                    </a:cubicBezTo>
                    <a:cubicBezTo>
                      <a:pt x="461" y="83"/>
                      <a:pt x="461" y="77"/>
                      <a:pt x="461" y="72"/>
                    </a:cubicBezTo>
                    <a:cubicBezTo>
                      <a:pt x="461" y="69"/>
                      <a:pt x="461" y="68"/>
                      <a:pt x="457" y="68"/>
                    </a:cubicBezTo>
                    <a:cubicBezTo>
                      <a:pt x="452" y="68"/>
                      <a:pt x="447" y="68"/>
                      <a:pt x="442" y="68"/>
                    </a:cubicBezTo>
                    <a:cubicBezTo>
                      <a:pt x="438" y="68"/>
                      <a:pt x="437" y="69"/>
                      <a:pt x="437" y="73"/>
                    </a:cubicBezTo>
                    <a:cubicBezTo>
                      <a:pt x="437" y="137"/>
                      <a:pt x="437" y="200"/>
                      <a:pt x="437" y="263"/>
                    </a:cubicBezTo>
                    <a:cubicBezTo>
                      <a:pt x="437" y="265"/>
                      <a:pt x="437" y="267"/>
                      <a:pt x="437" y="269"/>
                    </a:cubicBezTo>
                    <a:cubicBezTo>
                      <a:pt x="438" y="271"/>
                      <a:pt x="440" y="270"/>
                      <a:pt x="441" y="270"/>
                    </a:cubicBezTo>
                    <a:close/>
                    <a:moveTo>
                      <a:pt x="827" y="205"/>
                    </a:moveTo>
                    <a:cubicBezTo>
                      <a:pt x="827" y="214"/>
                      <a:pt x="829" y="223"/>
                      <a:pt x="832" y="231"/>
                    </a:cubicBezTo>
                    <a:cubicBezTo>
                      <a:pt x="836" y="241"/>
                      <a:pt x="841" y="249"/>
                      <a:pt x="848" y="256"/>
                    </a:cubicBezTo>
                    <a:cubicBezTo>
                      <a:pt x="860" y="267"/>
                      <a:pt x="875" y="273"/>
                      <a:pt x="892" y="274"/>
                    </a:cubicBezTo>
                    <a:cubicBezTo>
                      <a:pt x="906" y="274"/>
                      <a:pt x="919" y="272"/>
                      <a:pt x="932" y="266"/>
                    </a:cubicBezTo>
                    <a:cubicBezTo>
                      <a:pt x="933" y="265"/>
                      <a:pt x="935" y="264"/>
                      <a:pt x="935" y="261"/>
                    </a:cubicBezTo>
                    <a:cubicBezTo>
                      <a:pt x="935" y="255"/>
                      <a:pt x="935" y="249"/>
                      <a:pt x="935" y="241"/>
                    </a:cubicBezTo>
                    <a:cubicBezTo>
                      <a:pt x="929" y="245"/>
                      <a:pt x="923" y="249"/>
                      <a:pt x="917" y="251"/>
                    </a:cubicBezTo>
                    <a:cubicBezTo>
                      <a:pt x="889" y="260"/>
                      <a:pt x="863" y="247"/>
                      <a:pt x="854" y="221"/>
                    </a:cubicBezTo>
                    <a:cubicBezTo>
                      <a:pt x="850" y="206"/>
                      <a:pt x="850" y="191"/>
                      <a:pt x="855" y="176"/>
                    </a:cubicBezTo>
                    <a:cubicBezTo>
                      <a:pt x="862" y="154"/>
                      <a:pt x="880" y="141"/>
                      <a:pt x="903" y="142"/>
                    </a:cubicBezTo>
                    <a:cubicBezTo>
                      <a:pt x="915" y="143"/>
                      <a:pt x="926" y="147"/>
                      <a:pt x="936" y="154"/>
                    </a:cubicBezTo>
                    <a:cubicBezTo>
                      <a:pt x="936" y="147"/>
                      <a:pt x="935" y="141"/>
                      <a:pt x="936" y="134"/>
                    </a:cubicBezTo>
                    <a:cubicBezTo>
                      <a:pt x="936" y="131"/>
                      <a:pt x="935" y="129"/>
                      <a:pt x="931" y="127"/>
                    </a:cubicBezTo>
                    <a:cubicBezTo>
                      <a:pt x="918" y="122"/>
                      <a:pt x="905" y="121"/>
                      <a:pt x="891" y="123"/>
                    </a:cubicBezTo>
                    <a:cubicBezTo>
                      <a:pt x="867" y="126"/>
                      <a:pt x="849" y="137"/>
                      <a:pt x="837" y="158"/>
                    </a:cubicBezTo>
                    <a:cubicBezTo>
                      <a:pt x="830" y="170"/>
                      <a:pt x="828" y="183"/>
                      <a:pt x="827" y="197"/>
                    </a:cubicBezTo>
                    <a:cubicBezTo>
                      <a:pt x="827" y="200"/>
                      <a:pt x="827" y="202"/>
                      <a:pt x="827" y="205"/>
                    </a:cubicBezTo>
                    <a:close/>
                    <a:moveTo>
                      <a:pt x="221" y="146"/>
                    </a:moveTo>
                    <a:cubicBezTo>
                      <a:pt x="221" y="147"/>
                      <a:pt x="221" y="148"/>
                      <a:pt x="223" y="148"/>
                    </a:cubicBezTo>
                    <a:cubicBezTo>
                      <a:pt x="230" y="135"/>
                      <a:pt x="240" y="128"/>
                      <a:pt x="255" y="127"/>
                    </a:cubicBezTo>
                    <a:cubicBezTo>
                      <a:pt x="256" y="127"/>
                      <a:pt x="258" y="127"/>
                      <a:pt x="260" y="127"/>
                    </a:cubicBezTo>
                    <a:cubicBezTo>
                      <a:pt x="273" y="127"/>
                      <a:pt x="285" y="127"/>
                      <a:pt x="298" y="127"/>
                    </a:cubicBezTo>
                    <a:cubicBezTo>
                      <a:pt x="299" y="127"/>
                      <a:pt x="301" y="128"/>
                      <a:pt x="302" y="126"/>
                    </a:cubicBezTo>
                    <a:cubicBezTo>
                      <a:pt x="286" y="106"/>
                      <a:pt x="270" y="86"/>
                      <a:pt x="254" y="65"/>
                    </a:cubicBezTo>
                    <a:cubicBezTo>
                      <a:pt x="249" y="59"/>
                      <a:pt x="243" y="57"/>
                      <a:pt x="236" y="58"/>
                    </a:cubicBezTo>
                    <a:cubicBezTo>
                      <a:pt x="228" y="59"/>
                      <a:pt x="224" y="64"/>
                      <a:pt x="222" y="71"/>
                    </a:cubicBezTo>
                    <a:cubicBezTo>
                      <a:pt x="222" y="73"/>
                      <a:pt x="222" y="75"/>
                      <a:pt x="222" y="78"/>
                    </a:cubicBezTo>
                    <a:cubicBezTo>
                      <a:pt x="223" y="84"/>
                      <a:pt x="228" y="89"/>
                      <a:pt x="232" y="94"/>
                    </a:cubicBezTo>
                    <a:cubicBezTo>
                      <a:pt x="234" y="96"/>
                      <a:pt x="234" y="96"/>
                      <a:pt x="231" y="97"/>
                    </a:cubicBezTo>
                    <a:cubicBezTo>
                      <a:pt x="228" y="99"/>
                      <a:pt x="224" y="99"/>
                      <a:pt x="221" y="102"/>
                    </a:cubicBezTo>
                    <a:cubicBezTo>
                      <a:pt x="221" y="116"/>
                      <a:pt x="221" y="131"/>
                      <a:pt x="221" y="146"/>
                    </a:cubicBezTo>
                    <a:close/>
                    <a:moveTo>
                      <a:pt x="221" y="189"/>
                    </a:moveTo>
                    <a:cubicBezTo>
                      <a:pt x="221" y="203"/>
                      <a:pt x="221" y="217"/>
                      <a:pt x="221" y="231"/>
                    </a:cubicBezTo>
                    <a:cubicBezTo>
                      <a:pt x="221" y="232"/>
                      <a:pt x="221" y="233"/>
                      <a:pt x="222" y="233"/>
                    </a:cubicBezTo>
                    <a:cubicBezTo>
                      <a:pt x="235" y="240"/>
                      <a:pt x="249" y="242"/>
                      <a:pt x="265" y="241"/>
                    </a:cubicBezTo>
                    <a:cubicBezTo>
                      <a:pt x="255" y="230"/>
                      <a:pt x="246" y="219"/>
                      <a:pt x="238" y="207"/>
                    </a:cubicBezTo>
                    <a:cubicBezTo>
                      <a:pt x="232" y="201"/>
                      <a:pt x="226" y="195"/>
                      <a:pt x="223" y="187"/>
                    </a:cubicBezTo>
                    <a:cubicBezTo>
                      <a:pt x="220" y="186"/>
                      <a:pt x="221" y="188"/>
                      <a:pt x="221" y="189"/>
                    </a:cubicBezTo>
                    <a:close/>
                    <a:moveTo>
                      <a:pt x="798" y="271"/>
                    </a:moveTo>
                    <a:cubicBezTo>
                      <a:pt x="803" y="271"/>
                      <a:pt x="804" y="269"/>
                      <a:pt x="803" y="265"/>
                    </a:cubicBezTo>
                    <a:cubicBezTo>
                      <a:pt x="803" y="237"/>
                      <a:pt x="803" y="208"/>
                      <a:pt x="803" y="179"/>
                    </a:cubicBezTo>
                    <a:cubicBezTo>
                      <a:pt x="803" y="178"/>
                      <a:pt x="804" y="176"/>
                      <a:pt x="803" y="175"/>
                    </a:cubicBezTo>
                    <a:cubicBezTo>
                      <a:pt x="803" y="175"/>
                      <a:pt x="803" y="176"/>
                      <a:pt x="803" y="177"/>
                    </a:cubicBezTo>
                    <a:cubicBezTo>
                      <a:pt x="803" y="207"/>
                      <a:pt x="803" y="236"/>
                      <a:pt x="803" y="266"/>
                    </a:cubicBezTo>
                    <a:cubicBezTo>
                      <a:pt x="803" y="269"/>
                      <a:pt x="802" y="270"/>
                      <a:pt x="799" y="270"/>
                    </a:cubicBezTo>
                    <a:cubicBezTo>
                      <a:pt x="792" y="270"/>
                      <a:pt x="786" y="270"/>
                      <a:pt x="779" y="270"/>
                    </a:cubicBezTo>
                    <a:cubicBezTo>
                      <a:pt x="786" y="272"/>
                      <a:pt x="792" y="270"/>
                      <a:pt x="798" y="271"/>
                    </a:cubicBezTo>
                    <a:close/>
                    <a:moveTo>
                      <a:pt x="442" y="271"/>
                    </a:moveTo>
                    <a:cubicBezTo>
                      <a:pt x="474" y="271"/>
                      <a:pt x="506" y="271"/>
                      <a:pt x="537" y="271"/>
                    </a:cubicBezTo>
                    <a:cubicBezTo>
                      <a:pt x="539" y="271"/>
                      <a:pt x="541" y="271"/>
                      <a:pt x="542" y="269"/>
                    </a:cubicBezTo>
                    <a:cubicBezTo>
                      <a:pt x="541" y="270"/>
                      <a:pt x="540" y="270"/>
                      <a:pt x="539" y="270"/>
                    </a:cubicBezTo>
                    <a:cubicBezTo>
                      <a:pt x="506" y="270"/>
                      <a:pt x="474" y="270"/>
                      <a:pt x="441" y="270"/>
                    </a:cubicBezTo>
                    <a:cubicBezTo>
                      <a:pt x="439" y="270"/>
                      <a:pt x="438" y="270"/>
                      <a:pt x="437" y="269"/>
                    </a:cubicBezTo>
                    <a:cubicBezTo>
                      <a:pt x="438" y="272"/>
                      <a:pt x="440" y="271"/>
                      <a:pt x="442" y="271"/>
                    </a:cubicBezTo>
                    <a:close/>
                    <a:moveTo>
                      <a:pt x="537" y="248"/>
                    </a:moveTo>
                    <a:cubicBezTo>
                      <a:pt x="512" y="248"/>
                      <a:pt x="487" y="248"/>
                      <a:pt x="462" y="248"/>
                    </a:cubicBezTo>
                    <a:cubicBezTo>
                      <a:pt x="463" y="249"/>
                      <a:pt x="465" y="248"/>
                      <a:pt x="467" y="248"/>
                    </a:cubicBezTo>
                    <a:cubicBezTo>
                      <a:pt x="488" y="248"/>
                      <a:pt x="509" y="248"/>
                      <a:pt x="531" y="248"/>
                    </a:cubicBezTo>
                    <a:cubicBezTo>
                      <a:pt x="535" y="248"/>
                      <a:pt x="538" y="249"/>
                      <a:pt x="542" y="249"/>
                    </a:cubicBezTo>
                    <a:cubicBezTo>
                      <a:pt x="541" y="247"/>
                      <a:pt x="539" y="248"/>
                      <a:pt x="537" y="248"/>
                    </a:cubicBezTo>
                    <a:close/>
                    <a:moveTo>
                      <a:pt x="221" y="189"/>
                    </a:moveTo>
                    <a:cubicBezTo>
                      <a:pt x="221" y="202"/>
                      <a:pt x="221" y="216"/>
                      <a:pt x="221" y="230"/>
                    </a:cubicBezTo>
                    <a:cubicBezTo>
                      <a:pt x="221" y="231"/>
                      <a:pt x="221" y="233"/>
                      <a:pt x="222" y="233"/>
                    </a:cubicBezTo>
                    <a:cubicBezTo>
                      <a:pt x="222" y="232"/>
                      <a:pt x="222" y="231"/>
                      <a:pt x="222" y="230"/>
                    </a:cubicBezTo>
                    <a:cubicBezTo>
                      <a:pt x="221" y="217"/>
                      <a:pt x="221" y="203"/>
                      <a:pt x="221" y="189"/>
                    </a:cubicBezTo>
                    <a:cubicBezTo>
                      <a:pt x="221" y="188"/>
                      <a:pt x="221" y="187"/>
                      <a:pt x="223" y="187"/>
                    </a:cubicBezTo>
                    <a:cubicBezTo>
                      <a:pt x="220" y="185"/>
                      <a:pt x="221" y="188"/>
                      <a:pt x="221" y="189"/>
                    </a:cubicBezTo>
                    <a:close/>
                    <a:moveTo>
                      <a:pt x="221" y="147"/>
                    </a:moveTo>
                    <a:cubicBezTo>
                      <a:pt x="221" y="148"/>
                      <a:pt x="222" y="149"/>
                      <a:pt x="223" y="148"/>
                    </a:cubicBezTo>
                    <a:cubicBezTo>
                      <a:pt x="220" y="147"/>
                      <a:pt x="222" y="145"/>
                      <a:pt x="222" y="143"/>
                    </a:cubicBezTo>
                    <a:cubicBezTo>
                      <a:pt x="221" y="129"/>
                      <a:pt x="221" y="116"/>
                      <a:pt x="221" y="102"/>
                    </a:cubicBezTo>
                    <a:cubicBezTo>
                      <a:pt x="220" y="117"/>
                      <a:pt x="221" y="132"/>
                      <a:pt x="221" y="147"/>
                    </a:cubicBezTo>
                    <a:close/>
                    <a:moveTo>
                      <a:pt x="298" y="128"/>
                    </a:moveTo>
                    <a:cubicBezTo>
                      <a:pt x="300" y="128"/>
                      <a:pt x="301" y="128"/>
                      <a:pt x="302" y="126"/>
                    </a:cubicBezTo>
                    <a:cubicBezTo>
                      <a:pt x="301" y="127"/>
                      <a:pt x="299" y="127"/>
                      <a:pt x="297" y="127"/>
                    </a:cubicBezTo>
                    <a:cubicBezTo>
                      <a:pt x="285" y="127"/>
                      <a:pt x="272" y="127"/>
                      <a:pt x="260" y="127"/>
                    </a:cubicBezTo>
                    <a:cubicBezTo>
                      <a:pt x="258" y="127"/>
                      <a:pt x="256" y="126"/>
                      <a:pt x="255" y="127"/>
                    </a:cubicBezTo>
                    <a:cubicBezTo>
                      <a:pt x="269" y="128"/>
                      <a:pt x="284" y="128"/>
                      <a:pt x="298" y="128"/>
                    </a:cubicBezTo>
                    <a:close/>
                    <a:moveTo>
                      <a:pt x="687" y="271"/>
                    </a:moveTo>
                    <a:cubicBezTo>
                      <a:pt x="692" y="271"/>
                      <a:pt x="697" y="271"/>
                      <a:pt x="702" y="271"/>
                    </a:cubicBezTo>
                    <a:cubicBezTo>
                      <a:pt x="704" y="271"/>
                      <a:pt x="705" y="271"/>
                      <a:pt x="706" y="269"/>
                    </a:cubicBezTo>
                    <a:cubicBezTo>
                      <a:pt x="698" y="270"/>
                      <a:pt x="690" y="270"/>
                      <a:pt x="682" y="269"/>
                    </a:cubicBezTo>
                    <a:cubicBezTo>
                      <a:pt x="683" y="271"/>
                      <a:pt x="685" y="271"/>
                      <a:pt x="687" y="271"/>
                    </a:cubicBezTo>
                    <a:close/>
                    <a:moveTo>
                      <a:pt x="751" y="143"/>
                    </a:moveTo>
                    <a:cubicBezTo>
                      <a:pt x="748" y="142"/>
                      <a:pt x="745" y="142"/>
                      <a:pt x="741" y="143"/>
                    </a:cubicBezTo>
                    <a:cubicBezTo>
                      <a:pt x="745" y="143"/>
                      <a:pt x="748" y="143"/>
                      <a:pt x="751" y="143"/>
                    </a:cubicBezTo>
                    <a:close/>
                    <a:moveTo>
                      <a:pt x="827" y="205"/>
                    </a:moveTo>
                    <a:cubicBezTo>
                      <a:pt x="827" y="202"/>
                      <a:pt x="827" y="200"/>
                      <a:pt x="827" y="197"/>
                    </a:cubicBezTo>
                    <a:cubicBezTo>
                      <a:pt x="826" y="200"/>
                      <a:pt x="826" y="202"/>
                      <a:pt x="827" y="205"/>
                    </a:cubicBezTo>
                    <a:close/>
                    <a:moveTo>
                      <a:pt x="544" y="317"/>
                    </a:moveTo>
                    <a:cubicBezTo>
                      <a:pt x="547" y="318"/>
                      <a:pt x="550" y="318"/>
                      <a:pt x="553" y="317"/>
                    </a:cubicBezTo>
                    <a:cubicBezTo>
                      <a:pt x="550" y="317"/>
                      <a:pt x="547" y="317"/>
                      <a:pt x="544" y="317"/>
                    </a:cubicBezTo>
                    <a:close/>
                    <a:moveTo>
                      <a:pt x="222" y="78"/>
                    </a:moveTo>
                    <a:cubicBezTo>
                      <a:pt x="222" y="75"/>
                      <a:pt x="222" y="73"/>
                      <a:pt x="222" y="71"/>
                    </a:cubicBezTo>
                    <a:cubicBezTo>
                      <a:pt x="221" y="73"/>
                      <a:pt x="221" y="75"/>
                      <a:pt x="222" y="78"/>
                    </a:cubicBezTo>
                    <a:close/>
                    <a:moveTo>
                      <a:pt x="371" y="164"/>
                    </a:moveTo>
                    <a:cubicBezTo>
                      <a:pt x="371" y="166"/>
                      <a:pt x="371" y="169"/>
                      <a:pt x="371" y="171"/>
                    </a:cubicBezTo>
                    <a:cubicBezTo>
                      <a:pt x="372" y="169"/>
                      <a:pt x="372" y="166"/>
                      <a:pt x="371" y="164"/>
                    </a:cubicBezTo>
                    <a:close/>
                    <a:moveTo>
                      <a:pt x="61" y="164"/>
                    </a:moveTo>
                    <a:cubicBezTo>
                      <a:pt x="61" y="186"/>
                      <a:pt x="61" y="209"/>
                      <a:pt x="61" y="232"/>
                    </a:cubicBezTo>
                    <a:cubicBezTo>
                      <a:pt x="61" y="235"/>
                      <a:pt x="62" y="236"/>
                      <a:pt x="66" y="237"/>
                    </a:cubicBezTo>
                    <a:cubicBezTo>
                      <a:pt x="91" y="238"/>
                      <a:pt x="116" y="239"/>
                      <a:pt x="142" y="241"/>
                    </a:cubicBezTo>
                    <a:cubicBezTo>
                      <a:pt x="144" y="241"/>
                      <a:pt x="145" y="240"/>
                      <a:pt x="145" y="238"/>
                    </a:cubicBezTo>
                    <a:cubicBezTo>
                      <a:pt x="145" y="230"/>
                      <a:pt x="145" y="223"/>
                      <a:pt x="145" y="216"/>
                    </a:cubicBezTo>
                    <a:cubicBezTo>
                      <a:pt x="145" y="213"/>
                      <a:pt x="144" y="213"/>
                      <a:pt x="141" y="213"/>
                    </a:cubicBezTo>
                    <a:cubicBezTo>
                      <a:pt x="126" y="212"/>
                      <a:pt x="110" y="211"/>
                      <a:pt x="95" y="211"/>
                    </a:cubicBezTo>
                    <a:cubicBezTo>
                      <a:pt x="91" y="211"/>
                      <a:pt x="90" y="210"/>
                      <a:pt x="90" y="206"/>
                    </a:cubicBezTo>
                    <a:cubicBezTo>
                      <a:pt x="90" y="178"/>
                      <a:pt x="90" y="149"/>
                      <a:pt x="89" y="120"/>
                    </a:cubicBezTo>
                    <a:cubicBezTo>
                      <a:pt x="89" y="111"/>
                      <a:pt x="89" y="102"/>
                      <a:pt x="89" y="93"/>
                    </a:cubicBezTo>
                    <a:cubicBezTo>
                      <a:pt x="89" y="91"/>
                      <a:pt x="89" y="89"/>
                      <a:pt x="86" y="90"/>
                    </a:cubicBezTo>
                    <a:cubicBezTo>
                      <a:pt x="79" y="90"/>
                      <a:pt x="72" y="91"/>
                      <a:pt x="66" y="91"/>
                    </a:cubicBezTo>
                    <a:cubicBezTo>
                      <a:pt x="62" y="91"/>
                      <a:pt x="61" y="92"/>
                      <a:pt x="61" y="95"/>
                    </a:cubicBezTo>
                    <a:cubicBezTo>
                      <a:pt x="61" y="118"/>
                      <a:pt x="61" y="141"/>
                      <a:pt x="61" y="164"/>
                    </a:cubicBezTo>
                    <a:cubicBezTo>
                      <a:pt x="61" y="164"/>
                      <a:pt x="61" y="164"/>
                      <a:pt x="61" y="164"/>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7" name="Freeform 17"/>
              <p:cNvSpPr>
                <a:spLocks noEditPoints="1"/>
              </p:cNvSpPr>
              <p:nvPr/>
            </p:nvSpPr>
            <p:spPr bwMode="auto">
              <a:xfrm>
                <a:off x="3405263" y="3585210"/>
                <a:ext cx="1963838" cy="413179"/>
              </a:xfrm>
              <a:custGeom>
                <a:avLst/>
                <a:gdLst>
                  <a:gd name="T0" fmla="*/ 0 w 1546"/>
                  <a:gd name="T1" fmla="*/ 35 h 339"/>
                  <a:gd name="T2" fmla="*/ 133 w 1546"/>
                  <a:gd name="T3" fmla="*/ 113 h 339"/>
                  <a:gd name="T4" fmla="*/ 125 w 1546"/>
                  <a:gd name="T5" fmla="*/ 174 h 339"/>
                  <a:gd name="T6" fmla="*/ 131 w 1546"/>
                  <a:gd name="T7" fmla="*/ 239 h 339"/>
                  <a:gd name="T8" fmla="*/ 219 w 1546"/>
                  <a:gd name="T9" fmla="*/ 68 h 339"/>
                  <a:gd name="T10" fmla="*/ 241 w 1546"/>
                  <a:gd name="T11" fmla="*/ 110 h 339"/>
                  <a:gd name="T12" fmla="*/ 214 w 1546"/>
                  <a:gd name="T13" fmla="*/ 114 h 339"/>
                  <a:gd name="T14" fmla="*/ 236 w 1546"/>
                  <a:gd name="T15" fmla="*/ 183 h 339"/>
                  <a:gd name="T16" fmla="*/ 222 w 1546"/>
                  <a:gd name="T17" fmla="*/ 221 h 339"/>
                  <a:gd name="T18" fmla="*/ 262 w 1546"/>
                  <a:gd name="T19" fmla="*/ 191 h 339"/>
                  <a:gd name="T20" fmla="*/ 220 w 1546"/>
                  <a:gd name="T21" fmla="*/ 270 h 339"/>
                  <a:gd name="T22" fmla="*/ 332 w 1546"/>
                  <a:gd name="T23" fmla="*/ 68 h 339"/>
                  <a:gd name="T24" fmla="*/ 272 w 1546"/>
                  <a:gd name="T25" fmla="*/ 97 h 339"/>
                  <a:gd name="T26" fmla="*/ 325 w 1546"/>
                  <a:gd name="T27" fmla="*/ 120 h 339"/>
                  <a:gd name="T28" fmla="*/ 303 w 1546"/>
                  <a:gd name="T29" fmla="*/ 161 h 339"/>
                  <a:gd name="T30" fmla="*/ 301 w 1546"/>
                  <a:gd name="T31" fmla="*/ 114 h 339"/>
                  <a:gd name="T32" fmla="*/ 325 w 1546"/>
                  <a:gd name="T33" fmla="*/ 238 h 339"/>
                  <a:gd name="T34" fmla="*/ 273 w 1546"/>
                  <a:gd name="T35" fmla="*/ 243 h 339"/>
                  <a:gd name="T36" fmla="*/ 278 w 1546"/>
                  <a:gd name="T37" fmla="*/ 224 h 339"/>
                  <a:gd name="T38" fmla="*/ 292 w 1546"/>
                  <a:gd name="T39" fmla="*/ 187 h 339"/>
                  <a:gd name="T40" fmla="*/ 321 w 1546"/>
                  <a:gd name="T41" fmla="*/ 192 h 339"/>
                  <a:gd name="T42" fmla="*/ 1369 w 1546"/>
                  <a:gd name="T43" fmla="*/ 126 h 339"/>
                  <a:gd name="T44" fmla="*/ 1279 w 1546"/>
                  <a:gd name="T45" fmla="*/ 141 h 339"/>
                  <a:gd name="T46" fmla="*/ 1368 w 1546"/>
                  <a:gd name="T47" fmla="*/ 275 h 339"/>
                  <a:gd name="T48" fmla="*/ 1269 w 1546"/>
                  <a:gd name="T49" fmla="*/ 323 h 339"/>
                  <a:gd name="T50" fmla="*/ 1392 w 1546"/>
                  <a:gd name="T51" fmla="*/ 267 h 339"/>
                  <a:gd name="T52" fmla="*/ 1324 w 1546"/>
                  <a:gd name="T53" fmla="*/ 253 h 339"/>
                  <a:gd name="T54" fmla="*/ 1369 w 1546"/>
                  <a:gd name="T55" fmla="*/ 183 h 339"/>
                  <a:gd name="T56" fmla="*/ 544 w 1546"/>
                  <a:gd name="T57" fmla="*/ 248 h 339"/>
                  <a:gd name="T58" fmla="*/ 539 w 1546"/>
                  <a:gd name="T59" fmla="*/ 68 h 339"/>
                  <a:gd name="T60" fmla="*/ 533 w 1546"/>
                  <a:gd name="T61" fmla="*/ 156 h 339"/>
                  <a:gd name="T62" fmla="*/ 942 w 1546"/>
                  <a:gd name="T63" fmla="*/ 179 h 339"/>
                  <a:gd name="T64" fmla="*/ 919 w 1546"/>
                  <a:gd name="T65" fmla="*/ 264 h 339"/>
                  <a:gd name="T66" fmla="*/ 846 w 1546"/>
                  <a:gd name="T67" fmla="*/ 187 h 339"/>
                  <a:gd name="T68" fmla="*/ 822 w 1546"/>
                  <a:gd name="T69" fmla="*/ 57 h 339"/>
                  <a:gd name="T70" fmla="*/ 915 w 1546"/>
                  <a:gd name="T71" fmla="*/ 126 h 339"/>
                  <a:gd name="T72" fmla="*/ 1485 w 1546"/>
                  <a:gd name="T73" fmla="*/ 253 h 339"/>
                  <a:gd name="T74" fmla="*/ 1522 w 1546"/>
                  <a:gd name="T75" fmla="*/ 133 h 339"/>
                  <a:gd name="T76" fmla="*/ 1474 w 1546"/>
                  <a:gd name="T77" fmla="*/ 273 h 339"/>
                  <a:gd name="T78" fmla="*/ 1531 w 1546"/>
                  <a:gd name="T79" fmla="*/ 241 h 339"/>
                  <a:gd name="T80" fmla="*/ 1445 w 1546"/>
                  <a:gd name="T81" fmla="*/ 184 h 339"/>
                  <a:gd name="T82" fmla="*/ 982 w 1546"/>
                  <a:gd name="T83" fmla="*/ 134 h 339"/>
                  <a:gd name="T84" fmla="*/ 1055 w 1546"/>
                  <a:gd name="T85" fmla="*/ 179 h 339"/>
                  <a:gd name="T86" fmla="*/ 984 w 1546"/>
                  <a:gd name="T87" fmla="*/ 267 h 339"/>
                  <a:gd name="T88" fmla="*/ 1056 w 1546"/>
                  <a:gd name="T89" fmla="*/ 270 h 339"/>
                  <a:gd name="T90" fmla="*/ 1046 w 1546"/>
                  <a:gd name="T91" fmla="*/ 240 h 339"/>
                  <a:gd name="T92" fmla="*/ 1039 w 1546"/>
                  <a:gd name="T93" fmla="*/ 200 h 339"/>
                  <a:gd name="T94" fmla="*/ 1235 w 1546"/>
                  <a:gd name="T95" fmla="*/ 264 h 339"/>
                  <a:gd name="T96" fmla="*/ 1211 w 1546"/>
                  <a:gd name="T97" fmla="*/ 188 h 339"/>
                  <a:gd name="T98" fmla="*/ 1138 w 1546"/>
                  <a:gd name="T99" fmla="*/ 264 h 339"/>
                  <a:gd name="T100" fmla="*/ 1138 w 1546"/>
                  <a:gd name="T101" fmla="*/ 126 h 339"/>
                  <a:gd name="T102" fmla="*/ 1233 w 1546"/>
                  <a:gd name="T103" fmla="*/ 165 h 339"/>
                  <a:gd name="T104" fmla="*/ 675 w 1546"/>
                  <a:gd name="T105" fmla="*/ 265 h 339"/>
                  <a:gd name="T106" fmla="*/ 618 w 1546"/>
                  <a:gd name="T107" fmla="*/ 215 h 339"/>
                  <a:gd name="T108" fmla="*/ 576 w 1546"/>
                  <a:gd name="T109" fmla="*/ 270 h 339"/>
                  <a:gd name="T110" fmla="*/ 582 w 1546"/>
                  <a:gd name="T111" fmla="*/ 126 h 339"/>
                  <a:gd name="T112" fmla="*/ 636 w 1546"/>
                  <a:gd name="T113" fmla="*/ 154 h 339"/>
                  <a:gd name="T114" fmla="*/ 676 w 1546"/>
                  <a:gd name="T115" fmla="*/ 130 h 339"/>
                  <a:gd name="T116" fmla="*/ 784 w 1546"/>
                  <a:gd name="T117" fmla="*/ 147 h 339"/>
                  <a:gd name="T118" fmla="*/ 795 w 1546"/>
                  <a:gd name="T119" fmla="*/ 243 h 339"/>
                  <a:gd name="T120" fmla="*/ 692 w 1546"/>
                  <a:gd name="T121" fmla="*/ 1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46" h="339">
                    <a:moveTo>
                      <a:pt x="0" y="302"/>
                    </a:moveTo>
                    <a:cubicBezTo>
                      <a:pt x="65" y="313"/>
                      <a:pt x="131" y="325"/>
                      <a:pt x="196" y="337"/>
                    </a:cubicBezTo>
                    <a:cubicBezTo>
                      <a:pt x="196" y="224"/>
                      <a:pt x="196" y="112"/>
                      <a:pt x="196" y="0"/>
                    </a:cubicBezTo>
                    <a:cubicBezTo>
                      <a:pt x="130" y="12"/>
                      <a:pt x="65" y="23"/>
                      <a:pt x="0" y="35"/>
                    </a:cubicBezTo>
                    <a:cubicBezTo>
                      <a:pt x="0" y="124"/>
                      <a:pt x="0" y="213"/>
                      <a:pt x="0" y="302"/>
                    </a:cubicBezTo>
                    <a:close/>
                    <a:moveTo>
                      <a:pt x="58" y="90"/>
                    </a:moveTo>
                    <a:cubicBezTo>
                      <a:pt x="83" y="89"/>
                      <a:pt x="108" y="87"/>
                      <a:pt x="133" y="85"/>
                    </a:cubicBezTo>
                    <a:cubicBezTo>
                      <a:pt x="133" y="95"/>
                      <a:pt x="133" y="104"/>
                      <a:pt x="133" y="113"/>
                    </a:cubicBezTo>
                    <a:cubicBezTo>
                      <a:pt x="118" y="113"/>
                      <a:pt x="103" y="113"/>
                      <a:pt x="87" y="113"/>
                    </a:cubicBezTo>
                    <a:cubicBezTo>
                      <a:pt x="87" y="124"/>
                      <a:pt x="87" y="135"/>
                      <a:pt x="87" y="146"/>
                    </a:cubicBezTo>
                    <a:cubicBezTo>
                      <a:pt x="100" y="146"/>
                      <a:pt x="113" y="146"/>
                      <a:pt x="125" y="146"/>
                    </a:cubicBezTo>
                    <a:cubicBezTo>
                      <a:pt x="125" y="156"/>
                      <a:pt x="125" y="165"/>
                      <a:pt x="125" y="174"/>
                    </a:cubicBezTo>
                    <a:cubicBezTo>
                      <a:pt x="113" y="174"/>
                      <a:pt x="100" y="174"/>
                      <a:pt x="87" y="174"/>
                    </a:cubicBezTo>
                    <a:cubicBezTo>
                      <a:pt x="87" y="185"/>
                      <a:pt x="87" y="195"/>
                      <a:pt x="87" y="206"/>
                    </a:cubicBezTo>
                    <a:cubicBezTo>
                      <a:pt x="102" y="207"/>
                      <a:pt x="116" y="208"/>
                      <a:pt x="131" y="210"/>
                    </a:cubicBezTo>
                    <a:cubicBezTo>
                      <a:pt x="131" y="219"/>
                      <a:pt x="131" y="229"/>
                      <a:pt x="131" y="239"/>
                    </a:cubicBezTo>
                    <a:cubicBezTo>
                      <a:pt x="107" y="237"/>
                      <a:pt x="82" y="234"/>
                      <a:pt x="58" y="231"/>
                    </a:cubicBezTo>
                    <a:cubicBezTo>
                      <a:pt x="58" y="184"/>
                      <a:pt x="58" y="138"/>
                      <a:pt x="58" y="90"/>
                    </a:cubicBezTo>
                    <a:close/>
                    <a:moveTo>
                      <a:pt x="332" y="68"/>
                    </a:moveTo>
                    <a:cubicBezTo>
                      <a:pt x="295" y="68"/>
                      <a:pt x="257" y="68"/>
                      <a:pt x="219" y="68"/>
                    </a:cubicBezTo>
                    <a:cubicBezTo>
                      <a:pt x="218" y="68"/>
                      <a:pt x="216" y="68"/>
                      <a:pt x="214" y="68"/>
                    </a:cubicBezTo>
                    <a:cubicBezTo>
                      <a:pt x="214" y="77"/>
                      <a:pt x="214" y="85"/>
                      <a:pt x="214" y="92"/>
                    </a:cubicBezTo>
                    <a:cubicBezTo>
                      <a:pt x="218" y="93"/>
                      <a:pt x="222" y="93"/>
                      <a:pt x="224" y="95"/>
                    </a:cubicBezTo>
                    <a:cubicBezTo>
                      <a:pt x="230" y="99"/>
                      <a:pt x="235" y="105"/>
                      <a:pt x="241" y="110"/>
                    </a:cubicBezTo>
                    <a:cubicBezTo>
                      <a:pt x="241" y="111"/>
                      <a:pt x="242" y="113"/>
                      <a:pt x="242" y="114"/>
                    </a:cubicBezTo>
                    <a:cubicBezTo>
                      <a:pt x="239" y="117"/>
                      <a:pt x="237" y="120"/>
                      <a:pt x="233" y="125"/>
                    </a:cubicBezTo>
                    <a:cubicBezTo>
                      <a:pt x="230" y="121"/>
                      <a:pt x="228" y="118"/>
                      <a:pt x="225" y="116"/>
                    </a:cubicBezTo>
                    <a:cubicBezTo>
                      <a:pt x="222" y="114"/>
                      <a:pt x="218" y="114"/>
                      <a:pt x="214" y="114"/>
                    </a:cubicBezTo>
                    <a:cubicBezTo>
                      <a:pt x="214" y="129"/>
                      <a:pt x="214" y="143"/>
                      <a:pt x="214" y="157"/>
                    </a:cubicBezTo>
                    <a:cubicBezTo>
                      <a:pt x="214" y="158"/>
                      <a:pt x="215" y="160"/>
                      <a:pt x="216" y="161"/>
                    </a:cubicBezTo>
                    <a:cubicBezTo>
                      <a:pt x="222" y="167"/>
                      <a:pt x="228" y="172"/>
                      <a:pt x="234" y="178"/>
                    </a:cubicBezTo>
                    <a:cubicBezTo>
                      <a:pt x="235" y="180"/>
                      <a:pt x="236" y="182"/>
                      <a:pt x="236" y="183"/>
                    </a:cubicBezTo>
                    <a:cubicBezTo>
                      <a:pt x="234" y="186"/>
                      <a:pt x="232" y="185"/>
                      <a:pt x="230" y="184"/>
                    </a:cubicBezTo>
                    <a:cubicBezTo>
                      <a:pt x="225" y="181"/>
                      <a:pt x="220" y="178"/>
                      <a:pt x="214" y="175"/>
                    </a:cubicBezTo>
                    <a:cubicBezTo>
                      <a:pt x="214" y="192"/>
                      <a:pt x="214" y="208"/>
                      <a:pt x="214" y="226"/>
                    </a:cubicBezTo>
                    <a:cubicBezTo>
                      <a:pt x="217" y="224"/>
                      <a:pt x="220" y="223"/>
                      <a:pt x="222" y="221"/>
                    </a:cubicBezTo>
                    <a:cubicBezTo>
                      <a:pt x="235" y="209"/>
                      <a:pt x="247" y="197"/>
                      <a:pt x="259" y="185"/>
                    </a:cubicBezTo>
                    <a:cubicBezTo>
                      <a:pt x="260" y="183"/>
                      <a:pt x="262" y="184"/>
                      <a:pt x="263" y="183"/>
                    </a:cubicBezTo>
                    <a:cubicBezTo>
                      <a:pt x="264" y="185"/>
                      <a:pt x="264" y="186"/>
                      <a:pt x="264" y="188"/>
                    </a:cubicBezTo>
                    <a:cubicBezTo>
                      <a:pt x="264" y="189"/>
                      <a:pt x="263" y="190"/>
                      <a:pt x="262" y="191"/>
                    </a:cubicBezTo>
                    <a:cubicBezTo>
                      <a:pt x="251" y="207"/>
                      <a:pt x="241" y="222"/>
                      <a:pt x="230" y="237"/>
                    </a:cubicBezTo>
                    <a:cubicBezTo>
                      <a:pt x="226" y="242"/>
                      <a:pt x="222" y="247"/>
                      <a:pt x="214" y="245"/>
                    </a:cubicBezTo>
                    <a:cubicBezTo>
                      <a:pt x="214" y="254"/>
                      <a:pt x="214" y="262"/>
                      <a:pt x="214" y="270"/>
                    </a:cubicBezTo>
                    <a:cubicBezTo>
                      <a:pt x="216" y="270"/>
                      <a:pt x="218" y="270"/>
                      <a:pt x="220" y="270"/>
                    </a:cubicBezTo>
                    <a:cubicBezTo>
                      <a:pt x="257" y="270"/>
                      <a:pt x="294" y="270"/>
                      <a:pt x="332" y="270"/>
                    </a:cubicBezTo>
                    <a:cubicBezTo>
                      <a:pt x="345" y="270"/>
                      <a:pt x="350" y="265"/>
                      <a:pt x="350" y="252"/>
                    </a:cubicBezTo>
                    <a:cubicBezTo>
                      <a:pt x="350" y="197"/>
                      <a:pt x="350" y="142"/>
                      <a:pt x="350" y="86"/>
                    </a:cubicBezTo>
                    <a:cubicBezTo>
                      <a:pt x="350" y="73"/>
                      <a:pt x="345" y="68"/>
                      <a:pt x="332" y="68"/>
                    </a:cubicBezTo>
                    <a:close/>
                    <a:moveTo>
                      <a:pt x="240" y="154"/>
                    </a:moveTo>
                    <a:cubicBezTo>
                      <a:pt x="239" y="155"/>
                      <a:pt x="237" y="155"/>
                      <a:pt x="235" y="156"/>
                    </a:cubicBezTo>
                    <a:cubicBezTo>
                      <a:pt x="235" y="154"/>
                      <a:pt x="234" y="152"/>
                      <a:pt x="235" y="151"/>
                    </a:cubicBezTo>
                    <a:cubicBezTo>
                      <a:pt x="245" y="131"/>
                      <a:pt x="258" y="114"/>
                      <a:pt x="272" y="97"/>
                    </a:cubicBezTo>
                    <a:cubicBezTo>
                      <a:pt x="275" y="95"/>
                      <a:pt x="279" y="94"/>
                      <a:pt x="282" y="93"/>
                    </a:cubicBezTo>
                    <a:cubicBezTo>
                      <a:pt x="294" y="93"/>
                      <a:pt x="306" y="93"/>
                      <a:pt x="318" y="93"/>
                    </a:cubicBezTo>
                    <a:cubicBezTo>
                      <a:pt x="324" y="93"/>
                      <a:pt x="325" y="95"/>
                      <a:pt x="325" y="101"/>
                    </a:cubicBezTo>
                    <a:cubicBezTo>
                      <a:pt x="326" y="107"/>
                      <a:pt x="325" y="113"/>
                      <a:pt x="325" y="120"/>
                    </a:cubicBezTo>
                    <a:cubicBezTo>
                      <a:pt x="325" y="126"/>
                      <a:pt x="326" y="133"/>
                      <a:pt x="325" y="139"/>
                    </a:cubicBezTo>
                    <a:cubicBezTo>
                      <a:pt x="325" y="142"/>
                      <a:pt x="324" y="144"/>
                      <a:pt x="323" y="146"/>
                    </a:cubicBezTo>
                    <a:cubicBezTo>
                      <a:pt x="318" y="151"/>
                      <a:pt x="314" y="155"/>
                      <a:pt x="310" y="160"/>
                    </a:cubicBezTo>
                    <a:cubicBezTo>
                      <a:pt x="308" y="162"/>
                      <a:pt x="306" y="163"/>
                      <a:pt x="303" y="161"/>
                    </a:cubicBezTo>
                    <a:cubicBezTo>
                      <a:pt x="294" y="155"/>
                      <a:pt x="294" y="155"/>
                      <a:pt x="301" y="147"/>
                    </a:cubicBezTo>
                    <a:cubicBezTo>
                      <a:pt x="303" y="145"/>
                      <a:pt x="304" y="143"/>
                      <a:pt x="304" y="140"/>
                    </a:cubicBezTo>
                    <a:cubicBezTo>
                      <a:pt x="305" y="133"/>
                      <a:pt x="304" y="126"/>
                      <a:pt x="304" y="118"/>
                    </a:cubicBezTo>
                    <a:cubicBezTo>
                      <a:pt x="304" y="115"/>
                      <a:pt x="304" y="114"/>
                      <a:pt x="301" y="114"/>
                    </a:cubicBezTo>
                    <a:cubicBezTo>
                      <a:pt x="300" y="114"/>
                      <a:pt x="300" y="114"/>
                      <a:pt x="299" y="114"/>
                    </a:cubicBezTo>
                    <a:cubicBezTo>
                      <a:pt x="285" y="112"/>
                      <a:pt x="275" y="117"/>
                      <a:pt x="266" y="128"/>
                    </a:cubicBezTo>
                    <a:cubicBezTo>
                      <a:pt x="258" y="137"/>
                      <a:pt x="249" y="145"/>
                      <a:pt x="240" y="154"/>
                    </a:cubicBezTo>
                    <a:close/>
                    <a:moveTo>
                      <a:pt x="325" y="238"/>
                    </a:moveTo>
                    <a:cubicBezTo>
                      <a:pt x="325" y="244"/>
                      <a:pt x="324" y="246"/>
                      <a:pt x="318" y="246"/>
                    </a:cubicBezTo>
                    <a:cubicBezTo>
                      <a:pt x="311" y="246"/>
                      <a:pt x="305" y="246"/>
                      <a:pt x="299" y="246"/>
                    </a:cubicBezTo>
                    <a:cubicBezTo>
                      <a:pt x="292" y="246"/>
                      <a:pt x="286" y="246"/>
                      <a:pt x="279" y="246"/>
                    </a:cubicBezTo>
                    <a:cubicBezTo>
                      <a:pt x="277" y="245"/>
                      <a:pt x="275" y="245"/>
                      <a:pt x="273" y="243"/>
                    </a:cubicBezTo>
                    <a:cubicBezTo>
                      <a:pt x="268" y="239"/>
                      <a:pt x="263" y="234"/>
                      <a:pt x="258" y="230"/>
                    </a:cubicBezTo>
                    <a:cubicBezTo>
                      <a:pt x="256" y="228"/>
                      <a:pt x="256" y="226"/>
                      <a:pt x="258" y="224"/>
                    </a:cubicBezTo>
                    <a:cubicBezTo>
                      <a:pt x="266" y="213"/>
                      <a:pt x="263" y="214"/>
                      <a:pt x="272" y="222"/>
                    </a:cubicBezTo>
                    <a:cubicBezTo>
                      <a:pt x="274" y="223"/>
                      <a:pt x="276" y="224"/>
                      <a:pt x="278" y="224"/>
                    </a:cubicBezTo>
                    <a:cubicBezTo>
                      <a:pt x="286" y="225"/>
                      <a:pt x="293" y="224"/>
                      <a:pt x="300" y="225"/>
                    </a:cubicBezTo>
                    <a:cubicBezTo>
                      <a:pt x="304" y="225"/>
                      <a:pt x="305" y="223"/>
                      <a:pt x="304" y="220"/>
                    </a:cubicBezTo>
                    <a:cubicBezTo>
                      <a:pt x="304" y="219"/>
                      <a:pt x="304" y="217"/>
                      <a:pt x="304" y="215"/>
                    </a:cubicBezTo>
                    <a:cubicBezTo>
                      <a:pt x="304" y="199"/>
                      <a:pt x="304" y="199"/>
                      <a:pt x="292" y="187"/>
                    </a:cubicBezTo>
                    <a:cubicBezTo>
                      <a:pt x="283" y="178"/>
                      <a:pt x="274" y="169"/>
                      <a:pt x="264" y="160"/>
                    </a:cubicBezTo>
                    <a:cubicBezTo>
                      <a:pt x="263" y="159"/>
                      <a:pt x="263" y="157"/>
                      <a:pt x="263" y="155"/>
                    </a:cubicBezTo>
                    <a:cubicBezTo>
                      <a:pt x="265" y="155"/>
                      <a:pt x="267" y="154"/>
                      <a:pt x="268" y="155"/>
                    </a:cubicBezTo>
                    <a:cubicBezTo>
                      <a:pt x="287" y="165"/>
                      <a:pt x="305" y="178"/>
                      <a:pt x="321" y="192"/>
                    </a:cubicBezTo>
                    <a:cubicBezTo>
                      <a:pt x="324" y="195"/>
                      <a:pt x="326" y="198"/>
                      <a:pt x="326" y="203"/>
                    </a:cubicBezTo>
                    <a:cubicBezTo>
                      <a:pt x="325" y="214"/>
                      <a:pt x="326" y="226"/>
                      <a:pt x="325" y="238"/>
                    </a:cubicBezTo>
                    <a:close/>
                    <a:moveTo>
                      <a:pt x="1392" y="126"/>
                    </a:moveTo>
                    <a:cubicBezTo>
                      <a:pt x="1384" y="126"/>
                      <a:pt x="1377" y="126"/>
                      <a:pt x="1369" y="126"/>
                    </a:cubicBezTo>
                    <a:cubicBezTo>
                      <a:pt x="1369" y="132"/>
                      <a:pt x="1369" y="138"/>
                      <a:pt x="1369" y="145"/>
                    </a:cubicBezTo>
                    <a:cubicBezTo>
                      <a:pt x="1365" y="141"/>
                      <a:pt x="1363" y="138"/>
                      <a:pt x="1360" y="135"/>
                    </a:cubicBezTo>
                    <a:cubicBezTo>
                      <a:pt x="1356" y="132"/>
                      <a:pt x="1353" y="129"/>
                      <a:pt x="1349" y="127"/>
                    </a:cubicBezTo>
                    <a:cubicBezTo>
                      <a:pt x="1327" y="117"/>
                      <a:pt x="1296" y="123"/>
                      <a:pt x="1279" y="141"/>
                    </a:cubicBezTo>
                    <a:cubicBezTo>
                      <a:pt x="1256" y="166"/>
                      <a:pt x="1255" y="215"/>
                      <a:pt x="1267" y="241"/>
                    </a:cubicBezTo>
                    <a:cubicBezTo>
                      <a:pt x="1286" y="282"/>
                      <a:pt x="1345" y="284"/>
                      <a:pt x="1367" y="249"/>
                    </a:cubicBezTo>
                    <a:cubicBezTo>
                      <a:pt x="1367" y="248"/>
                      <a:pt x="1368" y="247"/>
                      <a:pt x="1369" y="246"/>
                    </a:cubicBezTo>
                    <a:cubicBezTo>
                      <a:pt x="1369" y="256"/>
                      <a:pt x="1369" y="266"/>
                      <a:pt x="1368" y="275"/>
                    </a:cubicBezTo>
                    <a:cubicBezTo>
                      <a:pt x="1365" y="299"/>
                      <a:pt x="1351" y="313"/>
                      <a:pt x="1327" y="317"/>
                    </a:cubicBezTo>
                    <a:cubicBezTo>
                      <a:pt x="1308" y="320"/>
                      <a:pt x="1291" y="315"/>
                      <a:pt x="1274" y="307"/>
                    </a:cubicBezTo>
                    <a:cubicBezTo>
                      <a:pt x="1273" y="306"/>
                      <a:pt x="1271" y="305"/>
                      <a:pt x="1269" y="305"/>
                    </a:cubicBezTo>
                    <a:cubicBezTo>
                      <a:pt x="1269" y="311"/>
                      <a:pt x="1269" y="317"/>
                      <a:pt x="1269" y="323"/>
                    </a:cubicBezTo>
                    <a:cubicBezTo>
                      <a:pt x="1269" y="327"/>
                      <a:pt x="1271" y="329"/>
                      <a:pt x="1274" y="330"/>
                    </a:cubicBezTo>
                    <a:cubicBezTo>
                      <a:pt x="1293" y="338"/>
                      <a:pt x="1313" y="339"/>
                      <a:pt x="1333" y="336"/>
                    </a:cubicBezTo>
                    <a:cubicBezTo>
                      <a:pt x="1349" y="334"/>
                      <a:pt x="1363" y="329"/>
                      <a:pt x="1374" y="317"/>
                    </a:cubicBezTo>
                    <a:cubicBezTo>
                      <a:pt x="1387" y="303"/>
                      <a:pt x="1392" y="285"/>
                      <a:pt x="1392" y="267"/>
                    </a:cubicBezTo>
                    <a:cubicBezTo>
                      <a:pt x="1392" y="221"/>
                      <a:pt x="1392" y="175"/>
                      <a:pt x="1392" y="129"/>
                    </a:cubicBezTo>
                    <a:cubicBezTo>
                      <a:pt x="1392" y="128"/>
                      <a:pt x="1392" y="127"/>
                      <a:pt x="1392" y="126"/>
                    </a:cubicBezTo>
                    <a:close/>
                    <a:moveTo>
                      <a:pt x="1363" y="230"/>
                    </a:moveTo>
                    <a:cubicBezTo>
                      <a:pt x="1355" y="246"/>
                      <a:pt x="1342" y="254"/>
                      <a:pt x="1324" y="253"/>
                    </a:cubicBezTo>
                    <a:cubicBezTo>
                      <a:pt x="1307" y="253"/>
                      <a:pt x="1295" y="245"/>
                      <a:pt x="1289" y="229"/>
                    </a:cubicBezTo>
                    <a:cubicBezTo>
                      <a:pt x="1279" y="207"/>
                      <a:pt x="1280" y="183"/>
                      <a:pt x="1293" y="162"/>
                    </a:cubicBezTo>
                    <a:cubicBezTo>
                      <a:pt x="1302" y="145"/>
                      <a:pt x="1321" y="139"/>
                      <a:pt x="1339" y="144"/>
                    </a:cubicBezTo>
                    <a:cubicBezTo>
                      <a:pt x="1356" y="148"/>
                      <a:pt x="1369" y="164"/>
                      <a:pt x="1369" y="183"/>
                    </a:cubicBezTo>
                    <a:cubicBezTo>
                      <a:pt x="1369" y="187"/>
                      <a:pt x="1369" y="191"/>
                      <a:pt x="1369" y="195"/>
                    </a:cubicBezTo>
                    <a:cubicBezTo>
                      <a:pt x="1369" y="207"/>
                      <a:pt x="1369" y="219"/>
                      <a:pt x="1363" y="230"/>
                    </a:cubicBezTo>
                    <a:close/>
                    <a:moveTo>
                      <a:pt x="462" y="248"/>
                    </a:moveTo>
                    <a:cubicBezTo>
                      <a:pt x="489" y="248"/>
                      <a:pt x="516" y="248"/>
                      <a:pt x="544" y="248"/>
                    </a:cubicBezTo>
                    <a:cubicBezTo>
                      <a:pt x="544" y="256"/>
                      <a:pt x="544" y="262"/>
                      <a:pt x="544" y="269"/>
                    </a:cubicBezTo>
                    <a:cubicBezTo>
                      <a:pt x="509" y="269"/>
                      <a:pt x="473" y="269"/>
                      <a:pt x="437" y="269"/>
                    </a:cubicBezTo>
                    <a:cubicBezTo>
                      <a:pt x="437" y="203"/>
                      <a:pt x="437" y="136"/>
                      <a:pt x="437" y="68"/>
                    </a:cubicBezTo>
                    <a:cubicBezTo>
                      <a:pt x="472" y="68"/>
                      <a:pt x="505" y="68"/>
                      <a:pt x="539" y="68"/>
                    </a:cubicBezTo>
                    <a:cubicBezTo>
                      <a:pt x="539" y="75"/>
                      <a:pt x="539" y="82"/>
                      <a:pt x="539" y="90"/>
                    </a:cubicBezTo>
                    <a:cubicBezTo>
                      <a:pt x="513" y="90"/>
                      <a:pt x="488" y="90"/>
                      <a:pt x="461" y="90"/>
                    </a:cubicBezTo>
                    <a:cubicBezTo>
                      <a:pt x="461" y="112"/>
                      <a:pt x="461" y="134"/>
                      <a:pt x="461" y="156"/>
                    </a:cubicBezTo>
                    <a:cubicBezTo>
                      <a:pt x="485" y="156"/>
                      <a:pt x="509" y="156"/>
                      <a:pt x="533" y="156"/>
                    </a:cubicBezTo>
                    <a:cubicBezTo>
                      <a:pt x="533" y="164"/>
                      <a:pt x="533" y="171"/>
                      <a:pt x="533" y="178"/>
                    </a:cubicBezTo>
                    <a:cubicBezTo>
                      <a:pt x="510" y="178"/>
                      <a:pt x="486" y="178"/>
                      <a:pt x="462" y="178"/>
                    </a:cubicBezTo>
                    <a:cubicBezTo>
                      <a:pt x="462" y="202"/>
                      <a:pt x="462" y="225"/>
                      <a:pt x="462" y="248"/>
                    </a:cubicBezTo>
                    <a:close/>
                    <a:moveTo>
                      <a:pt x="942" y="179"/>
                    </a:moveTo>
                    <a:cubicBezTo>
                      <a:pt x="942" y="208"/>
                      <a:pt x="942" y="237"/>
                      <a:pt x="942" y="266"/>
                    </a:cubicBezTo>
                    <a:cubicBezTo>
                      <a:pt x="942" y="267"/>
                      <a:pt x="942" y="268"/>
                      <a:pt x="942" y="269"/>
                    </a:cubicBezTo>
                    <a:cubicBezTo>
                      <a:pt x="934" y="269"/>
                      <a:pt x="927" y="269"/>
                      <a:pt x="919" y="269"/>
                    </a:cubicBezTo>
                    <a:cubicBezTo>
                      <a:pt x="919" y="268"/>
                      <a:pt x="919" y="266"/>
                      <a:pt x="919" y="264"/>
                    </a:cubicBezTo>
                    <a:cubicBezTo>
                      <a:pt x="919" y="237"/>
                      <a:pt x="919" y="210"/>
                      <a:pt x="918" y="182"/>
                    </a:cubicBezTo>
                    <a:cubicBezTo>
                      <a:pt x="918" y="177"/>
                      <a:pt x="918" y="172"/>
                      <a:pt x="916" y="168"/>
                    </a:cubicBezTo>
                    <a:cubicBezTo>
                      <a:pt x="911" y="143"/>
                      <a:pt x="882" y="133"/>
                      <a:pt x="862" y="150"/>
                    </a:cubicBezTo>
                    <a:cubicBezTo>
                      <a:pt x="851" y="159"/>
                      <a:pt x="846" y="172"/>
                      <a:pt x="846" y="187"/>
                    </a:cubicBezTo>
                    <a:cubicBezTo>
                      <a:pt x="845" y="212"/>
                      <a:pt x="845" y="238"/>
                      <a:pt x="845" y="264"/>
                    </a:cubicBezTo>
                    <a:cubicBezTo>
                      <a:pt x="845" y="266"/>
                      <a:pt x="845" y="267"/>
                      <a:pt x="845" y="270"/>
                    </a:cubicBezTo>
                    <a:cubicBezTo>
                      <a:pt x="837" y="270"/>
                      <a:pt x="830" y="270"/>
                      <a:pt x="822" y="270"/>
                    </a:cubicBezTo>
                    <a:cubicBezTo>
                      <a:pt x="822" y="199"/>
                      <a:pt x="822" y="128"/>
                      <a:pt x="822" y="57"/>
                    </a:cubicBezTo>
                    <a:cubicBezTo>
                      <a:pt x="830" y="57"/>
                      <a:pt x="837" y="57"/>
                      <a:pt x="845" y="57"/>
                    </a:cubicBezTo>
                    <a:cubicBezTo>
                      <a:pt x="845" y="87"/>
                      <a:pt x="845" y="118"/>
                      <a:pt x="845" y="149"/>
                    </a:cubicBezTo>
                    <a:cubicBezTo>
                      <a:pt x="847" y="147"/>
                      <a:pt x="848" y="146"/>
                      <a:pt x="849" y="144"/>
                    </a:cubicBezTo>
                    <a:cubicBezTo>
                      <a:pt x="867" y="119"/>
                      <a:pt x="896" y="119"/>
                      <a:pt x="915" y="126"/>
                    </a:cubicBezTo>
                    <a:cubicBezTo>
                      <a:pt x="930" y="132"/>
                      <a:pt x="937" y="144"/>
                      <a:pt x="940" y="159"/>
                    </a:cubicBezTo>
                    <a:cubicBezTo>
                      <a:pt x="941" y="166"/>
                      <a:pt x="942" y="173"/>
                      <a:pt x="942" y="179"/>
                    </a:cubicBezTo>
                    <a:close/>
                    <a:moveTo>
                      <a:pt x="1531" y="241"/>
                    </a:moveTo>
                    <a:cubicBezTo>
                      <a:pt x="1517" y="250"/>
                      <a:pt x="1502" y="255"/>
                      <a:pt x="1485" y="253"/>
                    </a:cubicBezTo>
                    <a:cubicBezTo>
                      <a:pt x="1460" y="252"/>
                      <a:pt x="1443" y="232"/>
                      <a:pt x="1445" y="204"/>
                    </a:cubicBezTo>
                    <a:cubicBezTo>
                      <a:pt x="1478" y="204"/>
                      <a:pt x="1512" y="204"/>
                      <a:pt x="1546" y="204"/>
                    </a:cubicBezTo>
                    <a:cubicBezTo>
                      <a:pt x="1546" y="193"/>
                      <a:pt x="1546" y="184"/>
                      <a:pt x="1544" y="174"/>
                    </a:cubicBezTo>
                    <a:cubicBezTo>
                      <a:pt x="1542" y="158"/>
                      <a:pt x="1536" y="143"/>
                      <a:pt x="1522" y="133"/>
                    </a:cubicBezTo>
                    <a:cubicBezTo>
                      <a:pt x="1494" y="112"/>
                      <a:pt x="1451" y="122"/>
                      <a:pt x="1432" y="153"/>
                    </a:cubicBezTo>
                    <a:cubicBezTo>
                      <a:pt x="1420" y="172"/>
                      <a:pt x="1417" y="194"/>
                      <a:pt x="1421" y="217"/>
                    </a:cubicBezTo>
                    <a:cubicBezTo>
                      <a:pt x="1423" y="225"/>
                      <a:pt x="1426" y="234"/>
                      <a:pt x="1429" y="242"/>
                    </a:cubicBezTo>
                    <a:cubicBezTo>
                      <a:pt x="1438" y="260"/>
                      <a:pt x="1454" y="270"/>
                      <a:pt x="1474" y="273"/>
                    </a:cubicBezTo>
                    <a:cubicBezTo>
                      <a:pt x="1494" y="275"/>
                      <a:pt x="1514" y="273"/>
                      <a:pt x="1531" y="262"/>
                    </a:cubicBezTo>
                    <a:cubicBezTo>
                      <a:pt x="1533" y="261"/>
                      <a:pt x="1535" y="260"/>
                      <a:pt x="1535" y="258"/>
                    </a:cubicBezTo>
                    <a:cubicBezTo>
                      <a:pt x="1536" y="252"/>
                      <a:pt x="1535" y="245"/>
                      <a:pt x="1535" y="238"/>
                    </a:cubicBezTo>
                    <a:cubicBezTo>
                      <a:pt x="1533" y="239"/>
                      <a:pt x="1532" y="240"/>
                      <a:pt x="1531" y="241"/>
                    </a:cubicBezTo>
                    <a:close/>
                    <a:moveTo>
                      <a:pt x="1446" y="177"/>
                    </a:moveTo>
                    <a:cubicBezTo>
                      <a:pt x="1450" y="162"/>
                      <a:pt x="1458" y="149"/>
                      <a:pt x="1474" y="144"/>
                    </a:cubicBezTo>
                    <a:cubicBezTo>
                      <a:pt x="1501" y="136"/>
                      <a:pt x="1523" y="153"/>
                      <a:pt x="1521" y="184"/>
                    </a:cubicBezTo>
                    <a:cubicBezTo>
                      <a:pt x="1496" y="184"/>
                      <a:pt x="1470" y="184"/>
                      <a:pt x="1445" y="184"/>
                    </a:cubicBezTo>
                    <a:cubicBezTo>
                      <a:pt x="1445" y="182"/>
                      <a:pt x="1445" y="179"/>
                      <a:pt x="1446" y="177"/>
                    </a:cubicBezTo>
                    <a:close/>
                    <a:moveTo>
                      <a:pt x="1079" y="166"/>
                    </a:moveTo>
                    <a:cubicBezTo>
                      <a:pt x="1078" y="144"/>
                      <a:pt x="1066" y="129"/>
                      <a:pt x="1047" y="124"/>
                    </a:cubicBezTo>
                    <a:cubicBezTo>
                      <a:pt x="1024" y="119"/>
                      <a:pt x="1003" y="124"/>
                      <a:pt x="982" y="134"/>
                    </a:cubicBezTo>
                    <a:cubicBezTo>
                      <a:pt x="981" y="135"/>
                      <a:pt x="980" y="136"/>
                      <a:pt x="980" y="137"/>
                    </a:cubicBezTo>
                    <a:cubicBezTo>
                      <a:pt x="980" y="144"/>
                      <a:pt x="980" y="151"/>
                      <a:pt x="980" y="160"/>
                    </a:cubicBezTo>
                    <a:cubicBezTo>
                      <a:pt x="992" y="149"/>
                      <a:pt x="1006" y="144"/>
                      <a:pt x="1021" y="142"/>
                    </a:cubicBezTo>
                    <a:cubicBezTo>
                      <a:pt x="1044" y="140"/>
                      <a:pt x="1060" y="156"/>
                      <a:pt x="1055" y="179"/>
                    </a:cubicBezTo>
                    <a:cubicBezTo>
                      <a:pt x="1046" y="180"/>
                      <a:pt x="1037" y="181"/>
                      <a:pt x="1028" y="182"/>
                    </a:cubicBezTo>
                    <a:cubicBezTo>
                      <a:pt x="1016" y="184"/>
                      <a:pt x="1002" y="185"/>
                      <a:pt x="990" y="191"/>
                    </a:cubicBezTo>
                    <a:cubicBezTo>
                      <a:pt x="975" y="198"/>
                      <a:pt x="967" y="210"/>
                      <a:pt x="966" y="226"/>
                    </a:cubicBezTo>
                    <a:cubicBezTo>
                      <a:pt x="964" y="243"/>
                      <a:pt x="969" y="257"/>
                      <a:pt x="984" y="267"/>
                    </a:cubicBezTo>
                    <a:cubicBezTo>
                      <a:pt x="1006" y="280"/>
                      <a:pt x="1037" y="274"/>
                      <a:pt x="1052" y="253"/>
                    </a:cubicBezTo>
                    <a:cubicBezTo>
                      <a:pt x="1053" y="252"/>
                      <a:pt x="1054" y="250"/>
                      <a:pt x="1055" y="249"/>
                    </a:cubicBezTo>
                    <a:cubicBezTo>
                      <a:pt x="1056" y="249"/>
                      <a:pt x="1056" y="249"/>
                      <a:pt x="1056" y="249"/>
                    </a:cubicBezTo>
                    <a:cubicBezTo>
                      <a:pt x="1056" y="256"/>
                      <a:pt x="1056" y="263"/>
                      <a:pt x="1056" y="270"/>
                    </a:cubicBezTo>
                    <a:cubicBezTo>
                      <a:pt x="1064" y="270"/>
                      <a:pt x="1071" y="270"/>
                      <a:pt x="1079" y="270"/>
                    </a:cubicBezTo>
                    <a:cubicBezTo>
                      <a:pt x="1079" y="258"/>
                      <a:pt x="1079" y="248"/>
                      <a:pt x="1079" y="237"/>
                    </a:cubicBezTo>
                    <a:cubicBezTo>
                      <a:pt x="1079" y="213"/>
                      <a:pt x="1080" y="190"/>
                      <a:pt x="1079" y="166"/>
                    </a:cubicBezTo>
                    <a:close/>
                    <a:moveTo>
                      <a:pt x="1046" y="240"/>
                    </a:moveTo>
                    <a:cubicBezTo>
                      <a:pt x="1035" y="252"/>
                      <a:pt x="1023" y="256"/>
                      <a:pt x="1008" y="252"/>
                    </a:cubicBezTo>
                    <a:cubicBezTo>
                      <a:pt x="997" y="250"/>
                      <a:pt x="990" y="242"/>
                      <a:pt x="989" y="232"/>
                    </a:cubicBezTo>
                    <a:cubicBezTo>
                      <a:pt x="989" y="218"/>
                      <a:pt x="993" y="210"/>
                      <a:pt x="1005" y="206"/>
                    </a:cubicBezTo>
                    <a:cubicBezTo>
                      <a:pt x="1016" y="203"/>
                      <a:pt x="1028" y="202"/>
                      <a:pt x="1039" y="200"/>
                    </a:cubicBezTo>
                    <a:cubicBezTo>
                      <a:pt x="1044" y="199"/>
                      <a:pt x="1050" y="198"/>
                      <a:pt x="1056" y="197"/>
                    </a:cubicBezTo>
                    <a:cubicBezTo>
                      <a:pt x="1057" y="213"/>
                      <a:pt x="1057" y="228"/>
                      <a:pt x="1046" y="240"/>
                    </a:cubicBezTo>
                    <a:close/>
                    <a:moveTo>
                      <a:pt x="1235" y="183"/>
                    </a:moveTo>
                    <a:cubicBezTo>
                      <a:pt x="1235" y="210"/>
                      <a:pt x="1235" y="237"/>
                      <a:pt x="1235" y="264"/>
                    </a:cubicBezTo>
                    <a:cubicBezTo>
                      <a:pt x="1235" y="266"/>
                      <a:pt x="1235" y="267"/>
                      <a:pt x="1235" y="270"/>
                    </a:cubicBezTo>
                    <a:cubicBezTo>
                      <a:pt x="1227" y="270"/>
                      <a:pt x="1219" y="270"/>
                      <a:pt x="1211" y="270"/>
                    </a:cubicBezTo>
                    <a:cubicBezTo>
                      <a:pt x="1211" y="268"/>
                      <a:pt x="1211" y="266"/>
                      <a:pt x="1211" y="264"/>
                    </a:cubicBezTo>
                    <a:cubicBezTo>
                      <a:pt x="1211" y="239"/>
                      <a:pt x="1212" y="214"/>
                      <a:pt x="1211" y="188"/>
                    </a:cubicBezTo>
                    <a:cubicBezTo>
                      <a:pt x="1211" y="182"/>
                      <a:pt x="1211" y="176"/>
                      <a:pt x="1209" y="170"/>
                    </a:cubicBezTo>
                    <a:cubicBezTo>
                      <a:pt x="1204" y="143"/>
                      <a:pt x="1175" y="133"/>
                      <a:pt x="1154" y="151"/>
                    </a:cubicBezTo>
                    <a:cubicBezTo>
                      <a:pt x="1143" y="160"/>
                      <a:pt x="1138" y="172"/>
                      <a:pt x="1138" y="187"/>
                    </a:cubicBezTo>
                    <a:cubicBezTo>
                      <a:pt x="1138" y="213"/>
                      <a:pt x="1138" y="238"/>
                      <a:pt x="1138" y="264"/>
                    </a:cubicBezTo>
                    <a:cubicBezTo>
                      <a:pt x="1138" y="266"/>
                      <a:pt x="1138" y="267"/>
                      <a:pt x="1138" y="270"/>
                    </a:cubicBezTo>
                    <a:cubicBezTo>
                      <a:pt x="1130" y="270"/>
                      <a:pt x="1123" y="270"/>
                      <a:pt x="1115" y="270"/>
                    </a:cubicBezTo>
                    <a:cubicBezTo>
                      <a:pt x="1115" y="222"/>
                      <a:pt x="1115" y="174"/>
                      <a:pt x="1115" y="126"/>
                    </a:cubicBezTo>
                    <a:cubicBezTo>
                      <a:pt x="1123" y="126"/>
                      <a:pt x="1130" y="126"/>
                      <a:pt x="1138" y="126"/>
                    </a:cubicBezTo>
                    <a:cubicBezTo>
                      <a:pt x="1138" y="133"/>
                      <a:pt x="1138" y="141"/>
                      <a:pt x="1138" y="149"/>
                    </a:cubicBezTo>
                    <a:cubicBezTo>
                      <a:pt x="1141" y="145"/>
                      <a:pt x="1143" y="143"/>
                      <a:pt x="1146" y="140"/>
                    </a:cubicBezTo>
                    <a:cubicBezTo>
                      <a:pt x="1163" y="119"/>
                      <a:pt x="1193" y="119"/>
                      <a:pt x="1209" y="127"/>
                    </a:cubicBezTo>
                    <a:cubicBezTo>
                      <a:pt x="1225" y="135"/>
                      <a:pt x="1231" y="149"/>
                      <a:pt x="1233" y="165"/>
                    </a:cubicBezTo>
                    <a:cubicBezTo>
                      <a:pt x="1234" y="171"/>
                      <a:pt x="1235" y="177"/>
                      <a:pt x="1235" y="183"/>
                    </a:cubicBezTo>
                    <a:close/>
                    <a:moveTo>
                      <a:pt x="633" y="195"/>
                    </a:moveTo>
                    <a:cubicBezTo>
                      <a:pt x="631" y="198"/>
                      <a:pt x="631" y="200"/>
                      <a:pt x="633" y="203"/>
                    </a:cubicBezTo>
                    <a:cubicBezTo>
                      <a:pt x="647" y="223"/>
                      <a:pt x="661" y="244"/>
                      <a:pt x="675" y="265"/>
                    </a:cubicBezTo>
                    <a:cubicBezTo>
                      <a:pt x="676" y="266"/>
                      <a:pt x="676" y="268"/>
                      <a:pt x="678" y="270"/>
                    </a:cubicBezTo>
                    <a:cubicBezTo>
                      <a:pt x="669" y="270"/>
                      <a:pt x="661" y="270"/>
                      <a:pt x="653" y="270"/>
                    </a:cubicBezTo>
                    <a:cubicBezTo>
                      <a:pt x="652" y="270"/>
                      <a:pt x="650" y="268"/>
                      <a:pt x="649" y="266"/>
                    </a:cubicBezTo>
                    <a:cubicBezTo>
                      <a:pt x="639" y="249"/>
                      <a:pt x="628" y="232"/>
                      <a:pt x="618" y="215"/>
                    </a:cubicBezTo>
                    <a:cubicBezTo>
                      <a:pt x="618" y="215"/>
                      <a:pt x="617" y="214"/>
                      <a:pt x="616" y="212"/>
                    </a:cubicBezTo>
                    <a:cubicBezTo>
                      <a:pt x="615" y="214"/>
                      <a:pt x="614" y="216"/>
                      <a:pt x="613" y="217"/>
                    </a:cubicBezTo>
                    <a:cubicBezTo>
                      <a:pt x="603" y="233"/>
                      <a:pt x="593" y="250"/>
                      <a:pt x="583" y="266"/>
                    </a:cubicBezTo>
                    <a:cubicBezTo>
                      <a:pt x="581" y="269"/>
                      <a:pt x="579" y="270"/>
                      <a:pt x="576" y="270"/>
                    </a:cubicBezTo>
                    <a:cubicBezTo>
                      <a:pt x="569" y="270"/>
                      <a:pt x="562" y="270"/>
                      <a:pt x="554" y="270"/>
                    </a:cubicBezTo>
                    <a:cubicBezTo>
                      <a:pt x="571" y="246"/>
                      <a:pt x="587" y="223"/>
                      <a:pt x="603" y="199"/>
                    </a:cubicBezTo>
                    <a:cubicBezTo>
                      <a:pt x="587" y="175"/>
                      <a:pt x="572" y="151"/>
                      <a:pt x="556" y="126"/>
                    </a:cubicBezTo>
                    <a:cubicBezTo>
                      <a:pt x="565" y="126"/>
                      <a:pt x="573" y="126"/>
                      <a:pt x="582" y="126"/>
                    </a:cubicBezTo>
                    <a:cubicBezTo>
                      <a:pt x="583" y="126"/>
                      <a:pt x="584" y="128"/>
                      <a:pt x="585" y="129"/>
                    </a:cubicBezTo>
                    <a:cubicBezTo>
                      <a:pt x="595" y="147"/>
                      <a:pt x="604" y="164"/>
                      <a:pt x="614" y="181"/>
                    </a:cubicBezTo>
                    <a:cubicBezTo>
                      <a:pt x="615" y="183"/>
                      <a:pt x="616" y="184"/>
                      <a:pt x="617" y="186"/>
                    </a:cubicBezTo>
                    <a:cubicBezTo>
                      <a:pt x="624" y="175"/>
                      <a:pt x="630" y="165"/>
                      <a:pt x="636" y="154"/>
                    </a:cubicBezTo>
                    <a:cubicBezTo>
                      <a:pt x="641" y="146"/>
                      <a:pt x="646" y="137"/>
                      <a:pt x="651" y="129"/>
                    </a:cubicBezTo>
                    <a:cubicBezTo>
                      <a:pt x="653" y="127"/>
                      <a:pt x="654" y="126"/>
                      <a:pt x="657" y="126"/>
                    </a:cubicBezTo>
                    <a:cubicBezTo>
                      <a:pt x="664" y="126"/>
                      <a:pt x="671" y="126"/>
                      <a:pt x="679" y="126"/>
                    </a:cubicBezTo>
                    <a:cubicBezTo>
                      <a:pt x="678" y="127"/>
                      <a:pt x="677" y="129"/>
                      <a:pt x="676" y="130"/>
                    </a:cubicBezTo>
                    <a:cubicBezTo>
                      <a:pt x="662" y="152"/>
                      <a:pt x="648" y="173"/>
                      <a:pt x="633" y="195"/>
                    </a:cubicBezTo>
                    <a:close/>
                    <a:moveTo>
                      <a:pt x="796" y="134"/>
                    </a:moveTo>
                    <a:cubicBezTo>
                      <a:pt x="795" y="140"/>
                      <a:pt x="796" y="146"/>
                      <a:pt x="796" y="153"/>
                    </a:cubicBezTo>
                    <a:cubicBezTo>
                      <a:pt x="791" y="151"/>
                      <a:pt x="788" y="149"/>
                      <a:pt x="784" y="147"/>
                    </a:cubicBezTo>
                    <a:cubicBezTo>
                      <a:pt x="749" y="132"/>
                      <a:pt x="714" y="153"/>
                      <a:pt x="711" y="191"/>
                    </a:cubicBezTo>
                    <a:cubicBezTo>
                      <a:pt x="711" y="199"/>
                      <a:pt x="711" y="208"/>
                      <a:pt x="713" y="216"/>
                    </a:cubicBezTo>
                    <a:cubicBezTo>
                      <a:pt x="719" y="244"/>
                      <a:pt x="744" y="259"/>
                      <a:pt x="773" y="252"/>
                    </a:cubicBezTo>
                    <a:cubicBezTo>
                      <a:pt x="780" y="250"/>
                      <a:pt x="787" y="246"/>
                      <a:pt x="795" y="243"/>
                    </a:cubicBezTo>
                    <a:cubicBezTo>
                      <a:pt x="795" y="249"/>
                      <a:pt x="795" y="256"/>
                      <a:pt x="795" y="262"/>
                    </a:cubicBezTo>
                    <a:cubicBezTo>
                      <a:pt x="795" y="263"/>
                      <a:pt x="793" y="264"/>
                      <a:pt x="792" y="265"/>
                    </a:cubicBezTo>
                    <a:cubicBezTo>
                      <a:pt x="752" y="285"/>
                      <a:pt x="691" y="271"/>
                      <a:pt x="687" y="207"/>
                    </a:cubicBezTo>
                    <a:cubicBezTo>
                      <a:pt x="686" y="194"/>
                      <a:pt x="688" y="182"/>
                      <a:pt x="692" y="170"/>
                    </a:cubicBezTo>
                    <a:cubicBezTo>
                      <a:pt x="702" y="141"/>
                      <a:pt x="727" y="123"/>
                      <a:pt x="759" y="122"/>
                    </a:cubicBezTo>
                    <a:cubicBezTo>
                      <a:pt x="770" y="122"/>
                      <a:pt x="781" y="123"/>
                      <a:pt x="792" y="128"/>
                    </a:cubicBezTo>
                    <a:cubicBezTo>
                      <a:pt x="794" y="129"/>
                      <a:pt x="796" y="130"/>
                      <a:pt x="796" y="134"/>
                    </a:cubicBezTo>
                    <a:close/>
                  </a:path>
                </a:pathLst>
              </a:custGeom>
              <a:solidFill>
                <a:srgbClr val="0072C6"/>
              </a:solidFill>
              <a:ln>
                <a:noFill/>
              </a:ln>
            </p:spPr>
            <p:txBody>
              <a:bodyPr vert="horz" wrap="square" lIns="89606" tIns="44803" rIns="89606" bIns="44803" numCol="1" anchor="t" anchorCtr="0" compatLnSpc="1">
                <a:prstTxWarp prst="textNoShape">
                  <a:avLst/>
                </a:prstTxWarp>
              </a:bodyPr>
              <a:lstStyle/>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p:txBody>
          </p:sp>
          <p:sp>
            <p:nvSpPr>
              <p:cNvPr id="58" name="Freeform 57"/>
              <p:cNvSpPr>
                <a:spLocks noEditPoints="1"/>
              </p:cNvSpPr>
              <p:nvPr/>
            </p:nvSpPr>
            <p:spPr bwMode="auto">
              <a:xfrm>
                <a:off x="3405263" y="2347044"/>
                <a:ext cx="1233412" cy="375191"/>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rgbClr val="DC3C00"/>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9" name="Freeform 5"/>
              <p:cNvSpPr>
                <a:spLocks noEditPoints="1"/>
              </p:cNvSpPr>
              <p:nvPr/>
            </p:nvSpPr>
            <p:spPr bwMode="auto">
              <a:xfrm>
                <a:off x="3405263" y="4223288"/>
                <a:ext cx="2055301" cy="412914"/>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grpSp>
      <p:sp>
        <p:nvSpPr>
          <p:cNvPr id="46" name="Rectangle 45"/>
          <p:cNvSpPr/>
          <p:nvPr/>
        </p:nvSpPr>
        <p:spPr>
          <a:xfrm>
            <a:off x="6403070" y="1964439"/>
            <a:ext cx="5122946"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lIns="76100" tIns="38056" rIns="76100" bIns="38056" rtlCol="0" anchor="ctr"/>
          <a:lstStyle/>
          <a:p>
            <a:pPr algn="ctr" defTabSz="913826"/>
            <a:endParaRPr lang="en-US" sz="1799">
              <a:solidFill>
                <a:prstClr val="white"/>
              </a:solidFill>
            </a:endParaRPr>
          </a:p>
        </p:txBody>
      </p:sp>
      <p:grpSp>
        <p:nvGrpSpPr>
          <p:cNvPr id="26" name="Group 25"/>
          <p:cNvGrpSpPr/>
          <p:nvPr/>
        </p:nvGrpSpPr>
        <p:grpSpPr>
          <a:xfrm>
            <a:off x="6500740" y="2058641"/>
            <a:ext cx="4590709" cy="2831077"/>
            <a:chOff x="6632821" y="2099060"/>
            <a:chExt cx="4683982" cy="2888598"/>
          </a:xfrm>
        </p:grpSpPr>
        <p:grpSp>
          <p:nvGrpSpPr>
            <p:cNvPr id="28" name="Group 27"/>
            <p:cNvGrpSpPr/>
            <p:nvPr/>
          </p:nvGrpSpPr>
          <p:grpSpPr>
            <a:xfrm>
              <a:off x="8898157" y="2404998"/>
              <a:ext cx="2418646" cy="1066018"/>
              <a:chOff x="7906766" y="2065553"/>
              <a:chExt cx="3188763" cy="1405446"/>
            </a:xfrm>
            <a:solidFill>
              <a:srgbClr val="F2F2F2"/>
            </a:solidFill>
          </p:grpSpPr>
          <p:sp>
            <p:nvSpPr>
              <p:cNvPr id="48" name="Freeform 5"/>
              <p:cNvSpPr>
                <a:spLocks/>
              </p:cNvSpPr>
              <p:nvPr/>
            </p:nvSpPr>
            <p:spPr bwMode="auto">
              <a:xfrm>
                <a:off x="7906766" y="2065553"/>
                <a:ext cx="2447132" cy="135507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381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sp>
            <p:nvSpPr>
              <p:cNvPr id="24" name="Freeform 5"/>
              <p:cNvSpPr>
                <a:spLocks/>
              </p:cNvSpPr>
              <p:nvPr/>
            </p:nvSpPr>
            <p:spPr bwMode="auto">
              <a:xfrm flipH="1">
                <a:off x="9213596" y="2428900"/>
                <a:ext cx="1881933" cy="1042099"/>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508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grpSp>
        <p:pic>
          <p:nvPicPr>
            <p:cNvPr id="6" name="Picture 5"/>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029275" y="3512695"/>
              <a:ext cx="2002506" cy="1474963"/>
            </a:xfrm>
            <a:prstGeom prst="rect">
              <a:avLst/>
            </a:prstGeom>
          </p:spPr>
        </p:pic>
        <p:grpSp>
          <p:nvGrpSpPr>
            <p:cNvPr id="10" name="Group 9"/>
            <p:cNvGrpSpPr/>
            <p:nvPr/>
          </p:nvGrpSpPr>
          <p:grpSpPr>
            <a:xfrm>
              <a:off x="9480756" y="3679564"/>
              <a:ext cx="1253448" cy="1141224"/>
              <a:chOff x="9482721" y="3928208"/>
              <a:chExt cx="1472119" cy="1340317"/>
            </a:xfrm>
          </p:grpSpPr>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89238" y="3928208"/>
                <a:ext cx="765602" cy="1340317"/>
              </a:xfrm>
              <a:prstGeom prst="rect">
                <a:avLst/>
              </a:prstGeom>
            </p:spPr>
          </p:pic>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82721" y="3959450"/>
                <a:ext cx="670247" cy="1309075"/>
              </a:xfrm>
              <a:prstGeom prst="rect">
                <a:avLst/>
              </a:prstGeom>
            </p:spPr>
          </p:pic>
        </p:grpSp>
        <p:grpSp>
          <p:nvGrpSpPr>
            <p:cNvPr id="9" name="Group 8"/>
            <p:cNvGrpSpPr/>
            <p:nvPr/>
          </p:nvGrpSpPr>
          <p:grpSpPr>
            <a:xfrm>
              <a:off x="6632821" y="2099060"/>
              <a:ext cx="2490614" cy="1521319"/>
              <a:chOff x="6614011" y="2261209"/>
              <a:chExt cx="2939759" cy="1795667"/>
            </a:xfrm>
          </p:grpSpPr>
          <p:pic>
            <p:nvPicPr>
              <p:cNvPr id="52" name="Picture 5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52807" y="2287877"/>
                <a:ext cx="1100963" cy="1558601"/>
              </a:xfrm>
              <a:prstGeom prst="rect">
                <a:avLst/>
              </a:prstGeom>
            </p:spPr>
          </p:pic>
          <p:pic>
            <p:nvPicPr>
              <p:cNvPr id="51" name="Picture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2009" y="2895730"/>
                <a:ext cx="1516812" cy="1161146"/>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14011" y="2261209"/>
                <a:ext cx="1829189" cy="1230721"/>
              </a:xfrm>
              <a:prstGeom prst="rect">
                <a:avLst/>
              </a:prstGeom>
            </p:spPr>
          </p:pic>
        </p:grpSp>
      </p:grpSp>
      <p:grpSp>
        <p:nvGrpSpPr>
          <p:cNvPr id="18" name="Group 17"/>
          <p:cNvGrpSpPr/>
          <p:nvPr/>
        </p:nvGrpSpPr>
        <p:grpSpPr>
          <a:xfrm>
            <a:off x="264104" y="1195126"/>
            <a:ext cx="3165725" cy="779686"/>
            <a:chOff x="269470" y="1202760"/>
            <a:chExt cx="3230046" cy="795528"/>
          </a:xfrm>
          <a:solidFill>
            <a:srgbClr val="FF0000"/>
          </a:solidFill>
        </p:grpSpPr>
        <p:sp>
          <p:nvSpPr>
            <p:cNvPr id="12" name="TextBox 11"/>
            <p:cNvSpPr txBox="1"/>
            <p:nvPr/>
          </p:nvSpPr>
          <p:spPr>
            <a:xfrm>
              <a:off x="269470" y="1202760"/>
              <a:ext cx="3230046" cy="795528"/>
            </a:xfrm>
            <a:prstGeom prst="homePlate">
              <a:avLst/>
            </a:prstGeom>
            <a:grpFill/>
          </p:spPr>
          <p:txBody>
            <a:bodyPr wrap="square" lIns="179213" tIns="182807" rIns="179213" bIns="182807" rtlCol="0" anchor="ctr" anchorCtr="0">
              <a:noAutofit/>
            </a:bodyPr>
            <a:lstStyle/>
            <a:p>
              <a:pPr defTabSz="914005">
                <a:lnSpc>
                  <a:spcPct val="90000"/>
                </a:lnSpc>
                <a:spcAft>
                  <a:spcPts val="588"/>
                </a:spcAft>
              </a:pPr>
              <a:r>
                <a:rPr lang="en-US" sz="1960" dirty="0">
                  <a:gradFill>
                    <a:gsLst>
                      <a:gs pos="2917">
                        <a:srgbClr val="FFFFFF"/>
                      </a:gs>
                      <a:gs pos="91000">
                        <a:srgbClr val="FFFFFF"/>
                      </a:gs>
                    </a:gsLst>
                    <a:lin ang="5400000" scaled="0"/>
                  </a:gradFill>
                  <a:cs typeface="Segoe UI" panose="020B0502040204020203" pitchFamily="34" charset="0"/>
                </a:rPr>
                <a:t>PC</a:t>
              </a:r>
            </a:p>
          </p:txBody>
        </p:sp>
        <p:sp>
          <p:nvSpPr>
            <p:cNvPr id="43" name="TextBox 42"/>
            <p:cNvSpPr txBox="1"/>
            <p:nvPr/>
          </p:nvSpPr>
          <p:spPr>
            <a:xfrm>
              <a:off x="1700377"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1990s</a:t>
              </a:r>
            </a:p>
          </p:txBody>
        </p:sp>
      </p:grpSp>
      <p:sp>
        <p:nvSpPr>
          <p:cNvPr id="11" name="Rectangle 10"/>
          <p:cNvSpPr/>
          <p:nvPr/>
        </p:nvSpPr>
        <p:spPr bwMode="auto">
          <a:xfrm>
            <a:off x="6403070" y="5057248"/>
            <a:ext cx="51229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r>
              <a:rPr lang="en-US" sz="1764" dirty="0">
                <a:gradFill>
                  <a:gsLst>
                    <a:gs pos="10619">
                      <a:schemeClr val="tx1"/>
                    </a:gs>
                    <a:gs pos="28000">
                      <a:schemeClr val="tx1"/>
                    </a:gs>
                  </a:gsLst>
                  <a:lin ang="5400000" scaled="0"/>
                </a:gradFill>
              </a:rPr>
              <a:t>Open standards </a:t>
            </a:r>
          </a:p>
          <a:p>
            <a:pPr defTabSz="914038"/>
            <a:r>
              <a:rPr lang="en-US" sz="1764" dirty="0">
                <a:gradFill>
                  <a:gsLst>
                    <a:gs pos="10619">
                      <a:schemeClr val="tx1"/>
                    </a:gs>
                    <a:gs pos="28000">
                      <a:schemeClr val="tx1"/>
                    </a:gs>
                  </a:gsLst>
                  <a:lin ang="5400000" scaled="0"/>
                </a:gradFill>
              </a:rPr>
              <a:t>Mobile SDK’s</a:t>
            </a:r>
          </a:p>
        </p:txBody>
      </p:sp>
      <p:sp>
        <p:nvSpPr>
          <p:cNvPr id="45" name="Rectangle 44"/>
          <p:cNvSpPr/>
          <p:nvPr/>
        </p:nvSpPr>
        <p:spPr bwMode="auto">
          <a:xfrm>
            <a:off x="264102" y="5057248"/>
            <a:ext cx="27948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737" fontAlgn="base">
              <a:spcBef>
                <a:spcPct val="0"/>
              </a:spcBef>
              <a:spcAft>
                <a:spcPct val="0"/>
              </a:spcAft>
            </a:pPr>
            <a:r>
              <a:rPr lang="en-US" sz="1764" dirty="0">
                <a:gradFill>
                  <a:gsLst>
                    <a:gs pos="10619">
                      <a:schemeClr val="tx1"/>
                    </a:gs>
                    <a:gs pos="28000">
                      <a:schemeClr val="tx1"/>
                    </a:gs>
                  </a:gsLst>
                  <a:lin ang="5400000" scaled="0"/>
                </a:gradFill>
              </a:rPr>
              <a:t>VBA</a:t>
            </a:r>
          </a:p>
        </p:txBody>
      </p:sp>
      <p:grpSp>
        <p:nvGrpSpPr>
          <p:cNvPr id="27" name="Group 26"/>
          <p:cNvGrpSpPr/>
          <p:nvPr/>
        </p:nvGrpSpPr>
        <p:grpSpPr>
          <a:xfrm>
            <a:off x="3086607" y="5057248"/>
            <a:ext cx="3269390" cy="1526249"/>
            <a:chOff x="3149319" y="5158592"/>
            <a:chExt cx="3335817" cy="1557259"/>
          </a:xfrm>
        </p:grpSpPr>
        <p:sp>
          <p:nvSpPr>
            <p:cNvPr id="44" name="Rectangle 43"/>
            <p:cNvSpPr/>
            <p:nvPr/>
          </p:nvSpPr>
          <p:spPr bwMode="auto">
            <a:xfrm>
              <a:off x="3149319" y="5158592"/>
              <a:ext cx="3335817" cy="155725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lnSpc>
                  <a:spcPct val="90000"/>
                </a:lnSpc>
                <a:spcBef>
                  <a:spcPts val="294"/>
                </a:spcBef>
              </a:pPr>
              <a:r>
                <a:rPr lang="en-US" sz="1764" dirty="0">
                  <a:gradFill>
                    <a:gsLst>
                      <a:gs pos="10619">
                        <a:schemeClr val="tx1"/>
                      </a:gs>
                      <a:gs pos="28000">
                        <a:schemeClr val="tx1"/>
                      </a:gs>
                    </a:gsLst>
                    <a:lin ang="5400000" scaled="0"/>
                  </a:gradFill>
                </a:rPr>
                <a:t>VBA</a:t>
              </a:r>
            </a:p>
            <a:p>
              <a:pPr defTabSz="914038">
                <a:lnSpc>
                  <a:spcPct val="90000"/>
                </a:lnSpc>
                <a:spcBef>
                  <a:spcPts val="294"/>
                </a:spcBef>
              </a:pPr>
              <a:r>
                <a:rPr lang="en-US" sz="1764" dirty="0">
                  <a:gradFill>
                    <a:gsLst>
                      <a:gs pos="10619">
                        <a:schemeClr val="tx1"/>
                      </a:gs>
                      <a:gs pos="28000">
                        <a:schemeClr val="tx1"/>
                      </a:gs>
                    </a:gsLst>
                    <a:lin ang="5400000" scaled="0"/>
                  </a:gradFill>
                </a:rPr>
                <a:t>Com add-ins</a:t>
              </a:r>
            </a:p>
            <a:p>
              <a:pPr defTabSz="914038">
                <a:lnSpc>
                  <a:spcPct val="90000"/>
                </a:lnSpc>
                <a:spcBef>
                  <a:spcPts val="294"/>
                </a:spcBef>
              </a:pPr>
              <a:r>
                <a:rPr lang="en-US" sz="1764" dirty="0">
                  <a:gradFill>
                    <a:gsLst>
                      <a:gs pos="10619">
                        <a:schemeClr val="tx1"/>
                      </a:gs>
                      <a:gs pos="28000">
                        <a:schemeClr val="tx1"/>
                      </a:gs>
                    </a:gsLst>
                    <a:lin ang="5400000" scaled="0"/>
                  </a:gradFill>
                </a:rPr>
                <a:t>VSTO</a:t>
              </a:r>
            </a:p>
            <a:p>
              <a:pPr defTabSz="914038">
                <a:lnSpc>
                  <a:spcPct val="90000"/>
                </a:lnSpc>
                <a:spcBef>
                  <a:spcPts val="294"/>
                </a:spcBef>
              </a:pPr>
              <a:r>
                <a:rPr lang="en-US" sz="1764" dirty="0">
                  <a:gradFill>
                    <a:gsLst>
                      <a:gs pos="10619">
                        <a:schemeClr val="tx1"/>
                      </a:gs>
                      <a:gs pos="28000">
                        <a:schemeClr val="tx1"/>
                      </a:gs>
                    </a:gsLst>
                    <a:lin ang="5400000" scaled="0"/>
                  </a:gradFill>
                </a:rPr>
                <a:t>FTC</a:t>
              </a:r>
            </a:p>
          </p:txBody>
        </p:sp>
        <p:sp>
          <p:nvSpPr>
            <p:cNvPr id="47" name="MS .NET"/>
            <p:cNvSpPr>
              <a:spLocks noChangeAspect="1" noEditPoints="1"/>
            </p:cNvSpPr>
            <p:nvPr/>
          </p:nvSpPr>
          <p:spPr bwMode="auto">
            <a:xfrm>
              <a:off x="5164880" y="5298423"/>
              <a:ext cx="1014839" cy="246839"/>
            </a:xfrm>
            <a:custGeom>
              <a:avLst/>
              <a:gdLst>
                <a:gd name="T0" fmla="*/ 13531 w 19634"/>
                <a:gd name="T1" fmla="*/ 358 h 4776"/>
                <a:gd name="T2" fmla="*/ 12617 w 19634"/>
                <a:gd name="T3" fmla="*/ 477 h 4776"/>
                <a:gd name="T4" fmla="*/ 13081 w 19634"/>
                <a:gd name="T5" fmla="*/ 1046 h 4776"/>
                <a:gd name="T6" fmla="*/ 13696 w 19634"/>
                <a:gd name="T7" fmla="*/ 1256 h 4776"/>
                <a:gd name="T8" fmla="*/ 13964 w 19634"/>
                <a:gd name="T9" fmla="*/ 175 h 4776"/>
                <a:gd name="T10" fmla="*/ 14100 w 19634"/>
                <a:gd name="T11" fmla="*/ 415 h 4776"/>
                <a:gd name="T12" fmla="*/ 14926 w 19634"/>
                <a:gd name="T13" fmla="*/ 1088 h 4776"/>
                <a:gd name="T14" fmla="*/ 14926 w 19634"/>
                <a:gd name="T15" fmla="*/ 579 h 4776"/>
                <a:gd name="T16" fmla="*/ 14687 w 19634"/>
                <a:gd name="T17" fmla="*/ 1268 h 4776"/>
                <a:gd name="T18" fmla="*/ 15330 w 19634"/>
                <a:gd name="T19" fmla="*/ 444 h 4776"/>
                <a:gd name="T20" fmla="*/ 15239 w 19634"/>
                <a:gd name="T21" fmla="*/ 1256 h 4776"/>
                <a:gd name="T22" fmla="*/ 16306 w 19634"/>
                <a:gd name="T23" fmla="*/ 504 h 4776"/>
                <a:gd name="T24" fmla="*/ 16306 w 19634"/>
                <a:gd name="T25" fmla="*/ 1148 h 4776"/>
                <a:gd name="T26" fmla="*/ 15721 w 19634"/>
                <a:gd name="T27" fmla="*/ 834 h 4776"/>
                <a:gd name="T28" fmla="*/ 17010 w 19634"/>
                <a:gd name="T29" fmla="*/ 879 h 4776"/>
                <a:gd name="T30" fmla="*/ 17025 w 19634"/>
                <a:gd name="T31" fmla="*/ 564 h 4776"/>
                <a:gd name="T32" fmla="*/ 16754 w 19634"/>
                <a:gd name="T33" fmla="*/ 879 h 4776"/>
                <a:gd name="T34" fmla="*/ 16754 w 19634"/>
                <a:gd name="T35" fmla="*/ 1268 h 4776"/>
                <a:gd name="T36" fmla="*/ 17308 w 19634"/>
                <a:gd name="T37" fmla="*/ 504 h 4776"/>
                <a:gd name="T38" fmla="*/ 17865 w 19634"/>
                <a:gd name="T39" fmla="*/ 834 h 4776"/>
                <a:gd name="T40" fmla="*/ 17594 w 19634"/>
                <a:gd name="T41" fmla="*/ 504 h 4776"/>
                <a:gd name="T42" fmla="*/ 18476 w 19634"/>
                <a:gd name="T43" fmla="*/ 0 h 4776"/>
                <a:gd name="T44" fmla="*/ 18222 w 19634"/>
                <a:gd name="T45" fmla="*/ 538 h 4776"/>
                <a:gd name="T46" fmla="*/ 18356 w 19634"/>
                <a:gd name="T47" fmla="*/ 419 h 4776"/>
                <a:gd name="T48" fmla="*/ 19095 w 19634"/>
                <a:gd name="T49" fmla="*/ 1134 h 4776"/>
                <a:gd name="T50" fmla="*/ 19095 w 19634"/>
                <a:gd name="T51" fmla="*/ 418 h 4776"/>
                <a:gd name="T52" fmla="*/ 18600 w 19634"/>
                <a:gd name="T53" fmla="*/ 537 h 4776"/>
                <a:gd name="T54" fmla="*/ 11901 w 19634"/>
                <a:gd name="T55" fmla="*/ 4297 h 4776"/>
                <a:gd name="T56" fmla="*/ 11901 w 19634"/>
                <a:gd name="T57" fmla="*/ 4641 h 4776"/>
                <a:gd name="T58" fmla="*/ 14566 w 19634"/>
                <a:gd name="T59" fmla="*/ 3756 h 4776"/>
                <a:gd name="T60" fmla="*/ 12497 w 19634"/>
                <a:gd name="T61" fmla="*/ 4655 h 4776"/>
                <a:gd name="T62" fmla="*/ 14491 w 19634"/>
                <a:gd name="T63" fmla="*/ 4655 h 4776"/>
                <a:gd name="T64" fmla="*/ 15960 w 19634"/>
                <a:gd name="T65" fmla="*/ 3279 h 4776"/>
                <a:gd name="T66" fmla="*/ 17128 w 19634"/>
                <a:gd name="T67" fmla="*/ 1630 h 4776"/>
                <a:gd name="T68" fmla="*/ 19614 w 19634"/>
                <a:gd name="T69" fmla="*/ 1630 h 4776"/>
                <a:gd name="T70" fmla="*/ 18745 w 19634"/>
                <a:gd name="T71" fmla="*/ 1960 h 4776"/>
                <a:gd name="T72" fmla="*/ 9547 w 19634"/>
                <a:gd name="T73" fmla="*/ 4389 h 4776"/>
                <a:gd name="T74" fmla="*/ 10099 w 19634"/>
                <a:gd name="T75" fmla="*/ 4655 h 4776"/>
                <a:gd name="T76" fmla="*/ 9950 w 19634"/>
                <a:gd name="T77" fmla="*/ 4596 h 4776"/>
                <a:gd name="T78" fmla="*/ 9830 w 19634"/>
                <a:gd name="T79" fmla="*/ 4462 h 4776"/>
                <a:gd name="T80" fmla="*/ 10054 w 19634"/>
                <a:gd name="T81" fmla="*/ 4432 h 4776"/>
                <a:gd name="T82" fmla="*/ 19634 w 19634"/>
                <a:gd name="T83" fmla="*/ 477 h 4776"/>
                <a:gd name="T84" fmla="*/ 19407 w 19634"/>
                <a:gd name="T85" fmla="*/ 703 h 4776"/>
                <a:gd name="T86" fmla="*/ 19271 w 19634"/>
                <a:gd name="T87" fmla="*/ 628 h 4776"/>
                <a:gd name="T88" fmla="*/ 19513 w 19634"/>
                <a:gd name="T89" fmla="*/ 613 h 4776"/>
                <a:gd name="T90" fmla="*/ 19513 w 19634"/>
                <a:gd name="T91" fmla="*/ 417 h 4776"/>
                <a:gd name="T92" fmla="*/ 19362 w 19634"/>
                <a:gd name="T93" fmla="*/ 507 h 4776"/>
                <a:gd name="T94" fmla="*/ 19407 w 19634"/>
                <a:gd name="T95" fmla="*/ 462 h 4776"/>
                <a:gd name="T96" fmla="*/ 6400 w 19634"/>
                <a:gd name="T97" fmla="*/ 4449 h 4776"/>
                <a:gd name="T98" fmla="*/ 4959 w 19634"/>
                <a:gd name="T99" fmla="*/ 120 h 4776"/>
                <a:gd name="T100" fmla="*/ 7703 w 19634"/>
                <a:gd name="T101" fmla="*/ 3818 h 4776"/>
                <a:gd name="T102" fmla="*/ 8902 w 19634"/>
                <a:gd name="T103" fmla="*/ 2216 h 4776"/>
                <a:gd name="T104" fmla="*/ 4662 w 19634"/>
                <a:gd name="T105" fmla="*/ 102 h 4776"/>
                <a:gd name="T106" fmla="*/ 8348 w 19634"/>
                <a:gd name="T107" fmla="*/ 4656 h 4776"/>
                <a:gd name="T108" fmla="*/ 3523 w 19634"/>
                <a:gd name="T109" fmla="*/ 150 h 4776"/>
                <a:gd name="T110" fmla="*/ 4168 w 19634"/>
                <a:gd name="T111" fmla="*/ 988 h 4776"/>
                <a:gd name="T112" fmla="*/ 11149 w 19634"/>
                <a:gd name="T113" fmla="*/ 12 h 4776"/>
                <a:gd name="T114" fmla="*/ 0 w 19634"/>
                <a:gd name="T115" fmla="*/ 4776 h 4776"/>
                <a:gd name="T116" fmla="*/ 6699 w 19634"/>
                <a:gd name="T117" fmla="*/ 2273 h 4776"/>
                <a:gd name="T118" fmla="*/ 7031 w 19634"/>
                <a:gd name="T119" fmla="*/ 4675 h 4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634" h="4776">
                  <a:moveTo>
                    <a:pt x="13696" y="1256"/>
                  </a:moveTo>
                  <a:cubicBezTo>
                    <a:pt x="13546" y="1256"/>
                    <a:pt x="13546" y="1256"/>
                    <a:pt x="13546" y="1256"/>
                  </a:cubicBezTo>
                  <a:cubicBezTo>
                    <a:pt x="13546" y="462"/>
                    <a:pt x="13546" y="462"/>
                    <a:pt x="13546" y="462"/>
                  </a:cubicBezTo>
                  <a:cubicBezTo>
                    <a:pt x="13546" y="403"/>
                    <a:pt x="13561" y="328"/>
                    <a:pt x="13561" y="238"/>
                  </a:cubicBezTo>
                  <a:cubicBezTo>
                    <a:pt x="13561" y="238"/>
                    <a:pt x="13561" y="238"/>
                    <a:pt x="13561" y="238"/>
                  </a:cubicBezTo>
                  <a:cubicBezTo>
                    <a:pt x="13546" y="298"/>
                    <a:pt x="13531" y="328"/>
                    <a:pt x="13531" y="358"/>
                  </a:cubicBezTo>
                  <a:cubicBezTo>
                    <a:pt x="13126" y="1256"/>
                    <a:pt x="13126" y="1256"/>
                    <a:pt x="13126" y="1256"/>
                  </a:cubicBezTo>
                  <a:cubicBezTo>
                    <a:pt x="13051" y="1256"/>
                    <a:pt x="13051" y="1256"/>
                    <a:pt x="13051" y="1256"/>
                  </a:cubicBezTo>
                  <a:cubicBezTo>
                    <a:pt x="12662" y="358"/>
                    <a:pt x="12662" y="358"/>
                    <a:pt x="12662" y="358"/>
                  </a:cubicBezTo>
                  <a:cubicBezTo>
                    <a:pt x="12647" y="343"/>
                    <a:pt x="12632" y="298"/>
                    <a:pt x="12617" y="238"/>
                  </a:cubicBezTo>
                  <a:cubicBezTo>
                    <a:pt x="12617" y="238"/>
                    <a:pt x="12617" y="238"/>
                    <a:pt x="12617" y="238"/>
                  </a:cubicBezTo>
                  <a:cubicBezTo>
                    <a:pt x="12617" y="283"/>
                    <a:pt x="12617" y="358"/>
                    <a:pt x="12617" y="477"/>
                  </a:cubicBezTo>
                  <a:cubicBezTo>
                    <a:pt x="12617" y="1256"/>
                    <a:pt x="12617" y="1256"/>
                    <a:pt x="12617" y="1256"/>
                  </a:cubicBezTo>
                  <a:cubicBezTo>
                    <a:pt x="12497" y="1256"/>
                    <a:pt x="12497" y="1256"/>
                    <a:pt x="12497" y="1256"/>
                  </a:cubicBezTo>
                  <a:cubicBezTo>
                    <a:pt x="12497" y="88"/>
                    <a:pt x="12497" y="88"/>
                    <a:pt x="12497" y="88"/>
                  </a:cubicBezTo>
                  <a:cubicBezTo>
                    <a:pt x="12677" y="88"/>
                    <a:pt x="12677" y="88"/>
                    <a:pt x="12677" y="88"/>
                  </a:cubicBezTo>
                  <a:cubicBezTo>
                    <a:pt x="13037" y="897"/>
                    <a:pt x="13037" y="897"/>
                    <a:pt x="13037" y="897"/>
                  </a:cubicBezTo>
                  <a:cubicBezTo>
                    <a:pt x="13066" y="957"/>
                    <a:pt x="13081" y="1016"/>
                    <a:pt x="13081" y="1046"/>
                  </a:cubicBezTo>
                  <a:cubicBezTo>
                    <a:pt x="13096" y="1046"/>
                    <a:pt x="13096" y="1046"/>
                    <a:pt x="13096" y="1046"/>
                  </a:cubicBezTo>
                  <a:cubicBezTo>
                    <a:pt x="13111" y="971"/>
                    <a:pt x="13141" y="927"/>
                    <a:pt x="13156" y="897"/>
                  </a:cubicBezTo>
                  <a:cubicBezTo>
                    <a:pt x="13516" y="88"/>
                    <a:pt x="13516" y="88"/>
                    <a:pt x="13516" y="88"/>
                  </a:cubicBezTo>
                  <a:cubicBezTo>
                    <a:pt x="13696" y="88"/>
                    <a:pt x="13696" y="88"/>
                    <a:pt x="13696" y="88"/>
                  </a:cubicBezTo>
                  <a:cubicBezTo>
                    <a:pt x="13696" y="1256"/>
                    <a:pt x="13696" y="1256"/>
                    <a:pt x="13696" y="1256"/>
                  </a:cubicBezTo>
                  <a:cubicBezTo>
                    <a:pt x="13696" y="1256"/>
                    <a:pt x="13696" y="1256"/>
                    <a:pt x="13696" y="1256"/>
                  </a:cubicBezTo>
                  <a:close/>
                  <a:moveTo>
                    <a:pt x="14115" y="115"/>
                  </a:moveTo>
                  <a:cubicBezTo>
                    <a:pt x="14115" y="85"/>
                    <a:pt x="14115" y="69"/>
                    <a:pt x="14100" y="54"/>
                  </a:cubicBezTo>
                  <a:cubicBezTo>
                    <a:pt x="14070" y="39"/>
                    <a:pt x="14055" y="24"/>
                    <a:pt x="14024" y="24"/>
                  </a:cubicBezTo>
                  <a:cubicBezTo>
                    <a:pt x="14009" y="24"/>
                    <a:pt x="13979" y="39"/>
                    <a:pt x="13964" y="54"/>
                  </a:cubicBezTo>
                  <a:cubicBezTo>
                    <a:pt x="13949" y="69"/>
                    <a:pt x="13949" y="85"/>
                    <a:pt x="13949" y="115"/>
                  </a:cubicBezTo>
                  <a:cubicBezTo>
                    <a:pt x="13949" y="145"/>
                    <a:pt x="13949" y="160"/>
                    <a:pt x="13964" y="175"/>
                  </a:cubicBezTo>
                  <a:cubicBezTo>
                    <a:pt x="13979" y="190"/>
                    <a:pt x="14009" y="205"/>
                    <a:pt x="14024" y="205"/>
                  </a:cubicBezTo>
                  <a:cubicBezTo>
                    <a:pt x="14055" y="205"/>
                    <a:pt x="14070" y="190"/>
                    <a:pt x="14100" y="175"/>
                  </a:cubicBezTo>
                  <a:cubicBezTo>
                    <a:pt x="14115" y="160"/>
                    <a:pt x="14115" y="145"/>
                    <a:pt x="14115" y="115"/>
                  </a:cubicBezTo>
                  <a:close/>
                  <a:moveTo>
                    <a:pt x="14100" y="1256"/>
                  </a:moveTo>
                  <a:cubicBezTo>
                    <a:pt x="14100" y="1256"/>
                    <a:pt x="14100" y="1256"/>
                    <a:pt x="14100" y="1256"/>
                  </a:cubicBezTo>
                  <a:cubicBezTo>
                    <a:pt x="14100" y="415"/>
                    <a:pt x="14100" y="415"/>
                    <a:pt x="14100" y="415"/>
                  </a:cubicBezTo>
                  <a:cubicBezTo>
                    <a:pt x="14100" y="415"/>
                    <a:pt x="14100" y="415"/>
                    <a:pt x="13964" y="415"/>
                  </a:cubicBezTo>
                  <a:cubicBezTo>
                    <a:pt x="13964" y="415"/>
                    <a:pt x="13964" y="415"/>
                    <a:pt x="13964" y="1256"/>
                  </a:cubicBezTo>
                  <a:cubicBezTo>
                    <a:pt x="13964" y="1256"/>
                    <a:pt x="13964" y="1256"/>
                    <a:pt x="14100" y="1256"/>
                  </a:cubicBezTo>
                  <a:close/>
                  <a:moveTo>
                    <a:pt x="14926" y="1208"/>
                  </a:moveTo>
                  <a:cubicBezTo>
                    <a:pt x="14926" y="1208"/>
                    <a:pt x="14926" y="1208"/>
                    <a:pt x="14926" y="1208"/>
                  </a:cubicBezTo>
                  <a:cubicBezTo>
                    <a:pt x="14926" y="1088"/>
                    <a:pt x="14926" y="1088"/>
                    <a:pt x="14926" y="1088"/>
                  </a:cubicBezTo>
                  <a:cubicBezTo>
                    <a:pt x="14851" y="1133"/>
                    <a:pt x="14791" y="1163"/>
                    <a:pt x="14717" y="1163"/>
                  </a:cubicBezTo>
                  <a:cubicBezTo>
                    <a:pt x="14627" y="1163"/>
                    <a:pt x="14552" y="1133"/>
                    <a:pt x="14508" y="1073"/>
                  </a:cubicBezTo>
                  <a:cubicBezTo>
                    <a:pt x="14463" y="1014"/>
                    <a:pt x="14433" y="939"/>
                    <a:pt x="14433" y="849"/>
                  </a:cubicBezTo>
                  <a:cubicBezTo>
                    <a:pt x="14433" y="744"/>
                    <a:pt x="14463" y="654"/>
                    <a:pt x="14508" y="594"/>
                  </a:cubicBezTo>
                  <a:cubicBezTo>
                    <a:pt x="14567" y="534"/>
                    <a:pt x="14642" y="504"/>
                    <a:pt x="14717" y="504"/>
                  </a:cubicBezTo>
                  <a:cubicBezTo>
                    <a:pt x="14791" y="504"/>
                    <a:pt x="14866" y="534"/>
                    <a:pt x="14926" y="579"/>
                  </a:cubicBezTo>
                  <a:cubicBezTo>
                    <a:pt x="14926" y="579"/>
                    <a:pt x="14926" y="579"/>
                    <a:pt x="14926" y="444"/>
                  </a:cubicBezTo>
                  <a:cubicBezTo>
                    <a:pt x="14866" y="414"/>
                    <a:pt x="14806" y="399"/>
                    <a:pt x="14732" y="399"/>
                  </a:cubicBezTo>
                  <a:cubicBezTo>
                    <a:pt x="14597" y="399"/>
                    <a:pt x="14493" y="444"/>
                    <a:pt x="14418" y="519"/>
                  </a:cubicBezTo>
                  <a:cubicBezTo>
                    <a:pt x="14328" y="609"/>
                    <a:pt x="14299" y="714"/>
                    <a:pt x="14299" y="849"/>
                  </a:cubicBezTo>
                  <a:cubicBezTo>
                    <a:pt x="14299" y="984"/>
                    <a:pt x="14328" y="1073"/>
                    <a:pt x="14403" y="1148"/>
                  </a:cubicBezTo>
                  <a:cubicBezTo>
                    <a:pt x="14478" y="1238"/>
                    <a:pt x="14567" y="1268"/>
                    <a:pt x="14687" y="1268"/>
                  </a:cubicBezTo>
                  <a:cubicBezTo>
                    <a:pt x="14777" y="1268"/>
                    <a:pt x="14851" y="1253"/>
                    <a:pt x="14926" y="1208"/>
                  </a:cubicBezTo>
                  <a:close/>
                  <a:moveTo>
                    <a:pt x="15541" y="550"/>
                  </a:moveTo>
                  <a:cubicBezTo>
                    <a:pt x="15541" y="550"/>
                    <a:pt x="15541" y="550"/>
                    <a:pt x="15541" y="550"/>
                  </a:cubicBezTo>
                  <a:cubicBezTo>
                    <a:pt x="15541" y="414"/>
                    <a:pt x="15541" y="414"/>
                    <a:pt x="15541" y="414"/>
                  </a:cubicBezTo>
                  <a:cubicBezTo>
                    <a:pt x="15526" y="399"/>
                    <a:pt x="15496" y="399"/>
                    <a:pt x="15466" y="399"/>
                  </a:cubicBezTo>
                  <a:cubicBezTo>
                    <a:pt x="15420" y="399"/>
                    <a:pt x="15375" y="414"/>
                    <a:pt x="15330" y="444"/>
                  </a:cubicBezTo>
                  <a:cubicBezTo>
                    <a:pt x="15300" y="475"/>
                    <a:pt x="15270" y="535"/>
                    <a:pt x="15239" y="595"/>
                  </a:cubicBezTo>
                  <a:cubicBezTo>
                    <a:pt x="15239" y="595"/>
                    <a:pt x="15239" y="595"/>
                    <a:pt x="15239" y="595"/>
                  </a:cubicBezTo>
                  <a:cubicBezTo>
                    <a:pt x="15239" y="595"/>
                    <a:pt x="15239" y="595"/>
                    <a:pt x="15239" y="414"/>
                  </a:cubicBezTo>
                  <a:cubicBezTo>
                    <a:pt x="15239" y="414"/>
                    <a:pt x="15239" y="414"/>
                    <a:pt x="15104" y="414"/>
                  </a:cubicBezTo>
                  <a:cubicBezTo>
                    <a:pt x="15104" y="414"/>
                    <a:pt x="15104" y="414"/>
                    <a:pt x="15104" y="1256"/>
                  </a:cubicBezTo>
                  <a:cubicBezTo>
                    <a:pt x="15104" y="1256"/>
                    <a:pt x="15104" y="1256"/>
                    <a:pt x="15239" y="1256"/>
                  </a:cubicBezTo>
                  <a:cubicBezTo>
                    <a:pt x="15239" y="1256"/>
                    <a:pt x="15239" y="1256"/>
                    <a:pt x="15239" y="835"/>
                  </a:cubicBezTo>
                  <a:cubicBezTo>
                    <a:pt x="15239" y="730"/>
                    <a:pt x="15254" y="655"/>
                    <a:pt x="15300" y="595"/>
                  </a:cubicBezTo>
                  <a:cubicBezTo>
                    <a:pt x="15345" y="550"/>
                    <a:pt x="15390" y="520"/>
                    <a:pt x="15435" y="520"/>
                  </a:cubicBezTo>
                  <a:cubicBezTo>
                    <a:pt x="15481" y="520"/>
                    <a:pt x="15526" y="535"/>
                    <a:pt x="15541" y="550"/>
                  </a:cubicBezTo>
                  <a:close/>
                  <a:moveTo>
                    <a:pt x="16411" y="834"/>
                  </a:moveTo>
                  <a:cubicBezTo>
                    <a:pt x="16411" y="699"/>
                    <a:pt x="16381" y="594"/>
                    <a:pt x="16306" y="504"/>
                  </a:cubicBezTo>
                  <a:cubicBezTo>
                    <a:pt x="16246" y="429"/>
                    <a:pt x="16141" y="399"/>
                    <a:pt x="16021" y="399"/>
                  </a:cubicBezTo>
                  <a:cubicBezTo>
                    <a:pt x="15886" y="399"/>
                    <a:pt x="15781" y="429"/>
                    <a:pt x="15706" y="504"/>
                  </a:cubicBezTo>
                  <a:cubicBezTo>
                    <a:pt x="15631" y="579"/>
                    <a:pt x="15586" y="699"/>
                    <a:pt x="15586" y="849"/>
                  </a:cubicBezTo>
                  <a:cubicBezTo>
                    <a:pt x="15586" y="969"/>
                    <a:pt x="15631" y="1073"/>
                    <a:pt x="15691" y="1148"/>
                  </a:cubicBezTo>
                  <a:cubicBezTo>
                    <a:pt x="15766" y="1238"/>
                    <a:pt x="15871" y="1268"/>
                    <a:pt x="15991" y="1268"/>
                  </a:cubicBezTo>
                  <a:cubicBezTo>
                    <a:pt x="16126" y="1268"/>
                    <a:pt x="16231" y="1238"/>
                    <a:pt x="16306" y="1148"/>
                  </a:cubicBezTo>
                  <a:cubicBezTo>
                    <a:pt x="16381" y="1073"/>
                    <a:pt x="16411" y="969"/>
                    <a:pt x="16411" y="834"/>
                  </a:cubicBezTo>
                  <a:close/>
                  <a:moveTo>
                    <a:pt x="16276" y="834"/>
                  </a:moveTo>
                  <a:cubicBezTo>
                    <a:pt x="16276" y="939"/>
                    <a:pt x="16261" y="1014"/>
                    <a:pt x="16216" y="1073"/>
                  </a:cubicBezTo>
                  <a:cubicBezTo>
                    <a:pt x="16156" y="1133"/>
                    <a:pt x="16096" y="1163"/>
                    <a:pt x="16006" y="1163"/>
                  </a:cubicBezTo>
                  <a:cubicBezTo>
                    <a:pt x="15916" y="1163"/>
                    <a:pt x="15856" y="1133"/>
                    <a:pt x="15796" y="1073"/>
                  </a:cubicBezTo>
                  <a:cubicBezTo>
                    <a:pt x="15751" y="1014"/>
                    <a:pt x="15721" y="939"/>
                    <a:pt x="15721" y="834"/>
                  </a:cubicBezTo>
                  <a:cubicBezTo>
                    <a:pt x="15721" y="729"/>
                    <a:pt x="15751" y="654"/>
                    <a:pt x="15811" y="594"/>
                  </a:cubicBezTo>
                  <a:cubicBezTo>
                    <a:pt x="15856" y="534"/>
                    <a:pt x="15916" y="504"/>
                    <a:pt x="16006" y="504"/>
                  </a:cubicBezTo>
                  <a:cubicBezTo>
                    <a:pt x="16096" y="504"/>
                    <a:pt x="16156" y="534"/>
                    <a:pt x="16201" y="594"/>
                  </a:cubicBezTo>
                  <a:cubicBezTo>
                    <a:pt x="16246" y="654"/>
                    <a:pt x="16276" y="729"/>
                    <a:pt x="16276" y="834"/>
                  </a:cubicBezTo>
                  <a:close/>
                  <a:moveTo>
                    <a:pt x="17070" y="1029"/>
                  </a:moveTo>
                  <a:cubicBezTo>
                    <a:pt x="17070" y="969"/>
                    <a:pt x="17040" y="909"/>
                    <a:pt x="17010" y="879"/>
                  </a:cubicBezTo>
                  <a:cubicBezTo>
                    <a:pt x="16965" y="849"/>
                    <a:pt x="16920" y="819"/>
                    <a:pt x="16845" y="789"/>
                  </a:cubicBezTo>
                  <a:cubicBezTo>
                    <a:pt x="16784" y="759"/>
                    <a:pt x="16739" y="729"/>
                    <a:pt x="16724" y="714"/>
                  </a:cubicBezTo>
                  <a:cubicBezTo>
                    <a:pt x="16694" y="699"/>
                    <a:pt x="16694" y="669"/>
                    <a:pt x="16694" y="624"/>
                  </a:cubicBezTo>
                  <a:cubicBezTo>
                    <a:pt x="16694" y="594"/>
                    <a:pt x="16694" y="564"/>
                    <a:pt x="16724" y="549"/>
                  </a:cubicBezTo>
                  <a:cubicBezTo>
                    <a:pt x="16754" y="519"/>
                    <a:pt x="16784" y="504"/>
                    <a:pt x="16829" y="504"/>
                  </a:cubicBezTo>
                  <a:cubicBezTo>
                    <a:pt x="16905" y="504"/>
                    <a:pt x="16965" y="534"/>
                    <a:pt x="17025" y="564"/>
                  </a:cubicBezTo>
                  <a:cubicBezTo>
                    <a:pt x="17025" y="564"/>
                    <a:pt x="17025" y="564"/>
                    <a:pt x="17025" y="429"/>
                  </a:cubicBezTo>
                  <a:cubicBezTo>
                    <a:pt x="16980" y="414"/>
                    <a:pt x="16920" y="399"/>
                    <a:pt x="16845" y="399"/>
                  </a:cubicBezTo>
                  <a:cubicBezTo>
                    <a:pt x="16754" y="399"/>
                    <a:pt x="16694" y="414"/>
                    <a:pt x="16634" y="459"/>
                  </a:cubicBezTo>
                  <a:cubicBezTo>
                    <a:pt x="16574" y="504"/>
                    <a:pt x="16543" y="564"/>
                    <a:pt x="16543" y="639"/>
                  </a:cubicBezTo>
                  <a:cubicBezTo>
                    <a:pt x="16543" y="699"/>
                    <a:pt x="16574" y="744"/>
                    <a:pt x="16604" y="789"/>
                  </a:cubicBezTo>
                  <a:cubicBezTo>
                    <a:pt x="16634" y="819"/>
                    <a:pt x="16679" y="849"/>
                    <a:pt x="16754" y="879"/>
                  </a:cubicBezTo>
                  <a:cubicBezTo>
                    <a:pt x="16814" y="909"/>
                    <a:pt x="16875" y="939"/>
                    <a:pt x="16890" y="969"/>
                  </a:cubicBezTo>
                  <a:cubicBezTo>
                    <a:pt x="16920" y="984"/>
                    <a:pt x="16920" y="1014"/>
                    <a:pt x="16920" y="1044"/>
                  </a:cubicBezTo>
                  <a:cubicBezTo>
                    <a:pt x="16920" y="1118"/>
                    <a:pt x="16875" y="1163"/>
                    <a:pt x="16769" y="1163"/>
                  </a:cubicBezTo>
                  <a:cubicBezTo>
                    <a:pt x="16679" y="1163"/>
                    <a:pt x="16619" y="1133"/>
                    <a:pt x="16543" y="1073"/>
                  </a:cubicBezTo>
                  <a:cubicBezTo>
                    <a:pt x="16543" y="1073"/>
                    <a:pt x="16543" y="1073"/>
                    <a:pt x="16543" y="1223"/>
                  </a:cubicBezTo>
                  <a:cubicBezTo>
                    <a:pt x="16604" y="1253"/>
                    <a:pt x="16679" y="1268"/>
                    <a:pt x="16754" y="1268"/>
                  </a:cubicBezTo>
                  <a:cubicBezTo>
                    <a:pt x="16860" y="1268"/>
                    <a:pt x="16935" y="1253"/>
                    <a:pt x="16980" y="1208"/>
                  </a:cubicBezTo>
                  <a:cubicBezTo>
                    <a:pt x="17040" y="1148"/>
                    <a:pt x="17070" y="1103"/>
                    <a:pt x="17070" y="1029"/>
                  </a:cubicBezTo>
                  <a:close/>
                  <a:moveTo>
                    <a:pt x="18015" y="834"/>
                  </a:moveTo>
                  <a:cubicBezTo>
                    <a:pt x="18015" y="699"/>
                    <a:pt x="17970" y="594"/>
                    <a:pt x="17895" y="504"/>
                  </a:cubicBezTo>
                  <a:cubicBezTo>
                    <a:pt x="17834" y="429"/>
                    <a:pt x="17729" y="399"/>
                    <a:pt x="17609" y="399"/>
                  </a:cubicBezTo>
                  <a:cubicBezTo>
                    <a:pt x="17473" y="399"/>
                    <a:pt x="17383" y="429"/>
                    <a:pt x="17308" y="504"/>
                  </a:cubicBezTo>
                  <a:cubicBezTo>
                    <a:pt x="17217" y="579"/>
                    <a:pt x="17172" y="699"/>
                    <a:pt x="17172" y="849"/>
                  </a:cubicBezTo>
                  <a:cubicBezTo>
                    <a:pt x="17172" y="969"/>
                    <a:pt x="17217" y="1073"/>
                    <a:pt x="17292" y="1148"/>
                  </a:cubicBezTo>
                  <a:cubicBezTo>
                    <a:pt x="17368" y="1238"/>
                    <a:pt x="17458" y="1268"/>
                    <a:pt x="17594" y="1268"/>
                  </a:cubicBezTo>
                  <a:cubicBezTo>
                    <a:pt x="17714" y="1268"/>
                    <a:pt x="17819" y="1238"/>
                    <a:pt x="17895" y="1148"/>
                  </a:cubicBezTo>
                  <a:cubicBezTo>
                    <a:pt x="17970" y="1073"/>
                    <a:pt x="18015" y="969"/>
                    <a:pt x="18015" y="834"/>
                  </a:cubicBezTo>
                  <a:close/>
                  <a:moveTo>
                    <a:pt x="17865" y="834"/>
                  </a:moveTo>
                  <a:cubicBezTo>
                    <a:pt x="17865" y="939"/>
                    <a:pt x="17849" y="1014"/>
                    <a:pt x="17804" y="1073"/>
                  </a:cubicBezTo>
                  <a:cubicBezTo>
                    <a:pt x="17759" y="1133"/>
                    <a:pt x="17684" y="1163"/>
                    <a:pt x="17594" y="1163"/>
                  </a:cubicBezTo>
                  <a:cubicBezTo>
                    <a:pt x="17518" y="1163"/>
                    <a:pt x="17443" y="1133"/>
                    <a:pt x="17398" y="1073"/>
                  </a:cubicBezTo>
                  <a:cubicBezTo>
                    <a:pt x="17338" y="1014"/>
                    <a:pt x="17323" y="939"/>
                    <a:pt x="17323" y="834"/>
                  </a:cubicBezTo>
                  <a:cubicBezTo>
                    <a:pt x="17323" y="729"/>
                    <a:pt x="17338" y="654"/>
                    <a:pt x="17398" y="594"/>
                  </a:cubicBezTo>
                  <a:cubicBezTo>
                    <a:pt x="17443" y="534"/>
                    <a:pt x="17518" y="504"/>
                    <a:pt x="17594" y="504"/>
                  </a:cubicBezTo>
                  <a:cubicBezTo>
                    <a:pt x="17684" y="504"/>
                    <a:pt x="17744" y="534"/>
                    <a:pt x="17789" y="594"/>
                  </a:cubicBezTo>
                  <a:cubicBezTo>
                    <a:pt x="17849" y="654"/>
                    <a:pt x="17865" y="729"/>
                    <a:pt x="17865" y="834"/>
                  </a:cubicBezTo>
                  <a:close/>
                  <a:moveTo>
                    <a:pt x="18580" y="135"/>
                  </a:moveTo>
                  <a:cubicBezTo>
                    <a:pt x="18580" y="135"/>
                    <a:pt x="18580" y="135"/>
                    <a:pt x="18580" y="135"/>
                  </a:cubicBezTo>
                  <a:cubicBezTo>
                    <a:pt x="18580" y="15"/>
                    <a:pt x="18580" y="15"/>
                    <a:pt x="18580" y="15"/>
                  </a:cubicBezTo>
                  <a:cubicBezTo>
                    <a:pt x="18550" y="0"/>
                    <a:pt x="18520" y="0"/>
                    <a:pt x="18476" y="0"/>
                  </a:cubicBezTo>
                  <a:cubicBezTo>
                    <a:pt x="18416" y="0"/>
                    <a:pt x="18356" y="15"/>
                    <a:pt x="18297" y="60"/>
                  </a:cubicBezTo>
                  <a:cubicBezTo>
                    <a:pt x="18252" y="120"/>
                    <a:pt x="18222" y="194"/>
                    <a:pt x="18222" y="284"/>
                  </a:cubicBezTo>
                  <a:cubicBezTo>
                    <a:pt x="18222" y="284"/>
                    <a:pt x="18222" y="284"/>
                    <a:pt x="18222" y="419"/>
                  </a:cubicBezTo>
                  <a:cubicBezTo>
                    <a:pt x="18222" y="419"/>
                    <a:pt x="18222" y="419"/>
                    <a:pt x="18073" y="419"/>
                  </a:cubicBezTo>
                  <a:cubicBezTo>
                    <a:pt x="18073" y="419"/>
                    <a:pt x="18073" y="419"/>
                    <a:pt x="18073" y="538"/>
                  </a:cubicBezTo>
                  <a:cubicBezTo>
                    <a:pt x="18073" y="538"/>
                    <a:pt x="18073" y="538"/>
                    <a:pt x="18222" y="538"/>
                  </a:cubicBezTo>
                  <a:cubicBezTo>
                    <a:pt x="18222" y="538"/>
                    <a:pt x="18222" y="538"/>
                    <a:pt x="18222" y="1256"/>
                  </a:cubicBezTo>
                  <a:cubicBezTo>
                    <a:pt x="18222" y="1256"/>
                    <a:pt x="18222" y="1256"/>
                    <a:pt x="18356" y="1256"/>
                  </a:cubicBezTo>
                  <a:cubicBezTo>
                    <a:pt x="18356" y="1256"/>
                    <a:pt x="18356" y="1256"/>
                    <a:pt x="18356" y="538"/>
                  </a:cubicBezTo>
                  <a:cubicBezTo>
                    <a:pt x="18356" y="538"/>
                    <a:pt x="18356" y="538"/>
                    <a:pt x="18550" y="538"/>
                  </a:cubicBezTo>
                  <a:cubicBezTo>
                    <a:pt x="18550" y="538"/>
                    <a:pt x="18550" y="538"/>
                    <a:pt x="18550" y="419"/>
                  </a:cubicBezTo>
                  <a:cubicBezTo>
                    <a:pt x="18550" y="419"/>
                    <a:pt x="18550" y="419"/>
                    <a:pt x="18356" y="419"/>
                  </a:cubicBezTo>
                  <a:cubicBezTo>
                    <a:pt x="18356" y="419"/>
                    <a:pt x="18356" y="419"/>
                    <a:pt x="18356" y="284"/>
                  </a:cubicBezTo>
                  <a:cubicBezTo>
                    <a:pt x="18356" y="179"/>
                    <a:pt x="18401" y="120"/>
                    <a:pt x="18490" y="120"/>
                  </a:cubicBezTo>
                  <a:cubicBezTo>
                    <a:pt x="18520" y="120"/>
                    <a:pt x="18550" y="120"/>
                    <a:pt x="18580" y="135"/>
                  </a:cubicBezTo>
                  <a:close/>
                  <a:moveTo>
                    <a:pt x="19095" y="1253"/>
                  </a:moveTo>
                  <a:cubicBezTo>
                    <a:pt x="19095" y="1253"/>
                    <a:pt x="19095" y="1253"/>
                    <a:pt x="19095" y="1253"/>
                  </a:cubicBezTo>
                  <a:cubicBezTo>
                    <a:pt x="19095" y="1134"/>
                    <a:pt x="19095" y="1134"/>
                    <a:pt x="19095" y="1134"/>
                  </a:cubicBezTo>
                  <a:cubicBezTo>
                    <a:pt x="19080" y="1149"/>
                    <a:pt x="19050" y="1164"/>
                    <a:pt x="19005" y="1164"/>
                  </a:cubicBezTo>
                  <a:cubicBezTo>
                    <a:pt x="18960" y="1164"/>
                    <a:pt x="18930" y="1149"/>
                    <a:pt x="18915" y="1119"/>
                  </a:cubicBezTo>
                  <a:cubicBezTo>
                    <a:pt x="18900" y="1104"/>
                    <a:pt x="18885" y="1059"/>
                    <a:pt x="18885" y="1000"/>
                  </a:cubicBezTo>
                  <a:cubicBezTo>
                    <a:pt x="18885" y="1000"/>
                    <a:pt x="18885" y="1000"/>
                    <a:pt x="18885" y="537"/>
                  </a:cubicBezTo>
                  <a:cubicBezTo>
                    <a:pt x="18885" y="537"/>
                    <a:pt x="18885" y="537"/>
                    <a:pt x="19095" y="537"/>
                  </a:cubicBezTo>
                  <a:cubicBezTo>
                    <a:pt x="19095" y="537"/>
                    <a:pt x="19095" y="537"/>
                    <a:pt x="19095" y="418"/>
                  </a:cubicBezTo>
                  <a:cubicBezTo>
                    <a:pt x="19095" y="418"/>
                    <a:pt x="19095" y="418"/>
                    <a:pt x="18885" y="418"/>
                  </a:cubicBezTo>
                  <a:cubicBezTo>
                    <a:pt x="18885" y="418"/>
                    <a:pt x="18885" y="418"/>
                    <a:pt x="18885" y="164"/>
                  </a:cubicBezTo>
                  <a:cubicBezTo>
                    <a:pt x="18840" y="194"/>
                    <a:pt x="18795" y="194"/>
                    <a:pt x="18750" y="209"/>
                  </a:cubicBezTo>
                  <a:cubicBezTo>
                    <a:pt x="18750" y="209"/>
                    <a:pt x="18750" y="209"/>
                    <a:pt x="18750" y="418"/>
                  </a:cubicBezTo>
                  <a:cubicBezTo>
                    <a:pt x="18750" y="418"/>
                    <a:pt x="18750" y="418"/>
                    <a:pt x="18600" y="418"/>
                  </a:cubicBezTo>
                  <a:cubicBezTo>
                    <a:pt x="18600" y="418"/>
                    <a:pt x="18600" y="418"/>
                    <a:pt x="18600" y="537"/>
                  </a:cubicBezTo>
                  <a:cubicBezTo>
                    <a:pt x="18600" y="537"/>
                    <a:pt x="18600" y="537"/>
                    <a:pt x="18750" y="537"/>
                  </a:cubicBezTo>
                  <a:cubicBezTo>
                    <a:pt x="18750" y="537"/>
                    <a:pt x="18750" y="537"/>
                    <a:pt x="18750" y="1029"/>
                  </a:cubicBezTo>
                  <a:cubicBezTo>
                    <a:pt x="18750" y="1194"/>
                    <a:pt x="18825" y="1268"/>
                    <a:pt x="18975" y="1268"/>
                  </a:cubicBezTo>
                  <a:cubicBezTo>
                    <a:pt x="19020" y="1268"/>
                    <a:pt x="19065" y="1268"/>
                    <a:pt x="19095" y="1253"/>
                  </a:cubicBezTo>
                  <a:close/>
                  <a:moveTo>
                    <a:pt x="11976" y="4461"/>
                  </a:moveTo>
                  <a:cubicBezTo>
                    <a:pt x="11976" y="4402"/>
                    <a:pt x="11961" y="4342"/>
                    <a:pt x="11901" y="4297"/>
                  </a:cubicBezTo>
                  <a:cubicBezTo>
                    <a:pt x="11855" y="4252"/>
                    <a:pt x="11810" y="4237"/>
                    <a:pt x="11734" y="4237"/>
                  </a:cubicBezTo>
                  <a:cubicBezTo>
                    <a:pt x="11674" y="4237"/>
                    <a:pt x="11613" y="4252"/>
                    <a:pt x="11568" y="4297"/>
                  </a:cubicBezTo>
                  <a:cubicBezTo>
                    <a:pt x="11522" y="4342"/>
                    <a:pt x="11507" y="4402"/>
                    <a:pt x="11507" y="4461"/>
                  </a:cubicBezTo>
                  <a:cubicBezTo>
                    <a:pt x="11507" y="4536"/>
                    <a:pt x="11522" y="4581"/>
                    <a:pt x="11568" y="4641"/>
                  </a:cubicBezTo>
                  <a:cubicBezTo>
                    <a:pt x="11613" y="4686"/>
                    <a:pt x="11674" y="4700"/>
                    <a:pt x="11734" y="4700"/>
                  </a:cubicBezTo>
                  <a:cubicBezTo>
                    <a:pt x="11810" y="4700"/>
                    <a:pt x="11855" y="4686"/>
                    <a:pt x="11901" y="4641"/>
                  </a:cubicBezTo>
                  <a:cubicBezTo>
                    <a:pt x="11961" y="4581"/>
                    <a:pt x="11976" y="4536"/>
                    <a:pt x="11976" y="4461"/>
                  </a:cubicBezTo>
                  <a:close/>
                  <a:moveTo>
                    <a:pt x="14926" y="4655"/>
                  </a:moveTo>
                  <a:cubicBezTo>
                    <a:pt x="14926" y="4655"/>
                    <a:pt x="14926" y="4655"/>
                    <a:pt x="14926" y="4655"/>
                  </a:cubicBezTo>
                  <a:cubicBezTo>
                    <a:pt x="14926" y="1630"/>
                    <a:pt x="14926" y="1630"/>
                    <a:pt x="14926" y="1630"/>
                  </a:cubicBezTo>
                  <a:cubicBezTo>
                    <a:pt x="14926" y="1630"/>
                    <a:pt x="14926" y="1630"/>
                    <a:pt x="14566" y="1630"/>
                  </a:cubicBezTo>
                  <a:cubicBezTo>
                    <a:pt x="14566" y="1630"/>
                    <a:pt x="14566" y="1630"/>
                    <a:pt x="14566" y="3756"/>
                  </a:cubicBezTo>
                  <a:cubicBezTo>
                    <a:pt x="14566" y="3966"/>
                    <a:pt x="14581" y="4116"/>
                    <a:pt x="14596" y="4206"/>
                  </a:cubicBezTo>
                  <a:cubicBezTo>
                    <a:pt x="14596" y="4206"/>
                    <a:pt x="14596" y="4206"/>
                    <a:pt x="14581" y="4206"/>
                  </a:cubicBezTo>
                  <a:cubicBezTo>
                    <a:pt x="14566" y="4161"/>
                    <a:pt x="14521" y="4101"/>
                    <a:pt x="14461" y="4011"/>
                  </a:cubicBezTo>
                  <a:cubicBezTo>
                    <a:pt x="14461" y="4011"/>
                    <a:pt x="14461" y="4011"/>
                    <a:pt x="12947" y="1630"/>
                  </a:cubicBezTo>
                  <a:cubicBezTo>
                    <a:pt x="12947" y="1630"/>
                    <a:pt x="12947" y="1630"/>
                    <a:pt x="12497" y="1630"/>
                  </a:cubicBezTo>
                  <a:cubicBezTo>
                    <a:pt x="12497" y="1630"/>
                    <a:pt x="12497" y="1630"/>
                    <a:pt x="12497" y="4655"/>
                  </a:cubicBezTo>
                  <a:cubicBezTo>
                    <a:pt x="12497" y="4655"/>
                    <a:pt x="12497" y="4655"/>
                    <a:pt x="12842" y="4655"/>
                  </a:cubicBezTo>
                  <a:cubicBezTo>
                    <a:pt x="12842" y="4655"/>
                    <a:pt x="12842" y="4655"/>
                    <a:pt x="12842" y="2468"/>
                  </a:cubicBezTo>
                  <a:cubicBezTo>
                    <a:pt x="12842" y="2259"/>
                    <a:pt x="12842" y="2124"/>
                    <a:pt x="12827" y="2064"/>
                  </a:cubicBezTo>
                  <a:cubicBezTo>
                    <a:pt x="12827" y="2064"/>
                    <a:pt x="12827" y="2064"/>
                    <a:pt x="12842" y="2064"/>
                  </a:cubicBezTo>
                  <a:cubicBezTo>
                    <a:pt x="12872" y="2124"/>
                    <a:pt x="12902" y="2199"/>
                    <a:pt x="12932" y="2244"/>
                  </a:cubicBezTo>
                  <a:cubicBezTo>
                    <a:pt x="12932" y="2244"/>
                    <a:pt x="12932" y="2244"/>
                    <a:pt x="14491" y="4655"/>
                  </a:cubicBezTo>
                  <a:cubicBezTo>
                    <a:pt x="14491" y="4655"/>
                    <a:pt x="14491" y="4655"/>
                    <a:pt x="14926" y="4655"/>
                  </a:cubicBezTo>
                  <a:close/>
                  <a:moveTo>
                    <a:pt x="17204" y="4655"/>
                  </a:moveTo>
                  <a:cubicBezTo>
                    <a:pt x="17204" y="4655"/>
                    <a:pt x="17204" y="4655"/>
                    <a:pt x="17204" y="4655"/>
                  </a:cubicBezTo>
                  <a:cubicBezTo>
                    <a:pt x="17204" y="4344"/>
                    <a:pt x="17204" y="4344"/>
                    <a:pt x="17204" y="4344"/>
                  </a:cubicBezTo>
                  <a:cubicBezTo>
                    <a:pt x="15960" y="4344"/>
                    <a:pt x="15960" y="4344"/>
                    <a:pt x="15960" y="4344"/>
                  </a:cubicBezTo>
                  <a:cubicBezTo>
                    <a:pt x="15960" y="3279"/>
                    <a:pt x="15960" y="3279"/>
                    <a:pt x="15960" y="3279"/>
                  </a:cubicBezTo>
                  <a:cubicBezTo>
                    <a:pt x="17039" y="3279"/>
                    <a:pt x="17039" y="3279"/>
                    <a:pt x="17039" y="3279"/>
                  </a:cubicBezTo>
                  <a:cubicBezTo>
                    <a:pt x="17039" y="2962"/>
                    <a:pt x="17039" y="2962"/>
                    <a:pt x="17039" y="2962"/>
                  </a:cubicBezTo>
                  <a:cubicBezTo>
                    <a:pt x="15960" y="2962"/>
                    <a:pt x="15960" y="2962"/>
                    <a:pt x="15960" y="2962"/>
                  </a:cubicBezTo>
                  <a:cubicBezTo>
                    <a:pt x="15960" y="1960"/>
                    <a:pt x="15960" y="1960"/>
                    <a:pt x="15960" y="1960"/>
                  </a:cubicBezTo>
                  <a:cubicBezTo>
                    <a:pt x="17128" y="1960"/>
                    <a:pt x="17128" y="1960"/>
                    <a:pt x="17128" y="1960"/>
                  </a:cubicBezTo>
                  <a:cubicBezTo>
                    <a:pt x="17128" y="1630"/>
                    <a:pt x="17128" y="1630"/>
                    <a:pt x="17128" y="1630"/>
                  </a:cubicBezTo>
                  <a:cubicBezTo>
                    <a:pt x="15599" y="1630"/>
                    <a:pt x="15599" y="1630"/>
                    <a:pt x="15599" y="1630"/>
                  </a:cubicBezTo>
                  <a:cubicBezTo>
                    <a:pt x="15599" y="4655"/>
                    <a:pt x="15599" y="4655"/>
                    <a:pt x="15599" y="4655"/>
                  </a:cubicBezTo>
                  <a:cubicBezTo>
                    <a:pt x="17204" y="4655"/>
                    <a:pt x="17204" y="4655"/>
                    <a:pt x="17204" y="4655"/>
                  </a:cubicBezTo>
                  <a:close/>
                  <a:moveTo>
                    <a:pt x="19614" y="1960"/>
                  </a:moveTo>
                  <a:cubicBezTo>
                    <a:pt x="19614" y="1960"/>
                    <a:pt x="19614" y="1960"/>
                    <a:pt x="19614" y="1960"/>
                  </a:cubicBezTo>
                  <a:cubicBezTo>
                    <a:pt x="19614" y="1630"/>
                    <a:pt x="19614" y="1630"/>
                    <a:pt x="19614" y="1630"/>
                  </a:cubicBezTo>
                  <a:cubicBezTo>
                    <a:pt x="17521" y="1630"/>
                    <a:pt x="17521" y="1630"/>
                    <a:pt x="17521" y="1630"/>
                  </a:cubicBezTo>
                  <a:cubicBezTo>
                    <a:pt x="17521" y="1960"/>
                    <a:pt x="17521" y="1960"/>
                    <a:pt x="17521" y="1960"/>
                  </a:cubicBezTo>
                  <a:cubicBezTo>
                    <a:pt x="18403" y="1960"/>
                    <a:pt x="18403" y="1960"/>
                    <a:pt x="18403" y="1960"/>
                  </a:cubicBezTo>
                  <a:cubicBezTo>
                    <a:pt x="18403" y="4655"/>
                    <a:pt x="18403" y="4655"/>
                    <a:pt x="18403" y="4655"/>
                  </a:cubicBezTo>
                  <a:cubicBezTo>
                    <a:pt x="18745" y="4655"/>
                    <a:pt x="18745" y="4655"/>
                    <a:pt x="18745" y="4655"/>
                  </a:cubicBezTo>
                  <a:cubicBezTo>
                    <a:pt x="18745" y="1960"/>
                    <a:pt x="18745" y="1960"/>
                    <a:pt x="18745" y="1960"/>
                  </a:cubicBezTo>
                  <a:cubicBezTo>
                    <a:pt x="19614" y="1960"/>
                    <a:pt x="19614" y="1960"/>
                    <a:pt x="19614" y="1960"/>
                  </a:cubicBezTo>
                  <a:close/>
                  <a:moveTo>
                    <a:pt x="9756" y="4389"/>
                  </a:moveTo>
                  <a:cubicBezTo>
                    <a:pt x="9756" y="4389"/>
                    <a:pt x="9756" y="4389"/>
                    <a:pt x="9756" y="4389"/>
                  </a:cubicBezTo>
                  <a:cubicBezTo>
                    <a:pt x="9756" y="4357"/>
                    <a:pt x="9756" y="4357"/>
                    <a:pt x="9756" y="4357"/>
                  </a:cubicBezTo>
                  <a:cubicBezTo>
                    <a:pt x="9547" y="4357"/>
                    <a:pt x="9547" y="4357"/>
                    <a:pt x="9547" y="4357"/>
                  </a:cubicBezTo>
                  <a:cubicBezTo>
                    <a:pt x="9547" y="4389"/>
                    <a:pt x="9547" y="4389"/>
                    <a:pt x="9547" y="4389"/>
                  </a:cubicBezTo>
                  <a:cubicBezTo>
                    <a:pt x="9635" y="4389"/>
                    <a:pt x="9635" y="4389"/>
                    <a:pt x="9635" y="4389"/>
                  </a:cubicBezTo>
                  <a:cubicBezTo>
                    <a:pt x="9635" y="4655"/>
                    <a:pt x="9635" y="4655"/>
                    <a:pt x="9635" y="4655"/>
                  </a:cubicBezTo>
                  <a:cubicBezTo>
                    <a:pt x="9667" y="4655"/>
                    <a:pt x="9667" y="4655"/>
                    <a:pt x="9667" y="4655"/>
                  </a:cubicBezTo>
                  <a:cubicBezTo>
                    <a:pt x="9667" y="4389"/>
                    <a:pt x="9667" y="4389"/>
                    <a:pt x="9667" y="4389"/>
                  </a:cubicBezTo>
                  <a:cubicBezTo>
                    <a:pt x="9756" y="4389"/>
                    <a:pt x="9756" y="4389"/>
                    <a:pt x="9756" y="4389"/>
                  </a:cubicBezTo>
                  <a:close/>
                  <a:moveTo>
                    <a:pt x="10099" y="4655"/>
                  </a:moveTo>
                  <a:cubicBezTo>
                    <a:pt x="10099" y="4655"/>
                    <a:pt x="10099" y="4655"/>
                    <a:pt x="10099" y="4655"/>
                  </a:cubicBezTo>
                  <a:cubicBezTo>
                    <a:pt x="10099" y="4357"/>
                    <a:pt x="10099" y="4357"/>
                    <a:pt x="10099" y="4357"/>
                  </a:cubicBezTo>
                  <a:cubicBezTo>
                    <a:pt x="10099" y="4357"/>
                    <a:pt x="10099" y="4357"/>
                    <a:pt x="10054" y="4357"/>
                  </a:cubicBezTo>
                  <a:cubicBezTo>
                    <a:pt x="10054" y="4357"/>
                    <a:pt x="10054" y="4357"/>
                    <a:pt x="9965" y="4566"/>
                  </a:cubicBezTo>
                  <a:cubicBezTo>
                    <a:pt x="9950" y="4581"/>
                    <a:pt x="9950" y="4581"/>
                    <a:pt x="9950" y="4596"/>
                  </a:cubicBezTo>
                  <a:cubicBezTo>
                    <a:pt x="9950" y="4596"/>
                    <a:pt x="9950" y="4596"/>
                    <a:pt x="9950" y="4596"/>
                  </a:cubicBezTo>
                  <a:cubicBezTo>
                    <a:pt x="9935" y="4596"/>
                    <a:pt x="9935" y="4581"/>
                    <a:pt x="9935" y="4566"/>
                  </a:cubicBezTo>
                  <a:cubicBezTo>
                    <a:pt x="9935" y="4566"/>
                    <a:pt x="9935" y="4566"/>
                    <a:pt x="9845" y="4357"/>
                  </a:cubicBezTo>
                  <a:cubicBezTo>
                    <a:pt x="9845" y="4357"/>
                    <a:pt x="9845" y="4357"/>
                    <a:pt x="9800" y="4357"/>
                  </a:cubicBezTo>
                  <a:cubicBezTo>
                    <a:pt x="9800" y="4357"/>
                    <a:pt x="9800" y="4357"/>
                    <a:pt x="9800" y="4655"/>
                  </a:cubicBezTo>
                  <a:cubicBezTo>
                    <a:pt x="9800" y="4655"/>
                    <a:pt x="9800" y="4655"/>
                    <a:pt x="9830" y="4655"/>
                  </a:cubicBezTo>
                  <a:cubicBezTo>
                    <a:pt x="9830" y="4655"/>
                    <a:pt x="9830" y="4655"/>
                    <a:pt x="9830" y="4462"/>
                  </a:cubicBezTo>
                  <a:cubicBezTo>
                    <a:pt x="9830" y="4432"/>
                    <a:pt x="9830" y="4417"/>
                    <a:pt x="9830" y="4402"/>
                  </a:cubicBezTo>
                  <a:cubicBezTo>
                    <a:pt x="9830" y="4402"/>
                    <a:pt x="9830" y="4402"/>
                    <a:pt x="9830" y="4402"/>
                  </a:cubicBezTo>
                  <a:cubicBezTo>
                    <a:pt x="9830" y="4417"/>
                    <a:pt x="9830" y="4432"/>
                    <a:pt x="9830" y="4432"/>
                  </a:cubicBezTo>
                  <a:cubicBezTo>
                    <a:pt x="9830" y="4432"/>
                    <a:pt x="9830" y="4432"/>
                    <a:pt x="9935" y="4655"/>
                  </a:cubicBezTo>
                  <a:cubicBezTo>
                    <a:pt x="9935" y="4655"/>
                    <a:pt x="9935" y="4655"/>
                    <a:pt x="9950" y="4655"/>
                  </a:cubicBezTo>
                  <a:cubicBezTo>
                    <a:pt x="9950" y="4655"/>
                    <a:pt x="9950" y="4655"/>
                    <a:pt x="10054" y="4432"/>
                  </a:cubicBezTo>
                  <a:cubicBezTo>
                    <a:pt x="10054" y="4432"/>
                    <a:pt x="10054" y="4417"/>
                    <a:pt x="10054" y="4402"/>
                  </a:cubicBezTo>
                  <a:cubicBezTo>
                    <a:pt x="10054" y="4402"/>
                    <a:pt x="10054" y="4402"/>
                    <a:pt x="10069" y="4402"/>
                  </a:cubicBezTo>
                  <a:cubicBezTo>
                    <a:pt x="10054" y="4417"/>
                    <a:pt x="10054" y="4447"/>
                    <a:pt x="10054" y="4462"/>
                  </a:cubicBezTo>
                  <a:cubicBezTo>
                    <a:pt x="10054" y="4462"/>
                    <a:pt x="10054" y="4462"/>
                    <a:pt x="10054" y="4655"/>
                  </a:cubicBezTo>
                  <a:cubicBezTo>
                    <a:pt x="10054" y="4655"/>
                    <a:pt x="10054" y="4655"/>
                    <a:pt x="10099" y="4655"/>
                  </a:cubicBezTo>
                  <a:close/>
                  <a:moveTo>
                    <a:pt x="19634" y="477"/>
                  </a:moveTo>
                  <a:cubicBezTo>
                    <a:pt x="19634" y="417"/>
                    <a:pt x="19619" y="371"/>
                    <a:pt x="19573" y="326"/>
                  </a:cubicBezTo>
                  <a:cubicBezTo>
                    <a:pt x="19528" y="281"/>
                    <a:pt x="19467" y="266"/>
                    <a:pt x="19407" y="266"/>
                  </a:cubicBezTo>
                  <a:cubicBezTo>
                    <a:pt x="19346" y="266"/>
                    <a:pt x="19301" y="281"/>
                    <a:pt x="19256" y="326"/>
                  </a:cubicBezTo>
                  <a:cubicBezTo>
                    <a:pt x="19210" y="371"/>
                    <a:pt x="19195" y="417"/>
                    <a:pt x="19195" y="477"/>
                  </a:cubicBezTo>
                  <a:cubicBezTo>
                    <a:pt x="19195" y="537"/>
                    <a:pt x="19210" y="598"/>
                    <a:pt x="19256" y="643"/>
                  </a:cubicBezTo>
                  <a:cubicBezTo>
                    <a:pt x="19301" y="673"/>
                    <a:pt x="19346" y="703"/>
                    <a:pt x="19407" y="703"/>
                  </a:cubicBezTo>
                  <a:cubicBezTo>
                    <a:pt x="19467" y="703"/>
                    <a:pt x="19528" y="673"/>
                    <a:pt x="19573" y="643"/>
                  </a:cubicBezTo>
                  <a:cubicBezTo>
                    <a:pt x="19619" y="598"/>
                    <a:pt x="19634" y="537"/>
                    <a:pt x="19634" y="477"/>
                  </a:cubicBezTo>
                  <a:close/>
                  <a:moveTo>
                    <a:pt x="19604" y="477"/>
                  </a:moveTo>
                  <a:cubicBezTo>
                    <a:pt x="19604" y="537"/>
                    <a:pt x="19588" y="583"/>
                    <a:pt x="19543" y="628"/>
                  </a:cubicBezTo>
                  <a:cubicBezTo>
                    <a:pt x="19513" y="658"/>
                    <a:pt x="19467" y="673"/>
                    <a:pt x="19407" y="673"/>
                  </a:cubicBezTo>
                  <a:cubicBezTo>
                    <a:pt x="19362" y="673"/>
                    <a:pt x="19316" y="658"/>
                    <a:pt x="19271" y="628"/>
                  </a:cubicBezTo>
                  <a:cubicBezTo>
                    <a:pt x="19241" y="583"/>
                    <a:pt x="19210" y="537"/>
                    <a:pt x="19210" y="477"/>
                  </a:cubicBezTo>
                  <a:cubicBezTo>
                    <a:pt x="19210" y="432"/>
                    <a:pt x="19241" y="387"/>
                    <a:pt x="19271" y="341"/>
                  </a:cubicBezTo>
                  <a:cubicBezTo>
                    <a:pt x="19301" y="311"/>
                    <a:pt x="19362" y="281"/>
                    <a:pt x="19407" y="281"/>
                  </a:cubicBezTo>
                  <a:cubicBezTo>
                    <a:pt x="19467" y="281"/>
                    <a:pt x="19513" y="311"/>
                    <a:pt x="19543" y="341"/>
                  </a:cubicBezTo>
                  <a:cubicBezTo>
                    <a:pt x="19588" y="387"/>
                    <a:pt x="19604" y="432"/>
                    <a:pt x="19604" y="477"/>
                  </a:cubicBezTo>
                  <a:close/>
                  <a:moveTo>
                    <a:pt x="19513" y="613"/>
                  </a:moveTo>
                  <a:cubicBezTo>
                    <a:pt x="19513" y="613"/>
                    <a:pt x="19513" y="613"/>
                    <a:pt x="19513" y="613"/>
                  </a:cubicBezTo>
                  <a:cubicBezTo>
                    <a:pt x="19483" y="537"/>
                    <a:pt x="19483" y="537"/>
                    <a:pt x="19483" y="537"/>
                  </a:cubicBezTo>
                  <a:cubicBezTo>
                    <a:pt x="19467" y="507"/>
                    <a:pt x="19452" y="492"/>
                    <a:pt x="19437" y="492"/>
                  </a:cubicBezTo>
                  <a:cubicBezTo>
                    <a:pt x="19437" y="492"/>
                    <a:pt x="19437" y="492"/>
                    <a:pt x="19437" y="492"/>
                  </a:cubicBezTo>
                  <a:cubicBezTo>
                    <a:pt x="19452" y="492"/>
                    <a:pt x="19483" y="477"/>
                    <a:pt x="19483" y="462"/>
                  </a:cubicBezTo>
                  <a:cubicBezTo>
                    <a:pt x="19498" y="447"/>
                    <a:pt x="19513" y="432"/>
                    <a:pt x="19513" y="417"/>
                  </a:cubicBezTo>
                  <a:cubicBezTo>
                    <a:pt x="19513" y="387"/>
                    <a:pt x="19498" y="371"/>
                    <a:pt x="19483" y="356"/>
                  </a:cubicBezTo>
                  <a:cubicBezTo>
                    <a:pt x="19467" y="341"/>
                    <a:pt x="19437" y="341"/>
                    <a:pt x="19407" y="341"/>
                  </a:cubicBezTo>
                  <a:cubicBezTo>
                    <a:pt x="19407" y="341"/>
                    <a:pt x="19407" y="341"/>
                    <a:pt x="19331" y="341"/>
                  </a:cubicBezTo>
                  <a:cubicBezTo>
                    <a:pt x="19331" y="341"/>
                    <a:pt x="19331" y="341"/>
                    <a:pt x="19331" y="613"/>
                  </a:cubicBezTo>
                  <a:cubicBezTo>
                    <a:pt x="19331" y="613"/>
                    <a:pt x="19331" y="613"/>
                    <a:pt x="19362" y="613"/>
                  </a:cubicBezTo>
                  <a:cubicBezTo>
                    <a:pt x="19362" y="613"/>
                    <a:pt x="19362" y="613"/>
                    <a:pt x="19362" y="507"/>
                  </a:cubicBezTo>
                  <a:cubicBezTo>
                    <a:pt x="19362" y="507"/>
                    <a:pt x="19362" y="507"/>
                    <a:pt x="19392" y="507"/>
                  </a:cubicBezTo>
                  <a:cubicBezTo>
                    <a:pt x="19407" y="507"/>
                    <a:pt x="19422" y="522"/>
                    <a:pt x="19437" y="552"/>
                  </a:cubicBezTo>
                  <a:cubicBezTo>
                    <a:pt x="19437" y="552"/>
                    <a:pt x="19437" y="552"/>
                    <a:pt x="19467" y="613"/>
                  </a:cubicBezTo>
                  <a:cubicBezTo>
                    <a:pt x="19467" y="613"/>
                    <a:pt x="19467" y="613"/>
                    <a:pt x="19513" y="613"/>
                  </a:cubicBezTo>
                  <a:close/>
                  <a:moveTo>
                    <a:pt x="19467" y="417"/>
                  </a:moveTo>
                  <a:cubicBezTo>
                    <a:pt x="19467" y="447"/>
                    <a:pt x="19452" y="462"/>
                    <a:pt x="19407" y="462"/>
                  </a:cubicBezTo>
                  <a:cubicBezTo>
                    <a:pt x="19407" y="462"/>
                    <a:pt x="19407" y="462"/>
                    <a:pt x="19362" y="462"/>
                  </a:cubicBezTo>
                  <a:cubicBezTo>
                    <a:pt x="19362" y="462"/>
                    <a:pt x="19362" y="462"/>
                    <a:pt x="19362" y="371"/>
                  </a:cubicBezTo>
                  <a:cubicBezTo>
                    <a:pt x="19362" y="371"/>
                    <a:pt x="19362" y="371"/>
                    <a:pt x="19392" y="371"/>
                  </a:cubicBezTo>
                  <a:cubicBezTo>
                    <a:pt x="19422" y="371"/>
                    <a:pt x="19437" y="371"/>
                    <a:pt x="19452" y="387"/>
                  </a:cubicBezTo>
                  <a:cubicBezTo>
                    <a:pt x="19467" y="387"/>
                    <a:pt x="19467" y="402"/>
                    <a:pt x="19467" y="417"/>
                  </a:cubicBezTo>
                  <a:close/>
                  <a:moveTo>
                    <a:pt x="6400" y="4449"/>
                  </a:moveTo>
                  <a:cubicBezTo>
                    <a:pt x="6490" y="4524"/>
                    <a:pt x="6580" y="4569"/>
                    <a:pt x="6685" y="4584"/>
                  </a:cubicBezTo>
                  <a:cubicBezTo>
                    <a:pt x="6805" y="4599"/>
                    <a:pt x="6940" y="4524"/>
                    <a:pt x="7030" y="4449"/>
                  </a:cubicBezTo>
                  <a:cubicBezTo>
                    <a:pt x="7106" y="4389"/>
                    <a:pt x="7166" y="4314"/>
                    <a:pt x="7226" y="4239"/>
                  </a:cubicBezTo>
                  <a:cubicBezTo>
                    <a:pt x="6910" y="3805"/>
                    <a:pt x="6625" y="3101"/>
                    <a:pt x="6400" y="2322"/>
                  </a:cubicBezTo>
                  <a:cubicBezTo>
                    <a:pt x="6085" y="1258"/>
                    <a:pt x="5799" y="569"/>
                    <a:pt x="5424" y="285"/>
                  </a:cubicBezTo>
                  <a:cubicBezTo>
                    <a:pt x="5229" y="135"/>
                    <a:pt x="5079" y="120"/>
                    <a:pt x="4959" y="120"/>
                  </a:cubicBezTo>
                  <a:cubicBezTo>
                    <a:pt x="4793" y="120"/>
                    <a:pt x="4553" y="165"/>
                    <a:pt x="4193" y="345"/>
                  </a:cubicBezTo>
                  <a:cubicBezTo>
                    <a:pt x="5199" y="1199"/>
                    <a:pt x="5394" y="3700"/>
                    <a:pt x="6400" y="4449"/>
                  </a:cubicBezTo>
                  <a:close/>
                  <a:moveTo>
                    <a:pt x="7673" y="4447"/>
                  </a:moveTo>
                  <a:cubicBezTo>
                    <a:pt x="7749" y="4387"/>
                    <a:pt x="7809" y="4327"/>
                    <a:pt x="7885" y="4252"/>
                  </a:cubicBezTo>
                  <a:cubicBezTo>
                    <a:pt x="7824" y="4118"/>
                    <a:pt x="7764" y="3983"/>
                    <a:pt x="7703" y="3818"/>
                  </a:cubicBezTo>
                  <a:cubicBezTo>
                    <a:pt x="7703" y="3818"/>
                    <a:pt x="7703" y="3818"/>
                    <a:pt x="7703" y="3818"/>
                  </a:cubicBezTo>
                  <a:cubicBezTo>
                    <a:pt x="7703" y="3818"/>
                    <a:pt x="7703" y="3818"/>
                    <a:pt x="7703" y="3818"/>
                  </a:cubicBezTo>
                  <a:cubicBezTo>
                    <a:pt x="7628" y="3968"/>
                    <a:pt x="7567" y="4103"/>
                    <a:pt x="7492" y="4207"/>
                  </a:cubicBezTo>
                  <a:cubicBezTo>
                    <a:pt x="7552" y="4297"/>
                    <a:pt x="7613" y="4387"/>
                    <a:pt x="7673" y="4447"/>
                  </a:cubicBezTo>
                  <a:close/>
                  <a:moveTo>
                    <a:pt x="7821" y="3503"/>
                  </a:moveTo>
                  <a:cubicBezTo>
                    <a:pt x="7851" y="3608"/>
                    <a:pt x="7911" y="3832"/>
                    <a:pt x="8031" y="4072"/>
                  </a:cubicBezTo>
                  <a:cubicBezTo>
                    <a:pt x="8361" y="3608"/>
                    <a:pt x="8631" y="2949"/>
                    <a:pt x="8902" y="2216"/>
                  </a:cubicBezTo>
                  <a:cubicBezTo>
                    <a:pt x="9472" y="554"/>
                    <a:pt x="9847" y="90"/>
                    <a:pt x="10822" y="0"/>
                  </a:cubicBezTo>
                  <a:cubicBezTo>
                    <a:pt x="10687" y="0"/>
                    <a:pt x="10522" y="0"/>
                    <a:pt x="10357" y="0"/>
                  </a:cubicBezTo>
                  <a:cubicBezTo>
                    <a:pt x="9277" y="0"/>
                    <a:pt x="8781" y="509"/>
                    <a:pt x="8556" y="1257"/>
                  </a:cubicBezTo>
                  <a:cubicBezTo>
                    <a:pt x="8241" y="2275"/>
                    <a:pt x="8016" y="2994"/>
                    <a:pt x="7821" y="3503"/>
                  </a:cubicBezTo>
                  <a:close/>
                  <a:moveTo>
                    <a:pt x="4076" y="266"/>
                  </a:moveTo>
                  <a:cubicBezTo>
                    <a:pt x="4256" y="191"/>
                    <a:pt x="4452" y="146"/>
                    <a:pt x="4662" y="102"/>
                  </a:cubicBezTo>
                  <a:cubicBezTo>
                    <a:pt x="3730" y="102"/>
                    <a:pt x="3730" y="102"/>
                    <a:pt x="3730" y="102"/>
                  </a:cubicBezTo>
                  <a:cubicBezTo>
                    <a:pt x="3850" y="131"/>
                    <a:pt x="3970" y="191"/>
                    <a:pt x="4076" y="266"/>
                  </a:cubicBezTo>
                  <a:close/>
                  <a:moveTo>
                    <a:pt x="8348" y="4656"/>
                  </a:moveTo>
                  <a:cubicBezTo>
                    <a:pt x="8213" y="4641"/>
                    <a:pt x="8107" y="4566"/>
                    <a:pt x="8002" y="4447"/>
                  </a:cubicBezTo>
                  <a:cubicBezTo>
                    <a:pt x="7942" y="4492"/>
                    <a:pt x="7881" y="4536"/>
                    <a:pt x="7821" y="4566"/>
                  </a:cubicBezTo>
                  <a:cubicBezTo>
                    <a:pt x="7942" y="4656"/>
                    <a:pt x="8077" y="4700"/>
                    <a:pt x="8348" y="4656"/>
                  </a:cubicBezTo>
                  <a:close/>
                  <a:moveTo>
                    <a:pt x="4033" y="434"/>
                  </a:moveTo>
                  <a:cubicBezTo>
                    <a:pt x="4018" y="449"/>
                    <a:pt x="4003" y="464"/>
                    <a:pt x="3988" y="479"/>
                  </a:cubicBezTo>
                  <a:cubicBezTo>
                    <a:pt x="3299" y="884"/>
                    <a:pt x="2429" y="2111"/>
                    <a:pt x="1785" y="4073"/>
                  </a:cubicBezTo>
                  <a:cubicBezTo>
                    <a:pt x="2145" y="2411"/>
                    <a:pt x="2669" y="914"/>
                    <a:pt x="3928" y="330"/>
                  </a:cubicBezTo>
                  <a:cubicBezTo>
                    <a:pt x="3898" y="300"/>
                    <a:pt x="3853" y="270"/>
                    <a:pt x="3808" y="240"/>
                  </a:cubicBezTo>
                  <a:cubicBezTo>
                    <a:pt x="3763" y="195"/>
                    <a:pt x="3628" y="120"/>
                    <a:pt x="3523" y="150"/>
                  </a:cubicBezTo>
                  <a:cubicBezTo>
                    <a:pt x="3419" y="165"/>
                    <a:pt x="3314" y="210"/>
                    <a:pt x="3269" y="240"/>
                  </a:cubicBezTo>
                  <a:cubicBezTo>
                    <a:pt x="2279" y="749"/>
                    <a:pt x="1245" y="2441"/>
                    <a:pt x="946" y="4776"/>
                  </a:cubicBezTo>
                  <a:cubicBezTo>
                    <a:pt x="961" y="4776"/>
                    <a:pt x="976" y="4776"/>
                    <a:pt x="1006" y="4776"/>
                  </a:cubicBezTo>
                  <a:cubicBezTo>
                    <a:pt x="1021" y="4776"/>
                    <a:pt x="1125" y="4776"/>
                    <a:pt x="1125" y="4776"/>
                  </a:cubicBezTo>
                  <a:cubicBezTo>
                    <a:pt x="2115" y="4732"/>
                    <a:pt x="2579" y="4237"/>
                    <a:pt x="2804" y="3504"/>
                  </a:cubicBezTo>
                  <a:cubicBezTo>
                    <a:pt x="3284" y="1977"/>
                    <a:pt x="3763" y="1333"/>
                    <a:pt x="4168" y="988"/>
                  </a:cubicBezTo>
                  <a:cubicBezTo>
                    <a:pt x="4588" y="2321"/>
                    <a:pt x="4752" y="4657"/>
                    <a:pt x="6026" y="4657"/>
                  </a:cubicBezTo>
                  <a:cubicBezTo>
                    <a:pt x="6401" y="4657"/>
                    <a:pt x="6401" y="4657"/>
                    <a:pt x="6401" y="4657"/>
                  </a:cubicBezTo>
                  <a:cubicBezTo>
                    <a:pt x="5037" y="4477"/>
                    <a:pt x="5007" y="1497"/>
                    <a:pt x="4033" y="434"/>
                  </a:cubicBezTo>
                  <a:close/>
                  <a:moveTo>
                    <a:pt x="11494" y="12"/>
                  </a:moveTo>
                  <a:cubicBezTo>
                    <a:pt x="11224" y="507"/>
                    <a:pt x="10025" y="2680"/>
                    <a:pt x="9440" y="3519"/>
                  </a:cubicBezTo>
                  <a:cubicBezTo>
                    <a:pt x="9440" y="3519"/>
                    <a:pt x="11164" y="12"/>
                    <a:pt x="11149" y="12"/>
                  </a:cubicBezTo>
                  <a:cubicBezTo>
                    <a:pt x="10190" y="102"/>
                    <a:pt x="9815" y="552"/>
                    <a:pt x="9245" y="2215"/>
                  </a:cubicBezTo>
                  <a:cubicBezTo>
                    <a:pt x="8945" y="3084"/>
                    <a:pt x="8571" y="3864"/>
                    <a:pt x="8151" y="4298"/>
                  </a:cubicBezTo>
                  <a:cubicBezTo>
                    <a:pt x="8256" y="4463"/>
                    <a:pt x="8391" y="4598"/>
                    <a:pt x="8556" y="4643"/>
                  </a:cubicBezTo>
                  <a:cubicBezTo>
                    <a:pt x="9485" y="4478"/>
                    <a:pt x="10445" y="2755"/>
                    <a:pt x="11989" y="12"/>
                  </a:cubicBezTo>
                  <a:cubicBezTo>
                    <a:pt x="11989" y="12"/>
                    <a:pt x="11764" y="12"/>
                    <a:pt x="11494" y="12"/>
                  </a:cubicBezTo>
                  <a:close/>
                  <a:moveTo>
                    <a:pt x="0" y="4776"/>
                  </a:moveTo>
                  <a:cubicBezTo>
                    <a:pt x="0" y="4776"/>
                    <a:pt x="0" y="4776"/>
                    <a:pt x="0" y="4776"/>
                  </a:cubicBezTo>
                  <a:cubicBezTo>
                    <a:pt x="645" y="4776"/>
                    <a:pt x="645" y="4776"/>
                    <a:pt x="645" y="4776"/>
                  </a:cubicBezTo>
                  <a:cubicBezTo>
                    <a:pt x="990" y="2124"/>
                    <a:pt x="2309" y="341"/>
                    <a:pt x="3374" y="102"/>
                  </a:cubicBezTo>
                  <a:cubicBezTo>
                    <a:pt x="3374" y="102"/>
                    <a:pt x="3374" y="102"/>
                    <a:pt x="3284" y="102"/>
                  </a:cubicBezTo>
                  <a:cubicBezTo>
                    <a:pt x="2189" y="102"/>
                    <a:pt x="675" y="2139"/>
                    <a:pt x="0" y="4776"/>
                  </a:cubicBezTo>
                  <a:close/>
                  <a:moveTo>
                    <a:pt x="6699" y="2273"/>
                  </a:moveTo>
                  <a:cubicBezTo>
                    <a:pt x="6909" y="2947"/>
                    <a:pt x="7119" y="3562"/>
                    <a:pt x="7359" y="3996"/>
                  </a:cubicBezTo>
                  <a:cubicBezTo>
                    <a:pt x="7434" y="3846"/>
                    <a:pt x="7509" y="3666"/>
                    <a:pt x="7599" y="3442"/>
                  </a:cubicBezTo>
                  <a:cubicBezTo>
                    <a:pt x="7224" y="2094"/>
                    <a:pt x="6999" y="102"/>
                    <a:pt x="5829" y="102"/>
                  </a:cubicBezTo>
                  <a:cubicBezTo>
                    <a:pt x="5259" y="102"/>
                    <a:pt x="5259" y="102"/>
                    <a:pt x="5259" y="102"/>
                  </a:cubicBezTo>
                  <a:cubicBezTo>
                    <a:pt x="5964" y="236"/>
                    <a:pt x="6264" y="731"/>
                    <a:pt x="6699" y="2273"/>
                  </a:cubicBezTo>
                  <a:close/>
                  <a:moveTo>
                    <a:pt x="7031" y="4675"/>
                  </a:moveTo>
                  <a:cubicBezTo>
                    <a:pt x="7299" y="4675"/>
                    <a:pt x="7404" y="4630"/>
                    <a:pt x="7523" y="4555"/>
                  </a:cubicBezTo>
                  <a:cubicBezTo>
                    <a:pt x="7464" y="4509"/>
                    <a:pt x="7404" y="4464"/>
                    <a:pt x="7344" y="4389"/>
                  </a:cubicBezTo>
                  <a:cubicBezTo>
                    <a:pt x="7195" y="4539"/>
                    <a:pt x="7031" y="4615"/>
                    <a:pt x="6807" y="4645"/>
                  </a:cubicBezTo>
                  <a:cubicBezTo>
                    <a:pt x="6881" y="4660"/>
                    <a:pt x="6956" y="4675"/>
                    <a:pt x="7031" y="4675"/>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sp>
        <p:nvSpPr>
          <p:cNvPr id="15" name="Rectangle 14"/>
          <p:cNvSpPr/>
          <p:nvPr/>
        </p:nvSpPr>
        <p:spPr bwMode="auto">
          <a:xfrm>
            <a:off x="1" y="1022043"/>
            <a:ext cx="269170" cy="58345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41" name="Group 40"/>
          <p:cNvGrpSpPr/>
          <p:nvPr/>
        </p:nvGrpSpPr>
        <p:grpSpPr>
          <a:xfrm>
            <a:off x="3238888" y="1080456"/>
            <a:ext cx="54725" cy="981036"/>
            <a:chOff x="3295170" y="1101001"/>
            <a:chExt cx="55837" cy="1000968"/>
          </a:xfrm>
          <a:solidFill>
            <a:schemeClr val="bg1"/>
          </a:solidFill>
        </p:grpSpPr>
        <p:sp>
          <p:nvSpPr>
            <p:cNvPr id="40" name="Rectangle 39"/>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1" name="Rectangle 60"/>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
        <p:nvSpPr>
          <p:cNvPr id="60" name="Rectangle 59"/>
          <p:cNvSpPr/>
          <p:nvPr/>
        </p:nvSpPr>
        <p:spPr bwMode="auto">
          <a:xfrm>
            <a:off x="3045776" y="1963371"/>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7" name="Rectangle 66"/>
          <p:cNvSpPr/>
          <p:nvPr/>
        </p:nvSpPr>
        <p:spPr bwMode="auto">
          <a:xfrm>
            <a:off x="6362962" y="1961038"/>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8" name="Group 67"/>
          <p:cNvGrpSpPr/>
          <p:nvPr/>
        </p:nvGrpSpPr>
        <p:grpSpPr>
          <a:xfrm>
            <a:off x="6553235" y="1080456"/>
            <a:ext cx="54725" cy="981036"/>
            <a:chOff x="3295170" y="1101001"/>
            <a:chExt cx="55837" cy="1000968"/>
          </a:xfrm>
          <a:solidFill>
            <a:schemeClr val="bg1"/>
          </a:solidFill>
        </p:grpSpPr>
        <p:sp>
          <p:nvSpPr>
            <p:cNvPr id="69" name="Rectangle 68"/>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0" name="Rectangle 69"/>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11073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00" fill="hold"/>
                                        <p:tgtEl>
                                          <p:spTgt spid="18"/>
                                        </p:tgtEl>
                                        <p:attrNameLst>
                                          <p:attrName>ppt_x</p:attrName>
                                        </p:attrNameLst>
                                      </p:cBhvr>
                                      <p:tavLst>
                                        <p:tav tm="0">
                                          <p:val>
                                            <p:strVal val="0-#ppt_w/2"/>
                                          </p:val>
                                        </p:tav>
                                        <p:tav tm="100000">
                                          <p:val>
                                            <p:strVal val="#ppt_x"/>
                                          </p:val>
                                        </p:tav>
                                      </p:tavLst>
                                    </p:anim>
                                    <p:anim calcmode="lin" valueType="num">
                                      <p:cBhvr additive="base">
                                        <p:cTn id="8" dur="7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2" presetClass="entr" presetSubtype="8" decel="10000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00" fill="hold"/>
                                        <p:tgtEl>
                                          <p:spTgt spid="19"/>
                                        </p:tgtEl>
                                        <p:attrNameLst>
                                          <p:attrName>ppt_x</p:attrName>
                                        </p:attrNameLst>
                                      </p:cBhvr>
                                      <p:tavLst>
                                        <p:tav tm="0">
                                          <p:val>
                                            <p:strVal val="0-#ppt_w/2"/>
                                          </p:val>
                                        </p:tav>
                                        <p:tav tm="100000">
                                          <p:val>
                                            <p:strVal val="#ppt_x"/>
                                          </p:val>
                                        </p:tav>
                                      </p:tavLst>
                                    </p:anim>
                                    <p:anim calcmode="lin" valueType="num">
                                      <p:cBhvr additive="base">
                                        <p:cTn id="19" dur="700" fill="hold"/>
                                        <p:tgtEl>
                                          <p:spTgt spid="19"/>
                                        </p:tgtEl>
                                        <p:attrNameLst>
                                          <p:attrName>ppt_y</p:attrName>
                                        </p:attrNameLst>
                                      </p:cBhvr>
                                      <p:tavLst>
                                        <p:tav tm="0">
                                          <p:val>
                                            <p:strVal val="#ppt_y"/>
                                          </p:val>
                                        </p:tav>
                                        <p:tav tm="100000">
                                          <p:val>
                                            <p:strVal val="#ppt_y"/>
                                          </p:val>
                                        </p:tav>
                                      </p:tavLst>
                                    </p:anim>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2" presetClass="entr" presetSubtype="8" decel="10000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700" fill="hold"/>
                                        <p:tgtEl>
                                          <p:spTgt spid="25"/>
                                        </p:tgtEl>
                                        <p:attrNameLst>
                                          <p:attrName>ppt_x</p:attrName>
                                        </p:attrNameLst>
                                      </p:cBhvr>
                                      <p:tavLst>
                                        <p:tav tm="0">
                                          <p:val>
                                            <p:strVal val="0-#ppt_w/2"/>
                                          </p:val>
                                        </p:tav>
                                        <p:tav tm="100000">
                                          <p:val>
                                            <p:strVal val="#ppt_x"/>
                                          </p:val>
                                        </p:tav>
                                      </p:tavLst>
                                    </p:anim>
                                    <p:anim calcmode="lin" valueType="num">
                                      <p:cBhvr additive="base">
                                        <p:cTn id="30" dur="700" fill="hold"/>
                                        <p:tgtEl>
                                          <p:spTgt spid="25"/>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10" presetClass="entr" presetSubtype="0"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260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nodeType="withEffect">
                                  <p:stCondLst>
                                    <p:cond delay="1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2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4" grpId="0" animBg="1"/>
      <p:bldP spid="46" grpId="0" animBg="1"/>
      <p:bldP spid="11"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782" y="209304"/>
            <a:ext cx="11652043" cy="899303"/>
          </a:xfrm>
        </p:spPr>
        <p:txBody>
          <a:bodyPr/>
          <a:lstStyle/>
          <a:p>
            <a:r>
              <a:rPr lang="en-US" dirty="0" smtClean="0">
                <a:solidFill>
                  <a:schemeClr val="tx1"/>
                </a:solidFill>
              </a:rPr>
              <a:t>The Opportunity</a:t>
            </a:r>
            <a:br>
              <a:rPr lang="en-US" dirty="0" smtClean="0">
                <a:solidFill>
                  <a:schemeClr val="tx1"/>
                </a:solidFill>
              </a:rPr>
            </a:br>
            <a:endParaRPr lang="en-US" sz="4704" dirty="0">
              <a:solidFill>
                <a:schemeClr val="tx1"/>
              </a:solidFill>
            </a:endParaRPr>
          </a:p>
        </p:txBody>
      </p:sp>
      <p:grpSp>
        <p:nvGrpSpPr>
          <p:cNvPr id="22" name="Group 21"/>
          <p:cNvGrpSpPr/>
          <p:nvPr/>
        </p:nvGrpSpPr>
        <p:grpSpPr>
          <a:xfrm>
            <a:off x="1594694" y="1493418"/>
            <a:ext cx="9436236" cy="4920485"/>
            <a:chOff x="2207711" y="1940904"/>
            <a:chExt cx="9627959" cy="5020458"/>
          </a:xfrm>
        </p:grpSpPr>
        <p:sp>
          <p:nvSpPr>
            <p:cNvPr id="23" name="Oval 22"/>
            <p:cNvSpPr/>
            <p:nvPr/>
          </p:nvSpPr>
          <p:spPr bwMode="auto">
            <a:xfrm>
              <a:off x="4806300" y="2470036"/>
              <a:ext cx="3486488" cy="3486488"/>
            </a:xfrm>
            <a:prstGeom prst="ellipse">
              <a:avLst/>
            </a:prstGeom>
            <a:noFill/>
            <a:ln w="508000" cap="flat" cmpd="sng" algn="ctr">
              <a:solidFill>
                <a:srgbClr val="0072C6"/>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5487162" y="3137758"/>
              <a:ext cx="2107562" cy="2151005"/>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8383587" y="5676327"/>
              <a:ext cx="2706510" cy="960263"/>
            </a:xfrm>
            <a:prstGeom prst="rect">
              <a:avLst/>
            </a:prstGeom>
            <a:noFill/>
          </p:spPr>
          <p:txBody>
            <a:bodyPr wrap="none" lIns="179238" tIns="143391" rIns="179238" bIns="143391" rtlCol="0">
              <a:spAutoFit/>
            </a:bodyPr>
            <a:lstStyle/>
            <a:p>
              <a:pPr defTabSz="896203">
                <a:lnSpc>
                  <a:spcPct val="90000"/>
                </a:lnSpc>
                <a:spcAft>
                  <a:spcPts val="588"/>
                </a:spcAft>
                <a:defRPr/>
              </a:pPr>
              <a:r>
                <a:rPr lang="en-US" sz="2352" kern="0" dirty="0">
                  <a:solidFill>
                    <a:srgbClr val="505050"/>
                  </a:solidFill>
                </a:rPr>
                <a:t>2-3 hours/day in </a:t>
              </a:r>
              <a:br>
                <a:rPr lang="en-US" sz="2352" kern="0" dirty="0">
                  <a:solidFill>
                    <a:srgbClr val="505050"/>
                  </a:solidFill>
                </a:rPr>
              </a:br>
              <a:r>
                <a:rPr lang="en-US" sz="2352" kern="0" dirty="0">
                  <a:solidFill>
                    <a:srgbClr val="505050"/>
                  </a:solidFill>
                </a:rPr>
                <a:t>Office Apps</a:t>
              </a:r>
            </a:p>
          </p:txBody>
        </p:sp>
        <p:sp>
          <p:nvSpPr>
            <p:cNvPr id="27" name="TextBox 26"/>
            <p:cNvSpPr txBox="1"/>
            <p:nvPr/>
          </p:nvSpPr>
          <p:spPr>
            <a:xfrm>
              <a:off x="9400067" y="2155150"/>
              <a:ext cx="2435603" cy="2188291"/>
            </a:xfrm>
            <a:prstGeom prst="rect">
              <a:avLst/>
            </a:prstGeom>
            <a:noFill/>
          </p:spPr>
          <p:txBody>
            <a:bodyPr wrap="none" lIns="179238" tIns="143391" rIns="179238" bIns="143391" rtlCol="0">
              <a:spAutoFit/>
            </a:bodyPr>
            <a:lstStyle/>
            <a:p>
              <a:pPr defTabSz="896203">
                <a:lnSpc>
                  <a:spcPct val="90000"/>
                </a:lnSpc>
                <a:spcAft>
                  <a:spcPts val="588"/>
                </a:spcAft>
                <a:defRPr/>
              </a:pPr>
              <a:r>
                <a:rPr lang="en-US" sz="2352" kern="0" dirty="0">
                  <a:solidFill>
                    <a:srgbClr val="505050"/>
                  </a:solidFill>
                </a:rPr>
                <a:t>Mobile Devices</a:t>
              </a:r>
            </a:p>
            <a:p>
              <a:pPr defTabSz="896203">
                <a:lnSpc>
                  <a:spcPct val="90000"/>
                </a:lnSpc>
                <a:spcAft>
                  <a:spcPts val="588"/>
                </a:spcAft>
                <a:defRPr/>
              </a:pPr>
              <a:r>
                <a:rPr lang="en-US" sz="2352" kern="0" dirty="0">
                  <a:solidFill>
                    <a:srgbClr val="505050"/>
                  </a:solidFill>
                </a:rPr>
                <a:t>1.2B in 2014</a:t>
              </a:r>
            </a:p>
            <a:p>
              <a:pPr defTabSz="896203">
                <a:lnSpc>
                  <a:spcPct val="90000"/>
                </a:lnSpc>
                <a:spcAft>
                  <a:spcPts val="588"/>
                </a:spcAft>
                <a:defRPr/>
              </a:pPr>
              <a:r>
                <a:rPr lang="en-US" sz="2352" kern="0" dirty="0">
                  <a:solidFill>
                    <a:srgbClr val="505050"/>
                  </a:solidFill>
                </a:rPr>
                <a:t>1.8B in 2018</a:t>
              </a:r>
            </a:p>
            <a:p>
              <a:pPr defTabSz="896203">
                <a:lnSpc>
                  <a:spcPct val="90000"/>
                </a:lnSpc>
                <a:spcAft>
                  <a:spcPts val="588"/>
                </a:spcAft>
                <a:defRPr/>
              </a:pPr>
              <a:r>
                <a:rPr lang="en-US" sz="2352" kern="0" dirty="0">
                  <a:solidFill>
                    <a:srgbClr val="505050"/>
                  </a:solidFill>
                </a:rPr>
                <a:t/>
              </a:r>
              <a:br>
                <a:rPr lang="en-US" sz="2352" kern="0" dirty="0">
                  <a:solidFill>
                    <a:srgbClr val="505050"/>
                  </a:solidFill>
                </a:rPr>
              </a:br>
              <a:endParaRPr lang="en-US" sz="2352" kern="0" dirty="0">
                <a:solidFill>
                  <a:srgbClr val="505050"/>
                </a:solidFill>
              </a:endParaRPr>
            </a:p>
          </p:txBody>
        </p:sp>
        <p:sp>
          <p:nvSpPr>
            <p:cNvPr id="28" name="Oval 27"/>
            <p:cNvSpPr/>
            <p:nvPr/>
          </p:nvSpPr>
          <p:spPr bwMode="auto">
            <a:xfrm>
              <a:off x="4760900" y="2464792"/>
              <a:ext cx="3577288" cy="3577288"/>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2207711" y="1940904"/>
              <a:ext cx="3023369" cy="3023369"/>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endParaRPr lang="en-US" sz="4312" kern="0" dirty="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7510761" y="1940904"/>
              <a:ext cx="1985256" cy="1985256"/>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6773782" y="5351557"/>
              <a:ext cx="1609805" cy="1609805"/>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3" name="Freeform 5"/>
          <p:cNvSpPr>
            <a:spLocks noChangeAspect="1" noEditPoints="1"/>
          </p:cNvSpPr>
          <p:nvPr/>
        </p:nvSpPr>
        <p:spPr bwMode="auto">
          <a:xfrm>
            <a:off x="7086840" y="2266931"/>
            <a:ext cx="858335" cy="639605"/>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41" name="Freeform 5"/>
          <p:cNvSpPr>
            <a:spLocks noEditPoints="1"/>
          </p:cNvSpPr>
          <p:nvPr/>
        </p:nvSpPr>
        <p:spPr bwMode="auto">
          <a:xfrm>
            <a:off x="8012793" y="2010986"/>
            <a:ext cx="456368" cy="895550"/>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108"/>
          <p:cNvSpPr>
            <a:spLocks noEditPoints="1"/>
          </p:cNvSpPr>
          <p:nvPr/>
        </p:nvSpPr>
        <p:spPr bwMode="black">
          <a:xfrm>
            <a:off x="6560095" y="5290060"/>
            <a:ext cx="597237" cy="669936"/>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endParaRPr lang="en-US" sz="1764" dirty="0">
              <a:solidFill>
                <a:srgbClr val="000000"/>
              </a:solidFill>
            </a:endParaRPr>
          </a:p>
        </p:txBody>
      </p:sp>
      <p:sp>
        <p:nvSpPr>
          <p:cNvPr id="58" name="Freeform 57"/>
          <p:cNvSpPr>
            <a:spLocks noEditPoints="1"/>
          </p:cNvSpPr>
          <p:nvPr/>
        </p:nvSpPr>
        <p:spPr bwMode="auto">
          <a:xfrm>
            <a:off x="5017030" y="3466651"/>
            <a:ext cx="1666073" cy="506802"/>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nvGrpSpPr>
          <p:cNvPr id="186" name="Group 185"/>
          <p:cNvGrpSpPr/>
          <p:nvPr/>
        </p:nvGrpSpPr>
        <p:grpSpPr>
          <a:xfrm>
            <a:off x="1725931" y="2354205"/>
            <a:ext cx="1323098" cy="1104663"/>
            <a:chOff x="9076571" y="3191652"/>
            <a:chExt cx="977059" cy="815753"/>
          </a:xfrm>
          <a:solidFill>
            <a:schemeClr val="bg1"/>
          </a:solidFill>
        </p:grpSpPr>
        <p:grpSp>
          <p:nvGrpSpPr>
            <p:cNvPr id="187" name="Group 186"/>
            <p:cNvGrpSpPr/>
            <p:nvPr/>
          </p:nvGrpSpPr>
          <p:grpSpPr>
            <a:xfrm>
              <a:off x="9878477" y="3633625"/>
              <a:ext cx="175153" cy="373780"/>
              <a:chOff x="5011546" y="2165469"/>
              <a:chExt cx="206707" cy="441118"/>
            </a:xfrm>
            <a:grpFill/>
          </p:grpSpPr>
          <p:sp>
            <p:nvSpPr>
              <p:cNvPr id="215"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16"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88" name="Group 187"/>
            <p:cNvGrpSpPr/>
            <p:nvPr/>
          </p:nvGrpSpPr>
          <p:grpSpPr>
            <a:xfrm>
              <a:off x="9890492" y="3191652"/>
              <a:ext cx="147165" cy="372276"/>
              <a:chOff x="4816559" y="2165469"/>
              <a:chExt cx="173677" cy="439342"/>
            </a:xfrm>
            <a:grpFill/>
          </p:grpSpPr>
          <p:sp>
            <p:nvSpPr>
              <p:cNvPr id="213"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14"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89" name="Group 188"/>
            <p:cNvGrpSpPr/>
            <p:nvPr/>
          </p:nvGrpSpPr>
          <p:grpSpPr>
            <a:xfrm>
              <a:off x="9690909" y="3633625"/>
              <a:ext cx="147165" cy="372276"/>
              <a:chOff x="4816559" y="2165469"/>
              <a:chExt cx="173677" cy="439342"/>
            </a:xfrm>
            <a:grpFill/>
          </p:grpSpPr>
          <p:sp>
            <p:nvSpPr>
              <p:cNvPr id="211"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12"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0" name="Group 189"/>
            <p:cNvGrpSpPr/>
            <p:nvPr/>
          </p:nvGrpSpPr>
          <p:grpSpPr>
            <a:xfrm>
              <a:off x="9290680" y="3633625"/>
              <a:ext cx="147165" cy="372276"/>
              <a:chOff x="4348935" y="2165469"/>
              <a:chExt cx="173677" cy="439342"/>
            </a:xfrm>
            <a:grpFill/>
          </p:grpSpPr>
          <p:sp>
            <p:nvSpPr>
              <p:cNvPr id="209"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10"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1" name="Group 190"/>
            <p:cNvGrpSpPr/>
            <p:nvPr/>
          </p:nvGrpSpPr>
          <p:grpSpPr>
            <a:xfrm>
              <a:off x="9476800" y="3633625"/>
              <a:ext cx="175153" cy="373780"/>
              <a:chOff x="4543922" y="2165469"/>
              <a:chExt cx="206707" cy="441118"/>
            </a:xfrm>
            <a:grpFill/>
          </p:grpSpPr>
          <p:sp>
            <p:nvSpPr>
              <p:cNvPr id="20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2" name="Group 191"/>
            <p:cNvGrpSpPr/>
            <p:nvPr/>
          </p:nvGrpSpPr>
          <p:grpSpPr>
            <a:xfrm>
              <a:off x="9076571" y="3633625"/>
              <a:ext cx="175153" cy="373780"/>
              <a:chOff x="4543922" y="2165469"/>
              <a:chExt cx="206707" cy="441118"/>
            </a:xfrm>
            <a:grpFill/>
          </p:grpSpPr>
          <p:sp>
            <p:nvSpPr>
              <p:cNvPr id="205"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6"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3" name="Group 192"/>
            <p:cNvGrpSpPr/>
            <p:nvPr/>
          </p:nvGrpSpPr>
          <p:grpSpPr>
            <a:xfrm>
              <a:off x="9086620" y="3191652"/>
              <a:ext cx="147165" cy="372276"/>
              <a:chOff x="6240737" y="2165469"/>
              <a:chExt cx="173677" cy="439342"/>
            </a:xfrm>
            <a:grpFill/>
          </p:grpSpPr>
          <p:sp>
            <p:nvSpPr>
              <p:cNvPr id="203"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4"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4" name="Group 193"/>
            <p:cNvGrpSpPr/>
            <p:nvPr/>
          </p:nvGrpSpPr>
          <p:grpSpPr>
            <a:xfrm>
              <a:off x="9487832" y="3191652"/>
              <a:ext cx="147165" cy="372276"/>
              <a:chOff x="4348935" y="2165469"/>
              <a:chExt cx="173677" cy="439342"/>
            </a:xfrm>
            <a:grpFill/>
          </p:grpSpPr>
          <p:sp>
            <p:nvSpPr>
              <p:cNvPr id="201"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2"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5" name="Group 194"/>
            <p:cNvGrpSpPr/>
            <p:nvPr/>
          </p:nvGrpSpPr>
          <p:grpSpPr>
            <a:xfrm>
              <a:off x="9273232" y="3191652"/>
              <a:ext cx="175153" cy="373780"/>
              <a:chOff x="4543922" y="2165469"/>
              <a:chExt cx="206707" cy="441118"/>
            </a:xfrm>
            <a:grpFill/>
          </p:grpSpPr>
          <p:sp>
            <p:nvSpPr>
              <p:cNvPr id="199"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0"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6" name="Group 195"/>
            <p:cNvGrpSpPr/>
            <p:nvPr/>
          </p:nvGrpSpPr>
          <p:grpSpPr>
            <a:xfrm>
              <a:off x="9674444" y="3191652"/>
              <a:ext cx="175153" cy="373780"/>
              <a:chOff x="4543922" y="2165469"/>
              <a:chExt cx="206707" cy="441118"/>
            </a:xfrm>
            <a:grpFill/>
          </p:grpSpPr>
          <p:sp>
            <p:nvSpPr>
              <p:cNvPr id="19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9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grpSp>
        <p:nvGrpSpPr>
          <p:cNvPr id="217" name="Group 216"/>
          <p:cNvGrpSpPr/>
          <p:nvPr/>
        </p:nvGrpSpPr>
        <p:grpSpPr>
          <a:xfrm>
            <a:off x="3118018" y="2356241"/>
            <a:ext cx="1323098" cy="1104663"/>
            <a:chOff x="9076571" y="3191652"/>
            <a:chExt cx="977059" cy="815753"/>
          </a:xfrm>
          <a:solidFill>
            <a:schemeClr val="bg1"/>
          </a:solidFill>
        </p:grpSpPr>
        <p:grpSp>
          <p:nvGrpSpPr>
            <p:cNvPr id="218" name="Group 217"/>
            <p:cNvGrpSpPr/>
            <p:nvPr/>
          </p:nvGrpSpPr>
          <p:grpSpPr>
            <a:xfrm>
              <a:off x="9878477" y="3633625"/>
              <a:ext cx="175153" cy="373780"/>
              <a:chOff x="5011546" y="2165469"/>
              <a:chExt cx="206707" cy="441118"/>
            </a:xfrm>
            <a:grpFill/>
          </p:grpSpPr>
          <p:sp>
            <p:nvSpPr>
              <p:cNvPr id="246"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7"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19" name="Group 218"/>
            <p:cNvGrpSpPr/>
            <p:nvPr/>
          </p:nvGrpSpPr>
          <p:grpSpPr>
            <a:xfrm>
              <a:off x="9890492" y="3191652"/>
              <a:ext cx="147165" cy="372276"/>
              <a:chOff x="4816559" y="2165469"/>
              <a:chExt cx="173677" cy="439342"/>
            </a:xfrm>
            <a:grpFill/>
          </p:grpSpPr>
          <p:sp>
            <p:nvSpPr>
              <p:cNvPr id="244"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5"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0" name="Group 219"/>
            <p:cNvGrpSpPr/>
            <p:nvPr/>
          </p:nvGrpSpPr>
          <p:grpSpPr>
            <a:xfrm>
              <a:off x="9690909" y="3633625"/>
              <a:ext cx="147165" cy="372276"/>
              <a:chOff x="4816559" y="2165469"/>
              <a:chExt cx="173677" cy="439342"/>
            </a:xfrm>
            <a:grpFill/>
          </p:grpSpPr>
          <p:sp>
            <p:nvSpPr>
              <p:cNvPr id="242"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3"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1" name="Group 220"/>
            <p:cNvGrpSpPr/>
            <p:nvPr/>
          </p:nvGrpSpPr>
          <p:grpSpPr>
            <a:xfrm>
              <a:off x="9290680" y="3633625"/>
              <a:ext cx="147165" cy="372276"/>
              <a:chOff x="4348935" y="2165469"/>
              <a:chExt cx="173677" cy="439342"/>
            </a:xfrm>
            <a:grpFill/>
          </p:grpSpPr>
          <p:sp>
            <p:nvSpPr>
              <p:cNvPr id="240"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1"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2" name="Group 221"/>
            <p:cNvGrpSpPr/>
            <p:nvPr/>
          </p:nvGrpSpPr>
          <p:grpSpPr>
            <a:xfrm>
              <a:off x="9476800" y="3633625"/>
              <a:ext cx="175153" cy="373780"/>
              <a:chOff x="4543922" y="2165469"/>
              <a:chExt cx="206707" cy="441118"/>
            </a:xfrm>
            <a:grpFill/>
          </p:grpSpPr>
          <p:sp>
            <p:nvSpPr>
              <p:cNvPr id="23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3" name="Group 222"/>
            <p:cNvGrpSpPr/>
            <p:nvPr/>
          </p:nvGrpSpPr>
          <p:grpSpPr>
            <a:xfrm>
              <a:off x="9076571" y="3633625"/>
              <a:ext cx="175153" cy="373780"/>
              <a:chOff x="4543922" y="2165469"/>
              <a:chExt cx="206707" cy="441118"/>
            </a:xfrm>
            <a:grpFill/>
          </p:grpSpPr>
          <p:sp>
            <p:nvSpPr>
              <p:cNvPr id="236"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7"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4" name="Group 223"/>
            <p:cNvGrpSpPr/>
            <p:nvPr/>
          </p:nvGrpSpPr>
          <p:grpSpPr>
            <a:xfrm>
              <a:off x="9086620" y="3191652"/>
              <a:ext cx="147165" cy="372276"/>
              <a:chOff x="6240737" y="2165469"/>
              <a:chExt cx="173677" cy="439342"/>
            </a:xfrm>
            <a:grpFill/>
          </p:grpSpPr>
          <p:sp>
            <p:nvSpPr>
              <p:cNvPr id="234"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5"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5" name="Group 224"/>
            <p:cNvGrpSpPr/>
            <p:nvPr/>
          </p:nvGrpSpPr>
          <p:grpSpPr>
            <a:xfrm>
              <a:off x="9487832" y="3191652"/>
              <a:ext cx="147165" cy="372276"/>
              <a:chOff x="4348935" y="2165469"/>
              <a:chExt cx="173677" cy="439342"/>
            </a:xfrm>
            <a:grpFill/>
          </p:grpSpPr>
          <p:sp>
            <p:nvSpPr>
              <p:cNvPr id="232"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3"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6" name="Group 225"/>
            <p:cNvGrpSpPr/>
            <p:nvPr/>
          </p:nvGrpSpPr>
          <p:grpSpPr>
            <a:xfrm>
              <a:off x="9273232" y="3191652"/>
              <a:ext cx="175153" cy="373780"/>
              <a:chOff x="4543922" y="2165469"/>
              <a:chExt cx="206707" cy="441118"/>
            </a:xfrm>
            <a:grpFill/>
          </p:grpSpPr>
          <p:sp>
            <p:nvSpPr>
              <p:cNvPr id="230"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1"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7" name="Group 226"/>
            <p:cNvGrpSpPr/>
            <p:nvPr/>
          </p:nvGrpSpPr>
          <p:grpSpPr>
            <a:xfrm>
              <a:off x="9674444" y="3191652"/>
              <a:ext cx="175153" cy="373780"/>
              <a:chOff x="4543922" y="2165469"/>
              <a:chExt cx="206707" cy="441118"/>
            </a:xfrm>
            <a:grpFill/>
          </p:grpSpPr>
          <p:sp>
            <p:nvSpPr>
              <p:cNvPr id="22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2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sp>
        <p:nvSpPr>
          <p:cNvPr id="2" name="TextBox 1"/>
          <p:cNvSpPr txBox="1"/>
          <p:nvPr/>
        </p:nvSpPr>
        <p:spPr>
          <a:xfrm>
            <a:off x="2500329" y="3503960"/>
            <a:ext cx="1174604" cy="778252"/>
          </a:xfrm>
          <a:prstGeom prst="rect">
            <a:avLst/>
          </a:prstGeom>
          <a:noFill/>
        </p:spPr>
        <p:txBody>
          <a:bodyPr wrap="square" lIns="179238" tIns="143391" rIns="179238" bIns="143391" rtlCol="0">
            <a:spAutoFit/>
          </a:bodyPr>
          <a:lstStyle/>
          <a:p>
            <a:pPr defTabSz="914180">
              <a:lnSpc>
                <a:spcPct val="90000"/>
              </a:lnSpc>
              <a:spcAft>
                <a:spcPts val="588"/>
              </a:spcAft>
            </a:pPr>
            <a:r>
              <a:rPr lang="en-US" sz="3528" dirty="0">
                <a:solidFill>
                  <a:srgbClr val="FFFFFF"/>
                </a:solidFill>
              </a:rPr>
              <a:t>1B+</a:t>
            </a:r>
          </a:p>
        </p:txBody>
      </p:sp>
      <p:sp>
        <p:nvSpPr>
          <p:cNvPr id="248" name="Oval 247"/>
          <p:cNvSpPr/>
          <p:nvPr/>
        </p:nvSpPr>
        <p:spPr bwMode="auto">
          <a:xfrm>
            <a:off x="3407956" y="4670972"/>
            <a:ext cx="1818840" cy="1818840"/>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kern="0" dirty="0">
                <a:gradFill>
                  <a:gsLst>
                    <a:gs pos="0">
                      <a:srgbClr val="FFFFFF"/>
                    </a:gs>
                    <a:gs pos="100000">
                      <a:srgbClr val="FFFFFF"/>
                    </a:gs>
                  </a:gsLst>
                  <a:lin ang="5400000" scaled="0"/>
                </a:gradFill>
                <a:ea typeface="Segoe UI" pitchFamily="34" charset="0"/>
                <a:cs typeface="Segoe UI" pitchFamily="34" charset="0"/>
              </a:rPr>
              <a:t>400+ PB</a:t>
            </a:r>
          </a:p>
        </p:txBody>
      </p:sp>
      <p:sp>
        <p:nvSpPr>
          <p:cNvPr id="249" name="Freeform 97"/>
          <p:cNvSpPr>
            <a:spLocks noEditPoints="1"/>
          </p:cNvSpPr>
          <p:nvPr/>
        </p:nvSpPr>
        <p:spPr bwMode="black">
          <a:xfrm>
            <a:off x="4076896" y="5168655"/>
            <a:ext cx="494103" cy="499250"/>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endParaRPr lang="en-US" sz="1764" dirty="0">
              <a:solidFill>
                <a:srgbClr val="000000"/>
              </a:solidFill>
            </a:endParaRPr>
          </a:p>
        </p:txBody>
      </p:sp>
    </p:spTree>
    <p:extLst>
      <p:ext uri="{BB962C8B-B14F-4D97-AF65-F5344CB8AC3E}">
        <p14:creationId xmlns:p14="http://schemas.microsoft.com/office/powerpoint/2010/main" val="2470058573"/>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09296" y="2084388"/>
            <a:ext cx="8961438" cy="1795462"/>
          </a:xfrm>
          <a:prstGeom prst="rect">
            <a:avLst/>
          </a:prstGeom>
        </p:spPr>
        <p:txBody>
          <a:bodyPr/>
          <a:lstStyle/>
          <a:p>
            <a:r>
              <a:rPr lang="en-US" sz="6469" dirty="0">
                <a:latin typeface="+mn-lt"/>
              </a:rPr>
              <a:t>Office 365 </a:t>
            </a:r>
            <a:r>
              <a:rPr lang="en-US" sz="6469" dirty="0"/>
              <a:t>is a rich platform ripe for extending and integrating with.</a:t>
            </a:r>
          </a:p>
        </p:txBody>
      </p:sp>
    </p:spTree>
    <p:extLst>
      <p:ext uri="{BB962C8B-B14F-4D97-AF65-F5344CB8AC3E}">
        <p14:creationId xmlns:p14="http://schemas.microsoft.com/office/powerpoint/2010/main" val="304125716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Vision</a:t>
            </a:r>
            <a:endParaRPr lang="en-US" dirty="0">
              <a:solidFill>
                <a:schemeClr val="bg1"/>
              </a:solidFill>
            </a:endParaRPr>
          </a:p>
        </p:txBody>
      </p:sp>
      <p:sp>
        <p:nvSpPr>
          <p:cNvPr id="3" name="Rectangle 2"/>
          <p:cNvSpPr/>
          <p:nvPr/>
        </p:nvSpPr>
        <p:spPr bwMode="auto">
          <a:xfrm>
            <a:off x="0" y="1922979"/>
            <a:ext cx="12188824"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grpSp>
        <p:nvGrpSpPr>
          <p:cNvPr id="123" name="Group 122"/>
          <p:cNvGrpSpPr/>
          <p:nvPr/>
        </p:nvGrpSpPr>
        <p:grpSpPr>
          <a:xfrm>
            <a:off x="286285" y="2201395"/>
            <a:ext cx="3905592" cy="2638784"/>
            <a:chOff x="286285" y="2201395"/>
            <a:chExt cx="3905592" cy="2638784"/>
          </a:xfrm>
        </p:grpSpPr>
        <p:grpSp>
          <p:nvGrpSpPr>
            <p:cNvPr id="5" name="Group 4"/>
            <p:cNvGrpSpPr/>
            <p:nvPr/>
          </p:nvGrpSpPr>
          <p:grpSpPr>
            <a:xfrm>
              <a:off x="286285" y="2201395"/>
              <a:ext cx="3695234" cy="1487429"/>
              <a:chOff x="292100" y="1016000"/>
              <a:chExt cx="3770313" cy="1517650"/>
            </a:xfrm>
          </p:grpSpPr>
          <p:sp>
            <p:nvSpPr>
              <p:cNvPr id="6" name="Rectangle 5"/>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1160464" y="1016000"/>
                <a:ext cx="1978025" cy="1500188"/>
                <a:chOff x="1363663" y="914400"/>
                <a:chExt cx="1978025" cy="1500188"/>
              </a:xfrm>
            </p:grpSpPr>
            <p:sp>
              <p:nvSpPr>
                <p:cNvPr id="48"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 name="Freeform 48"/>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50"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9" name="Group 8"/>
              <p:cNvGrpSpPr/>
              <p:nvPr/>
            </p:nvGrpSpPr>
            <p:grpSpPr>
              <a:xfrm>
                <a:off x="1264391" y="1121515"/>
                <a:ext cx="1751120" cy="977160"/>
                <a:chOff x="3305410" y="464807"/>
                <a:chExt cx="993287" cy="554274"/>
              </a:xfrm>
            </p:grpSpPr>
            <p:sp>
              <p:nvSpPr>
                <p:cNvPr id="36" name="Rectangle 35"/>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40" name="Straight Connector 39"/>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838450" y="1767176"/>
                <a:ext cx="1223963" cy="766474"/>
                <a:chOff x="2838450" y="1767176"/>
                <a:chExt cx="1223963" cy="766474"/>
              </a:xfrm>
            </p:grpSpPr>
            <p:grpSp>
              <p:nvGrpSpPr>
                <p:cNvPr id="30" name="Group 29"/>
                <p:cNvGrpSpPr/>
                <p:nvPr/>
              </p:nvGrpSpPr>
              <p:grpSpPr>
                <a:xfrm>
                  <a:off x="2838450" y="1767176"/>
                  <a:ext cx="1223963" cy="766474"/>
                  <a:chOff x="2439988" y="1517650"/>
                  <a:chExt cx="1622425" cy="1016000"/>
                </a:xfrm>
              </p:grpSpPr>
              <p:sp>
                <p:nvSpPr>
                  <p:cNvPr id="32" name="Rectangle 31"/>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158"/>
                  <p:cNvGrpSpPr>
                    <a:grpSpLocks noChangeAspect="1"/>
                  </p:cNvGrpSpPr>
                  <p:nvPr/>
                </p:nvGrpSpPr>
                <p:grpSpPr bwMode="auto">
                  <a:xfrm>
                    <a:off x="2439988" y="1517650"/>
                    <a:ext cx="1622425" cy="1016000"/>
                    <a:chOff x="1537" y="956"/>
                    <a:chExt cx="1022" cy="640"/>
                  </a:xfrm>
                </p:grpSpPr>
                <p:sp>
                  <p:nvSpPr>
                    <p:cNvPr id="34"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5"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1"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11" name="Group 299"/>
              <p:cNvGrpSpPr>
                <a:grpSpLocks noChangeAspect="1"/>
              </p:cNvGrpSpPr>
              <p:nvPr/>
            </p:nvGrpSpPr>
            <p:grpSpPr bwMode="auto">
              <a:xfrm>
                <a:off x="292100" y="1517955"/>
                <a:ext cx="1885896" cy="1015695"/>
                <a:chOff x="-158" y="615"/>
                <a:chExt cx="2048" cy="1103"/>
              </a:xfrm>
            </p:grpSpPr>
            <p:sp>
              <p:nvSpPr>
                <p:cNvPr id="12"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3"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4"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5"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6"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7"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8"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9"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0"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1"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2"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3"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4"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5"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6"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7"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8"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9"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112" name="Group 111"/>
            <p:cNvGrpSpPr/>
            <p:nvPr/>
          </p:nvGrpSpPr>
          <p:grpSpPr>
            <a:xfrm>
              <a:off x="2375267" y="3079185"/>
              <a:ext cx="309959" cy="610802"/>
              <a:chOff x="2423526" y="2090738"/>
              <a:chExt cx="316257" cy="623212"/>
            </a:xfrm>
          </p:grpSpPr>
          <p:pic>
            <p:nvPicPr>
              <p:cNvPr id="113" name="Picture 112"/>
              <p:cNvPicPr>
                <a:picLocks noChangeAspect="1"/>
              </p:cNvPicPr>
              <p:nvPr/>
            </p:nvPicPr>
            <p:blipFill>
              <a:blip r:embed="rId2"/>
              <a:stretch>
                <a:fillRect/>
              </a:stretch>
            </p:blipFill>
            <p:spPr>
              <a:xfrm>
                <a:off x="2423526" y="2090738"/>
                <a:ext cx="316257" cy="623212"/>
              </a:xfrm>
              <a:prstGeom prst="rect">
                <a:avLst/>
              </a:prstGeom>
            </p:spPr>
          </p:pic>
          <p:grpSp>
            <p:nvGrpSpPr>
              <p:cNvPr id="114" name="Group 113"/>
              <p:cNvGrpSpPr/>
              <p:nvPr/>
            </p:nvGrpSpPr>
            <p:grpSpPr>
              <a:xfrm>
                <a:off x="2451472" y="2218095"/>
                <a:ext cx="260365" cy="417911"/>
                <a:chOff x="2450306" y="2218095"/>
                <a:chExt cx="260365" cy="417911"/>
              </a:xfrm>
            </p:grpSpPr>
            <p:sp>
              <p:nvSpPr>
                <p:cNvPr id="115" name="Rectangle 114"/>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117" name="Rectangle 116"/>
            <p:cNvSpPr/>
            <p:nvPr/>
          </p:nvSpPr>
          <p:spPr bwMode="auto">
            <a:xfrm>
              <a:off x="458281" y="39611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118" name="Rectangle 117"/>
            <p:cNvSpPr/>
            <p:nvPr/>
          </p:nvSpPr>
          <p:spPr bwMode="auto">
            <a:xfrm>
              <a:off x="458281" y="39611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grpSp>
        <p:nvGrpSpPr>
          <p:cNvPr id="124" name="Group 123"/>
          <p:cNvGrpSpPr/>
          <p:nvPr/>
        </p:nvGrpSpPr>
        <p:grpSpPr>
          <a:xfrm>
            <a:off x="4232707" y="2318590"/>
            <a:ext cx="3733596" cy="2521589"/>
            <a:chOff x="4232707" y="2318590"/>
            <a:chExt cx="3733596" cy="2521589"/>
          </a:xfrm>
        </p:grpSpPr>
        <p:grpSp>
          <p:nvGrpSpPr>
            <p:cNvPr id="51" name="Group 50"/>
            <p:cNvGrpSpPr/>
            <p:nvPr/>
          </p:nvGrpSpPr>
          <p:grpSpPr>
            <a:xfrm>
              <a:off x="5274126" y="2318590"/>
              <a:ext cx="1790866" cy="1527380"/>
              <a:chOff x="5381285" y="1314690"/>
              <a:chExt cx="1827252" cy="1558413"/>
            </a:xfrm>
          </p:grpSpPr>
          <p:grpSp>
            <p:nvGrpSpPr>
              <p:cNvPr id="52" name="Group 51"/>
              <p:cNvGrpSpPr/>
              <p:nvPr/>
            </p:nvGrpSpPr>
            <p:grpSpPr>
              <a:xfrm>
                <a:off x="5381285" y="1533858"/>
                <a:ext cx="676616" cy="1284998"/>
                <a:chOff x="5651685" y="-476444"/>
                <a:chExt cx="1669255" cy="2809977"/>
              </a:xfrm>
            </p:grpSpPr>
            <p:sp>
              <p:nvSpPr>
                <p:cNvPr id="105" name="Rectangle 104"/>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105"/>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6124436" y="2123612"/>
                  <a:ext cx="723752" cy="98117"/>
                  <a:chOff x="6147223" y="2123612"/>
                  <a:chExt cx="723752" cy="98117"/>
                </a:xfrm>
              </p:grpSpPr>
              <p:sp>
                <p:nvSpPr>
                  <p:cNvPr id="109" name="Rounded Rectangle 108"/>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3" name="Group 52"/>
              <p:cNvGrpSpPr/>
              <p:nvPr/>
            </p:nvGrpSpPr>
            <p:grpSpPr>
              <a:xfrm>
                <a:off x="6515042" y="1543701"/>
                <a:ext cx="693495" cy="1245756"/>
                <a:chOff x="6639402" y="-1425066"/>
                <a:chExt cx="675798" cy="1213966"/>
              </a:xfrm>
            </p:grpSpPr>
            <p:sp>
              <p:nvSpPr>
                <p:cNvPr id="103"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4" name="Rectangle 103"/>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4"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6"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5"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6"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0"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71" name="Group 361"/>
              <p:cNvGrpSpPr>
                <a:grpSpLocks noChangeAspect="1"/>
              </p:cNvGrpSpPr>
              <p:nvPr/>
            </p:nvGrpSpPr>
            <p:grpSpPr bwMode="auto">
              <a:xfrm>
                <a:off x="5951133" y="1619769"/>
                <a:ext cx="653662" cy="1067595"/>
                <a:chOff x="3756" y="912"/>
                <a:chExt cx="409" cy="668"/>
              </a:xfrm>
            </p:grpSpPr>
            <p:sp>
              <p:nvSpPr>
                <p:cNvPr id="88"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2"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5"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6"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7"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8"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2"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72"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3" name="Rectangle 72"/>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5" name="Group 74"/>
              <p:cNvGrpSpPr/>
              <p:nvPr/>
            </p:nvGrpSpPr>
            <p:grpSpPr>
              <a:xfrm>
                <a:off x="6762379" y="1998339"/>
                <a:ext cx="121238" cy="136847"/>
                <a:chOff x="6821706" y="2244827"/>
                <a:chExt cx="122543" cy="138320"/>
              </a:xfrm>
              <a:solidFill>
                <a:schemeClr val="accent6">
                  <a:lumMod val="75000"/>
                </a:schemeClr>
              </a:solidFill>
            </p:grpSpPr>
            <p:sp>
              <p:nvSpPr>
                <p:cNvPr id="86"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87"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76" name="Group 75"/>
              <p:cNvGrpSpPr/>
              <p:nvPr/>
            </p:nvGrpSpPr>
            <p:grpSpPr>
              <a:xfrm>
                <a:off x="6744485" y="1563052"/>
                <a:ext cx="157076" cy="1155247"/>
                <a:chOff x="6744485" y="1563052"/>
                <a:chExt cx="157076" cy="1155247"/>
              </a:xfrm>
            </p:grpSpPr>
            <p:sp>
              <p:nvSpPr>
                <p:cNvPr id="81" name="Oval 80"/>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2" name="Group 81"/>
                <p:cNvGrpSpPr/>
                <p:nvPr/>
              </p:nvGrpSpPr>
              <p:grpSpPr>
                <a:xfrm>
                  <a:off x="6744485" y="1563052"/>
                  <a:ext cx="157076" cy="52818"/>
                  <a:chOff x="6822277" y="1553528"/>
                  <a:chExt cx="157076" cy="52818"/>
                </a:xfrm>
              </p:grpSpPr>
              <p:sp>
                <p:nvSpPr>
                  <p:cNvPr id="83" name="Rounded Rectangle 82"/>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7" name="Group 76"/>
              <p:cNvGrpSpPr/>
              <p:nvPr/>
            </p:nvGrpSpPr>
            <p:grpSpPr>
              <a:xfrm>
                <a:off x="5444705" y="1680019"/>
                <a:ext cx="948506" cy="959249"/>
                <a:chOff x="5444705" y="1765011"/>
                <a:chExt cx="948506" cy="959249"/>
              </a:xfrm>
            </p:grpSpPr>
            <p:sp>
              <p:nvSpPr>
                <p:cNvPr id="78" name="Rectangle 77"/>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119" name="Rectangle 118"/>
            <p:cNvSpPr/>
            <p:nvPr/>
          </p:nvSpPr>
          <p:spPr bwMode="auto">
            <a:xfrm>
              <a:off x="4232707" y="39611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120" name="Rectangle 119"/>
            <p:cNvSpPr/>
            <p:nvPr/>
          </p:nvSpPr>
          <p:spPr bwMode="auto">
            <a:xfrm>
              <a:off x="4232707" y="39611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grpSp>
        <p:nvGrpSpPr>
          <p:cNvPr id="125" name="Group 124"/>
          <p:cNvGrpSpPr/>
          <p:nvPr/>
        </p:nvGrpSpPr>
        <p:grpSpPr>
          <a:xfrm>
            <a:off x="7981703" y="2304809"/>
            <a:ext cx="3789186" cy="2535370"/>
            <a:chOff x="7981703" y="2304809"/>
            <a:chExt cx="3789186" cy="2535370"/>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1703" y="2304809"/>
              <a:ext cx="3789186" cy="1554271"/>
            </a:xfrm>
            <a:prstGeom prst="rect">
              <a:avLst/>
            </a:prstGeom>
          </p:spPr>
        </p:pic>
        <p:sp>
          <p:nvSpPr>
            <p:cNvPr id="121" name="Rectangle 120"/>
            <p:cNvSpPr/>
            <p:nvPr/>
          </p:nvSpPr>
          <p:spPr bwMode="auto">
            <a:xfrm>
              <a:off x="8007134" y="39611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122" name="Rectangle 121"/>
            <p:cNvSpPr/>
            <p:nvPr/>
          </p:nvSpPr>
          <p:spPr bwMode="auto">
            <a:xfrm>
              <a:off x="8007134" y="39611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grpSp>
      <p:sp>
        <p:nvSpPr>
          <p:cNvPr id="126" name="TextBox 125"/>
          <p:cNvSpPr txBox="1"/>
          <p:nvPr/>
        </p:nvSpPr>
        <p:spPr>
          <a:xfrm>
            <a:off x="0" y="6427808"/>
            <a:ext cx="12188824" cy="369332"/>
          </a:xfrm>
          <a:prstGeom prst="rect">
            <a:avLst/>
          </a:prstGeom>
          <a:noFill/>
        </p:spPr>
        <p:txBody>
          <a:bodyPr wrap="square" lIns="0" tIns="0" rIns="0" bIns="0" rtlCol="0">
            <a:spAutoFit/>
          </a:bodyPr>
          <a:lstStyle/>
          <a:p>
            <a:pPr algn="ctr"/>
            <a:r>
              <a:rPr lang="en-US" sz="2400" spc="-70" dirty="0">
                <a:solidFill>
                  <a:schemeClr val="bg1"/>
                </a:solidFill>
              </a:rPr>
              <a:t>d</a:t>
            </a:r>
            <a:r>
              <a:rPr lang="en-US" sz="2400" spc="-70" dirty="0" smtClean="0">
                <a:solidFill>
                  <a:schemeClr val="bg1"/>
                </a:solidFill>
              </a:rPr>
              <a:t>ev.office.com</a:t>
            </a:r>
          </a:p>
        </p:txBody>
      </p:sp>
    </p:spTree>
    <p:extLst>
      <p:ext uri="{BB962C8B-B14F-4D97-AF65-F5344CB8AC3E}">
        <p14:creationId xmlns:p14="http://schemas.microsoft.com/office/powerpoint/2010/main" val="2462057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00" fill="hold"/>
                                        <p:tgtEl>
                                          <p:spTgt spid="3"/>
                                        </p:tgtEl>
                                        <p:attrNameLst>
                                          <p:attrName>ppt_x</p:attrName>
                                        </p:attrNameLst>
                                      </p:cBhvr>
                                      <p:tavLst>
                                        <p:tav tm="0">
                                          <p:val>
                                            <p:strVal val="0-#ppt_w/2"/>
                                          </p:val>
                                        </p:tav>
                                        <p:tav tm="100000">
                                          <p:val>
                                            <p:strVal val="#ppt_x"/>
                                          </p:val>
                                        </p:tav>
                                      </p:tavLst>
                                    </p:anim>
                                    <p:anim calcmode="lin" valueType="num">
                                      <p:cBhvr additive="base">
                                        <p:cTn id="8" dur="7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23"/>
                                        </p:tgtEl>
                                        <p:attrNameLst>
                                          <p:attrName>style.visibility</p:attrName>
                                        </p:attrNameLst>
                                      </p:cBhvr>
                                      <p:to>
                                        <p:strVal val="visible"/>
                                      </p:to>
                                    </p:set>
                                    <p:anim calcmode="lin" valueType="num">
                                      <p:cBhvr additive="base">
                                        <p:cTn id="11" dur="700" fill="hold"/>
                                        <p:tgtEl>
                                          <p:spTgt spid="123"/>
                                        </p:tgtEl>
                                        <p:attrNameLst>
                                          <p:attrName>ppt_x</p:attrName>
                                        </p:attrNameLst>
                                      </p:cBhvr>
                                      <p:tavLst>
                                        <p:tav tm="0">
                                          <p:val>
                                            <p:strVal val="0-#ppt_w/2"/>
                                          </p:val>
                                        </p:tav>
                                        <p:tav tm="100000">
                                          <p:val>
                                            <p:strVal val="#ppt_x"/>
                                          </p:val>
                                        </p:tav>
                                      </p:tavLst>
                                    </p:anim>
                                    <p:anim calcmode="lin" valueType="num">
                                      <p:cBhvr additive="base">
                                        <p:cTn id="12" dur="700" fill="hold"/>
                                        <p:tgtEl>
                                          <p:spTgt spid="123"/>
                                        </p:tgtEl>
                                        <p:attrNameLst>
                                          <p:attrName>ppt_y</p:attrName>
                                        </p:attrNameLst>
                                      </p:cBhvr>
                                      <p:tavLst>
                                        <p:tav tm="0">
                                          <p:val>
                                            <p:strVal val="#ppt_y"/>
                                          </p:val>
                                        </p:tav>
                                        <p:tav tm="100000">
                                          <p:val>
                                            <p:strVal val="#ppt_y"/>
                                          </p:val>
                                        </p:tav>
                                      </p:tavLst>
                                    </p:anim>
                                  </p:childTnLst>
                                </p:cTn>
                              </p:par>
                            </p:childTnLst>
                          </p:cTn>
                        </p:par>
                        <p:par>
                          <p:cTn id="13" fill="hold">
                            <p:stCondLst>
                              <p:cond delay="700"/>
                            </p:stCondLst>
                            <p:childTnLst>
                              <p:par>
                                <p:cTn id="14" presetID="2" presetClass="entr" presetSubtype="8" decel="100000" fill="hold" nodeType="afterEffect">
                                  <p:stCondLst>
                                    <p:cond delay="0"/>
                                  </p:stCondLst>
                                  <p:childTnLst>
                                    <p:set>
                                      <p:cBhvr>
                                        <p:cTn id="15" dur="1" fill="hold">
                                          <p:stCondLst>
                                            <p:cond delay="0"/>
                                          </p:stCondLst>
                                        </p:cTn>
                                        <p:tgtEl>
                                          <p:spTgt spid="124"/>
                                        </p:tgtEl>
                                        <p:attrNameLst>
                                          <p:attrName>style.visibility</p:attrName>
                                        </p:attrNameLst>
                                      </p:cBhvr>
                                      <p:to>
                                        <p:strVal val="visible"/>
                                      </p:to>
                                    </p:set>
                                    <p:anim calcmode="lin" valueType="num">
                                      <p:cBhvr additive="base">
                                        <p:cTn id="16" dur="700" fill="hold"/>
                                        <p:tgtEl>
                                          <p:spTgt spid="124"/>
                                        </p:tgtEl>
                                        <p:attrNameLst>
                                          <p:attrName>ppt_x</p:attrName>
                                        </p:attrNameLst>
                                      </p:cBhvr>
                                      <p:tavLst>
                                        <p:tav tm="0">
                                          <p:val>
                                            <p:strVal val="0-#ppt_w/2"/>
                                          </p:val>
                                        </p:tav>
                                        <p:tav tm="100000">
                                          <p:val>
                                            <p:strVal val="#ppt_x"/>
                                          </p:val>
                                        </p:tav>
                                      </p:tavLst>
                                    </p:anim>
                                    <p:anim calcmode="lin" valueType="num">
                                      <p:cBhvr additive="base">
                                        <p:cTn id="17" dur="700" fill="hold"/>
                                        <p:tgtEl>
                                          <p:spTgt spid="124"/>
                                        </p:tgtEl>
                                        <p:attrNameLst>
                                          <p:attrName>ppt_y</p:attrName>
                                        </p:attrNameLst>
                                      </p:cBhvr>
                                      <p:tavLst>
                                        <p:tav tm="0">
                                          <p:val>
                                            <p:strVal val="#ppt_y"/>
                                          </p:val>
                                        </p:tav>
                                        <p:tav tm="100000">
                                          <p:val>
                                            <p:strVal val="#ppt_y"/>
                                          </p:val>
                                        </p:tav>
                                      </p:tavLst>
                                    </p:anim>
                                  </p:childTnLst>
                                </p:cTn>
                              </p:par>
                            </p:childTnLst>
                          </p:cTn>
                        </p:par>
                        <p:par>
                          <p:cTn id="18" fill="hold">
                            <p:stCondLst>
                              <p:cond delay="1400"/>
                            </p:stCondLst>
                            <p:childTnLst>
                              <p:par>
                                <p:cTn id="19" presetID="2" presetClass="entr" presetSubtype="8" decel="100000" fill="hold" nodeType="afterEffect">
                                  <p:stCondLst>
                                    <p:cond delay="0"/>
                                  </p:stCondLst>
                                  <p:childTnLst>
                                    <p:set>
                                      <p:cBhvr>
                                        <p:cTn id="20" dur="1" fill="hold">
                                          <p:stCondLst>
                                            <p:cond delay="0"/>
                                          </p:stCondLst>
                                        </p:cTn>
                                        <p:tgtEl>
                                          <p:spTgt spid="125"/>
                                        </p:tgtEl>
                                        <p:attrNameLst>
                                          <p:attrName>style.visibility</p:attrName>
                                        </p:attrNameLst>
                                      </p:cBhvr>
                                      <p:to>
                                        <p:strVal val="visible"/>
                                      </p:to>
                                    </p:set>
                                    <p:anim calcmode="lin" valueType="num">
                                      <p:cBhvr additive="base">
                                        <p:cTn id="21" dur="700" fill="hold"/>
                                        <p:tgtEl>
                                          <p:spTgt spid="125"/>
                                        </p:tgtEl>
                                        <p:attrNameLst>
                                          <p:attrName>ppt_x</p:attrName>
                                        </p:attrNameLst>
                                      </p:cBhvr>
                                      <p:tavLst>
                                        <p:tav tm="0">
                                          <p:val>
                                            <p:strVal val="0-#ppt_w/2"/>
                                          </p:val>
                                        </p:tav>
                                        <p:tav tm="100000">
                                          <p:val>
                                            <p:strVal val="#ppt_x"/>
                                          </p:val>
                                        </p:tav>
                                      </p:tavLst>
                                    </p:anim>
                                    <p:anim calcmode="lin" valueType="num">
                                      <p:cBhvr additive="base">
                                        <p:cTn id="22" dur="700" fill="hold"/>
                                        <p:tgtEl>
                                          <p:spTgt spid="125"/>
                                        </p:tgtEl>
                                        <p:attrNameLst>
                                          <p:attrName>ppt_y</p:attrName>
                                        </p:attrNameLst>
                                      </p:cBhvr>
                                      <p:tavLst>
                                        <p:tav tm="0">
                                          <p:val>
                                            <p:strVal val="#ppt_y"/>
                                          </p:val>
                                        </p:tav>
                                        <p:tav tm="100000">
                                          <p:val>
                                            <p:strVal val="#ppt_y"/>
                                          </p:val>
                                        </p:tav>
                                      </p:tavLst>
                                    </p:anim>
                                  </p:childTnLst>
                                </p:cTn>
                              </p:par>
                            </p:childTnLst>
                          </p:cTn>
                        </p:par>
                        <p:par>
                          <p:cTn id="23" fill="hold">
                            <p:stCondLst>
                              <p:cond delay="2100"/>
                            </p:stCondLst>
                            <p:childTnLst>
                              <p:par>
                                <p:cTn id="24" presetID="2" presetClass="entr" presetSubtype="4" fill="hold" grpId="0" nodeType="afterEffect">
                                  <p:stCondLst>
                                    <p:cond delay="0"/>
                                  </p:stCondLst>
                                  <p:childTnLst>
                                    <p:set>
                                      <p:cBhvr>
                                        <p:cTn id="25" dur="1" fill="hold">
                                          <p:stCondLst>
                                            <p:cond delay="0"/>
                                          </p:stCondLst>
                                        </p:cTn>
                                        <p:tgtEl>
                                          <p:spTgt spid="126"/>
                                        </p:tgtEl>
                                        <p:attrNameLst>
                                          <p:attrName>style.visibility</p:attrName>
                                        </p:attrNameLst>
                                      </p:cBhvr>
                                      <p:to>
                                        <p:strVal val="visible"/>
                                      </p:to>
                                    </p:set>
                                    <p:anim calcmode="lin" valueType="num">
                                      <p:cBhvr additive="base">
                                        <p:cTn id="26" dur="500" fill="hold"/>
                                        <p:tgtEl>
                                          <p:spTgt spid="126"/>
                                        </p:tgtEl>
                                        <p:attrNameLst>
                                          <p:attrName>ppt_x</p:attrName>
                                        </p:attrNameLst>
                                      </p:cBhvr>
                                      <p:tavLst>
                                        <p:tav tm="0">
                                          <p:val>
                                            <p:strVal val="#ppt_x"/>
                                          </p:val>
                                        </p:tav>
                                        <p:tav tm="100000">
                                          <p:val>
                                            <p:strVal val="#ppt_x"/>
                                          </p:val>
                                        </p:tav>
                                      </p:tavLst>
                                    </p:anim>
                                    <p:anim calcmode="lin" valueType="num">
                                      <p:cBhvr additive="base">
                                        <p:cTn id="27"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EKljXrwzE.WqpN6KQdJL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PRJ8Yf3wEGLGoc8JrEKv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FDIPRbYCl0OyTnqL5nG9y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GyCBQFqwkOZHhHjkmPS0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igl21Q.Z0OdBk3hudOFI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PC8DuexgECnHHoQQtq2uw"/>
</p:tagLst>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4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1.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2.xml><?xml version="1.0" encoding="utf-8"?>
<a:theme xmlns:a="http://schemas.openxmlformats.org/drawingml/2006/main" name="1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3.xml><?xml version="1.0" encoding="utf-8"?>
<a:theme xmlns:a="http://schemas.openxmlformats.org/drawingml/2006/main" name="2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4.xml><?xml version="1.0" encoding="utf-8"?>
<a:theme xmlns:a="http://schemas.openxmlformats.org/drawingml/2006/main" name="1_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127A4FED-1025-4717-889F-5D34546262E5}" vid="{A48438B8-C300-4E76-B649-FC27DE7D7C28}"/>
    </a:ext>
  </a:extLst>
</a:theme>
</file>

<file path=ppt/theme/theme15.xml><?xml version="1.0" encoding="utf-8"?>
<a:theme xmlns:a="http://schemas.openxmlformats.org/drawingml/2006/main" name="5-30551_TR19_Generic_Template">
  <a:themeElements>
    <a:clrScheme name="TR19 - TV">
      <a:dk1>
        <a:srgbClr val="505050"/>
      </a:dk1>
      <a:lt1>
        <a:srgbClr val="FFFFFF"/>
      </a:lt1>
      <a:dk2>
        <a:srgbClr val="008A00"/>
      </a:dk2>
      <a:lt2>
        <a:srgbClr val="D2D2D2"/>
      </a:lt2>
      <a:accent1>
        <a:srgbClr val="0072C6"/>
      </a:accent1>
      <a:accent2>
        <a:srgbClr val="DC3C00"/>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Generic_Template" id="{6CD382EE-15E2-4164-A98D-E559F715F782}" vid="{D32AB32B-F368-4B91-9072-43F8C9438577}"/>
    </a:ext>
  </a:extLst>
</a:theme>
</file>

<file path=ppt/theme/theme1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7.xml><?xml version="1.0" encoding="utf-8"?>
<a:theme xmlns:a="http://schemas.openxmlformats.org/drawingml/2006/main" name="5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3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5.xml><?xml version="1.0" encoding="utf-8"?>
<a:theme xmlns:a="http://schemas.openxmlformats.org/drawingml/2006/main" name="4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127A4FED-1025-4717-889F-5D34546262E5}" vid="{A48438B8-C300-4E76-B649-FC27DE7D7C28}"/>
    </a:ext>
  </a:extLst>
</a:theme>
</file>

<file path=ppt/theme/theme8.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3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29ea19f-d41c-490c-b792-d75d4c5bb285">
      <UserInfo>
        <DisplayName>Sine Rix</DisplayName>
        <AccountId>305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933C8E54A4E6B45BAD31F8AF78EFE6B" ma:contentTypeVersion="1" ma:contentTypeDescription="Create a new document." ma:contentTypeScope="" ma:versionID="15b7bb53edad1133bed35b1d428482ef">
  <xsd:schema xmlns:xsd="http://www.w3.org/2001/XMLSchema" xmlns:xs="http://www.w3.org/2001/XMLSchema" xmlns:p="http://schemas.microsoft.com/office/2006/metadata/properties" xmlns:ns3="129ea19f-d41c-490c-b792-d75d4c5bb285" targetNamespace="http://schemas.microsoft.com/office/2006/metadata/properties" ma:root="true" ma:fieldsID="3a4140641906b6a3a3f92bda476ab356" ns3:_="">
    <xsd:import namespace="129ea19f-d41c-490c-b792-d75d4c5bb285"/>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9ea19f-d41c-490c-b792-d75d4c5bb28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129ea19f-d41c-490c-b792-d75d4c5bb285"/>
    <ds:schemaRef ds:uri="http://www.w3.org/XML/1998/namespace"/>
    <ds:schemaRef ds:uri="http://purl.org/dc/elements/1.1/"/>
  </ds:schemaRefs>
</ds:datastoreItem>
</file>

<file path=customXml/itemProps2.xml><?xml version="1.0" encoding="utf-8"?>
<ds:datastoreItem xmlns:ds="http://schemas.openxmlformats.org/officeDocument/2006/customXml" ds:itemID="{AC84DE61-AAFA-4CA5-B126-12CE50188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9ea19f-d41c-490c-b792-d75d4c5bb2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4676</Words>
  <Application>Microsoft Office PowerPoint</Application>
  <PresentationFormat>Custom</PresentationFormat>
  <Paragraphs>580</Paragraphs>
  <Slides>50</Slides>
  <Notes>33</Notes>
  <HiddenSlides>3</HiddenSlides>
  <MMClips>0</MMClips>
  <ScaleCrop>false</ScaleCrop>
  <HeadingPairs>
    <vt:vector size="6" baseType="variant">
      <vt:variant>
        <vt:lpstr>Fonts Used</vt:lpstr>
      </vt:variant>
      <vt:variant>
        <vt:i4>12</vt:i4>
      </vt:variant>
      <vt:variant>
        <vt:lpstr>Theme</vt:lpstr>
      </vt:variant>
      <vt:variant>
        <vt:i4>17</vt:i4>
      </vt:variant>
      <vt:variant>
        <vt:lpstr>Slide Titles</vt:lpstr>
      </vt:variant>
      <vt:variant>
        <vt:i4>50</vt:i4>
      </vt:variant>
    </vt:vector>
  </HeadingPairs>
  <TitlesOfParts>
    <vt:vector size="79" baseType="lpstr">
      <vt:lpstr>Arial</vt:lpstr>
      <vt:lpstr>Calibri</vt:lpstr>
      <vt:lpstr>Consolas</vt:lpstr>
      <vt:lpstr>Courier New</vt:lpstr>
      <vt:lpstr>Segoe Pro Light</vt:lpstr>
      <vt:lpstr>Segoe Semibold</vt:lpstr>
      <vt:lpstr>Segoe UI</vt:lpstr>
      <vt:lpstr>Segoe UI Black</vt:lpstr>
      <vt:lpstr>Segoe UI Light</vt:lpstr>
      <vt:lpstr>Segoe UI Semibold</vt:lpstr>
      <vt:lpstr>Segoe UI Semilight</vt:lpstr>
      <vt:lpstr>Wingdings</vt:lpstr>
      <vt:lpstr>5-30055_Office Template 2012 - 16x9 - White Background</vt:lpstr>
      <vt:lpstr>5-30055_Office Template 2012 - 16x9 - Colored Accent Slides</vt:lpstr>
      <vt:lpstr>2_TEE14 Speaker PPT Template</vt:lpstr>
      <vt:lpstr>3_5-30550_MGX_FY15_Breakout_LIGHT_Template</vt:lpstr>
      <vt:lpstr>4_5-30550_MGX_FY15_Breakout_LIGHT_Template</vt:lpstr>
      <vt:lpstr>TEE14 Speaker PPT Template</vt:lpstr>
      <vt:lpstr>5-30499_SPC_2014_Dev_Template_16x9</vt:lpstr>
      <vt:lpstr>1_TEE14 Speaker PPT Template</vt:lpstr>
      <vt:lpstr>3_TEE14 Speaker PPT Template</vt:lpstr>
      <vt:lpstr>4_TEE14 Speaker PPT Template</vt:lpstr>
      <vt:lpstr>3-30410_WPC_Breakout_Template_16x9</vt:lpstr>
      <vt:lpstr>1_3-30410_WPC_Breakout_Template_16x9</vt:lpstr>
      <vt:lpstr>2_3-30410_WPC_Breakout_Template_16x9</vt:lpstr>
      <vt:lpstr>1_5-30499_SPC_2014_Dev_Template_16x9</vt:lpstr>
      <vt:lpstr>5-30551_TR19_Generic_Template</vt:lpstr>
      <vt:lpstr>1_5-30055_Office Template 2012 - 16x9 - White Background</vt:lpstr>
      <vt:lpstr>5_TEE14 Speaker PPT Template</vt:lpstr>
      <vt:lpstr>Office 365 Development</vt:lpstr>
      <vt:lpstr>Agenda</vt:lpstr>
      <vt:lpstr>PowerPoint Presentation</vt:lpstr>
      <vt:lpstr>"The most strategic developer surface area for us is Office 365“  - Satya Nadella </vt:lpstr>
      <vt:lpstr>Where are we?</vt:lpstr>
      <vt:lpstr>Technology journey</vt:lpstr>
      <vt:lpstr>The Opportunity </vt:lpstr>
      <vt:lpstr>Office 365 is a rich platform ripe for extending and integrating with.</vt:lpstr>
      <vt:lpstr>Vision</vt:lpstr>
      <vt:lpstr>Vision</vt:lpstr>
      <vt:lpstr>Office 365 App Model</vt:lpstr>
      <vt:lpstr>App Model Redux</vt:lpstr>
      <vt:lpstr>What’s New</vt:lpstr>
      <vt:lpstr>Apps for Office A new way to build extensions for Office</vt:lpstr>
      <vt:lpstr>Mobile friendly Write once, run everywhere</vt:lpstr>
      <vt:lpstr>PowerPoint Presentation</vt:lpstr>
      <vt:lpstr>Demo</vt:lpstr>
      <vt:lpstr>App Model Development</vt:lpstr>
      <vt:lpstr>Benefits of the new app model</vt:lpstr>
      <vt:lpstr>App for SharePoint</vt:lpstr>
      <vt:lpstr>Full Page Connected App  Provider Hosted  in Azure </vt:lpstr>
      <vt:lpstr>Demo</vt:lpstr>
      <vt:lpstr>Distribution choices</vt:lpstr>
      <vt:lpstr>Corporate App Catalog</vt:lpstr>
      <vt:lpstr>Connect to Office 365 services</vt:lpstr>
      <vt:lpstr>Robust Office 365 APIs</vt:lpstr>
      <vt:lpstr>Office 365 APIs</vt:lpstr>
      <vt:lpstr>Robust Office 365 APIs</vt:lpstr>
      <vt:lpstr>Office 365 services for Apps</vt:lpstr>
      <vt:lpstr>Office 365 device apps</vt:lpstr>
      <vt:lpstr>Common Consent</vt:lpstr>
      <vt:lpstr>The SharePoint client APIs</vt:lpstr>
      <vt:lpstr>Office 365 APIs </vt:lpstr>
      <vt:lpstr>IFTTT</vt:lpstr>
      <vt:lpstr>DEMO</vt:lpstr>
      <vt:lpstr>.NET SDK</vt:lpstr>
      <vt:lpstr>Cross platform</vt:lpstr>
      <vt:lpstr>Native</vt:lpstr>
      <vt:lpstr>PowerPoint Presentation</vt:lpstr>
      <vt:lpstr>Continuous innovation</vt:lpstr>
      <vt:lpstr>Resources</vt:lpstr>
      <vt:lpstr>http://dev.office.com</vt:lpstr>
      <vt:lpstr>Patterns &amp; Practices</vt:lpstr>
      <vt:lpstr>http://www.github.com/OfficeDev</vt:lpstr>
      <vt:lpstr>Virtual Academy Courses</vt:lpstr>
      <vt:lpstr>http://blogs.office.com</vt:lpstr>
      <vt:lpstr>http://www.office.com/roadmap</vt:lpstr>
      <vt:lpstr>Engage</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2015-02-09T10:19:41Z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0x0101008933C8E54A4E6B45BAD31F8AF78EFE6B</vt:lpwstr>
  </property>
  <property fmtid="{D5CDD505-2E9C-101B-9397-08002B2CF9AE}" pid="4" name="DocVizMetadataToken">
    <vt:lpwstr>300x187x1</vt:lpwstr>
  </property>
</Properties>
</file>